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Lst>
  <p:sldSz cy="6858000" cx="9144000"/>
  <p:notesSz cx="6858000" cy="9144000"/>
  <p:embeddedFontLst>
    <p:embeddedFont>
      <p:font typeface="Arial Black"/>
      <p:regular r:id="rId1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5CEAE75-6919-48DB-AE2E-A47D210FA33C}">
  <a:tblStyle styleId="{45CEAE75-6919-48DB-AE2E-A47D210FA33C}"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23C22919-6453-478B-B400-52FFEDF7F7B2}"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font" Target="fonts/ArialBlack-regular.fntdata"/><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Hc3kLFtFb48cid3NCijrSjLG1xa86HI-H5XrDpqHB4Y/edit?usp=drive_web" TargetMode="External"/><Relationship Id="rId3" Type="http://schemas.openxmlformats.org/officeDocument/2006/relationships/hyperlink" Target="https://goo.gl/4MW983" TargetMode="External"/><Relationship Id="rId4" Type="http://schemas.openxmlformats.org/officeDocument/2006/relationships/hyperlink" Target="https://trello.com/b/jKURqC2s/2016" TargetMode="External"/><Relationship Id="rId5" Type="http://schemas.openxmlformats.org/officeDocument/2006/relationships/hyperlink" Target="http://pulipulichen.github.io/blogger/posts/2016/06/dspace-1.5-docs/" TargetMode="External"/><Relationship Id="rId6" Type="http://schemas.openxmlformats.org/officeDocument/2006/relationships/hyperlink" Target="http://demo-dspace-puppet.dlll.nccu.edu.tw/jspui/" TargetMode="External"/><Relationship Id="rId7" Type="http://schemas.openxmlformats.org/officeDocument/2006/relationships/hyperlink" Target="http://teach-dspace-pbae-05-2016.dlll.nccu.edu.tw/jspui/handle/dspace-dlll/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blog.pulipuli.info/p/about_38.html" TargetMode="External"/><Relationship Id="rId3" Type="http://schemas.openxmlformats.org/officeDocument/2006/relationships/hyperlink" Target="http://blog.pulipuli.info/2011/06/2011.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課程網頁編輯區：</a:t>
            </a:r>
            <a:r>
              <a:rPr lang="en-US" u="sng">
                <a:solidFill>
                  <a:schemeClr val="hlink"/>
                </a:solidFill>
                <a:hlinkClick r:id="rId2"/>
              </a:rPr>
              <a:t>https://docs.google.com/document/d/1Hc3kLFtFb48cid3NCijrSjLG1xa86HI-H5XrDpqHB4Y/edit?usp=drive_web</a:t>
            </a:r>
            <a:r>
              <a:rPr lang="en-US"/>
              <a:t> </a:t>
            </a:r>
          </a:p>
          <a:p>
            <a:pPr lvl="0">
              <a:spcBef>
                <a:spcPts val="0"/>
              </a:spcBef>
              <a:buNone/>
            </a:pPr>
            <a:r>
              <a:rPr lang="en-US"/>
              <a:t>XMind資料夾：</a:t>
            </a:r>
            <a:r>
              <a:rPr lang="en-US" u="sng">
                <a:solidFill>
                  <a:schemeClr val="hlink"/>
                </a:solidFill>
                <a:hlinkClick r:id="rId3"/>
              </a:rPr>
              <a:t>https://goo.gl/4MW983</a:t>
            </a:r>
            <a:r>
              <a:rPr lang="en-US"/>
              <a:t> </a:t>
            </a:r>
          </a:p>
          <a:p>
            <a:pPr lvl="0">
              <a:spcBef>
                <a:spcPts val="0"/>
              </a:spcBef>
              <a:buNone/>
            </a:pPr>
            <a:r>
              <a:rPr lang="en-US"/>
              <a:t>Trello：</a:t>
            </a:r>
            <a:r>
              <a:rPr lang="en-US" u="sng">
                <a:solidFill>
                  <a:schemeClr val="hlink"/>
                </a:solidFill>
                <a:hlinkClick r:id="rId4"/>
              </a:rPr>
              <a:t>https://trello.com/b/jKURqC2s/2016</a:t>
            </a:r>
          </a:p>
          <a:p>
            <a:pPr lvl="0">
              <a:spcBef>
                <a:spcPts val="0"/>
              </a:spcBef>
              <a:buNone/>
            </a:pPr>
            <a:r>
              <a:rPr lang="en-US"/>
              <a:t>DSpace說明文件 </a:t>
            </a:r>
            <a:r>
              <a:rPr lang="en-US" u="sng">
                <a:solidFill>
                  <a:schemeClr val="hlink"/>
                </a:solidFill>
                <a:hlinkClick r:id="rId5"/>
              </a:rPr>
              <a:t>http://pulipulichen.github.io/blogger/posts/2016/06/dspace-1.5-docs/</a:t>
            </a:r>
            <a:r>
              <a:rPr lang="en-US"/>
              <a:t>  </a:t>
            </a:r>
          </a:p>
          <a:p>
            <a:pPr lvl="0">
              <a:spcBef>
                <a:spcPts val="0"/>
              </a:spcBef>
              <a:buNone/>
            </a:pPr>
            <a:r>
              <a:rPr lang="en-US"/>
              <a:t>霹靂布袋戲 </a:t>
            </a:r>
            <a:r>
              <a:rPr lang="en-US" u="sng">
                <a:solidFill>
                  <a:schemeClr val="hlink"/>
                </a:solidFill>
                <a:hlinkClick r:id="rId6"/>
              </a:rPr>
              <a:t>http://demo-dspace-puppet.dlll.nccu.edu.tw/jspui/</a:t>
            </a:r>
            <a:r>
              <a:rPr lang="en-US"/>
              <a:t> </a:t>
            </a:r>
          </a:p>
          <a:p>
            <a:pPr lvl="0">
              <a:spcBef>
                <a:spcPts val="0"/>
              </a:spcBef>
              <a:buNone/>
            </a:pPr>
            <a:r>
              <a:rPr lang="en-US"/>
              <a:t>範例社群 </a:t>
            </a:r>
            <a:r>
              <a:rPr lang="en-US" u="sng">
                <a:solidFill>
                  <a:schemeClr val="hlink"/>
                </a:solidFill>
                <a:hlinkClick r:id="rId7"/>
              </a:rPr>
              <a:t>http://teach-dspace-pbae-05-2016.dlll.nccu.edu.tw/jspui/handle/dspace-dlll/1</a:t>
            </a:r>
            <a:r>
              <a:rPr lang="en-US"/>
              <a:t> </a:t>
            </a:r>
          </a:p>
          <a:p>
            <a:pPr lvl="0">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2" name="Shape 1672"/>
        <p:cNvGrpSpPr/>
        <p:nvPr/>
      </p:nvGrpSpPr>
      <p:grpSpPr>
        <a:xfrm>
          <a:off x="0" y="0"/>
          <a:ext cx="0" cy="0"/>
          <a:chOff x="0" y="0"/>
          <a:chExt cx="0" cy="0"/>
        </a:xfrm>
      </p:grpSpPr>
      <p:sp>
        <p:nvSpPr>
          <p:cNvPr id="1673" name="Shape 16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74" name="Shape 16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1" name="Shape 1681"/>
        <p:cNvGrpSpPr/>
        <p:nvPr/>
      </p:nvGrpSpPr>
      <p:grpSpPr>
        <a:xfrm>
          <a:off x="0" y="0"/>
          <a:ext cx="0" cy="0"/>
          <a:chOff x="0" y="0"/>
          <a:chExt cx="0" cy="0"/>
        </a:xfrm>
      </p:grpSpPr>
      <p:sp>
        <p:nvSpPr>
          <p:cNvPr id="1682" name="Shape 16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83" name="Shape 16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7" name="Shape 1697"/>
        <p:cNvGrpSpPr/>
        <p:nvPr/>
      </p:nvGrpSpPr>
      <p:grpSpPr>
        <a:xfrm>
          <a:off x="0" y="0"/>
          <a:ext cx="0" cy="0"/>
          <a:chOff x="0" y="0"/>
          <a:chExt cx="0" cy="0"/>
        </a:xfrm>
      </p:grpSpPr>
      <p:sp>
        <p:nvSpPr>
          <p:cNvPr id="1698" name="Shape 16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99" name="Shape 16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700" name="Shape 170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8" name="Shape 1708"/>
        <p:cNvGrpSpPr/>
        <p:nvPr/>
      </p:nvGrpSpPr>
      <p:grpSpPr>
        <a:xfrm>
          <a:off x="0" y="0"/>
          <a:ext cx="0" cy="0"/>
          <a:chOff x="0" y="0"/>
          <a:chExt cx="0" cy="0"/>
        </a:xfrm>
      </p:grpSpPr>
      <p:sp>
        <p:nvSpPr>
          <p:cNvPr id="1709" name="Shape 17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10" name="Shape 17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7" name="Shape 1727"/>
        <p:cNvGrpSpPr/>
        <p:nvPr/>
      </p:nvGrpSpPr>
      <p:grpSpPr>
        <a:xfrm>
          <a:off x="0" y="0"/>
          <a:ext cx="0" cy="0"/>
          <a:chOff x="0" y="0"/>
          <a:chExt cx="0" cy="0"/>
        </a:xfrm>
      </p:grpSpPr>
      <p:sp>
        <p:nvSpPr>
          <p:cNvPr id="1728" name="Shape 17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29" name="Shape 17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730" name="Shape 173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8" name="Shape 1768"/>
        <p:cNvGrpSpPr/>
        <p:nvPr/>
      </p:nvGrpSpPr>
      <p:grpSpPr>
        <a:xfrm>
          <a:off x="0" y="0"/>
          <a:ext cx="0" cy="0"/>
          <a:chOff x="0" y="0"/>
          <a:chExt cx="0" cy="0"/>
        </a:xfrm>
      </p:grpSpPr>
      <p:sp>
        <p:nvSpPr>
          <p:cNvPr id="1769" name="Shape 17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70" name="Shape 17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digital material with annotations, such as explanations, user comments, and rich contexts associated with digital materials, is very useful to readers. </a:t>
            </a:r>
            <a:br>
              <a:rPr lang="en-US"/>
            </a:br>
            <a:r>
              <a:rPr lang="en-US"/>
              <a:t>The values to those annotating and subsequent readers are the acquisition of deep knowledge and increased reading efﬁciency. </a:t>
            </a:r>
            <a:br>
              <a:rPr lang="en-US"/>
            </a:br>
            <a:r>
              <a:rPr lang="en-US"/>
              <a:t>Furthermore, the implications of the work are that DL content grows dynamically as readers contribute knowledge, thus assisting in the development of a reading community on DLs. </a:t>
            </a:r>
            <a:br>
              <a:rPr lang="en-US"/>
            </a:br>
            <a:r>
              <a:rPr lang="en-US"/>
              <a:t>A more important issue is that annotated information from different readers has very high potential for value-added reading knowledge utilizing data mining techniques.</a:t>
            </a:r>
            <a:br>
              <a:rPr lang="en-US"/>
            </a:br>
          </a:p>
        </p:txBody>
      </p:sp>
      <p:sp>
        <p:nvSpPr>
          <p:cNvPr id="1771" name="Shape 177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6" name="Shape 1776"/>
        <p:cNvGrpSpPr/>
        <p:nvPr/>
      </p:nvGrpSpPr>
      <p:grpSpPr>
        <a:xfrm>
          <a:off x="0" y="0"/>
          <a:ext cx="0" cy="0"/>
          <a:chOff x="0" y="0"/>
          <a:chExt cx="0" cy="0"/>
        </a:xfrm>
      </p:grpSpPr>
      <p:sp>
        <p:nvSpPr>
          <p:cNvPr id="1777" name="Shape 17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78" name="Shape 17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0" name="Shape 1790"/>
        <p:cNvGrpSpPr/>
        <p:nvPr/>
      </p:nvGrpSpPr>
      <p:grpSpPr>
        <a:xfrm>
          <a:off x="0" y="0"/>
          <a:ext cx="0" cy="0"/>
          <a:chOff x="0" y="0"/>
          <a:chExt cx="0" cy="0"/>
        </a:xfrm>
      </p:grpSpPr>
      <p:sp>
        <p:nvSpPr>
          <p:cNvPr id="1791" name="Shape 1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92" name="Shape 17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793" name="Shape 179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8" name="Shape 1798"/>
        <p:cNvGrpSpPr/>
        <p:nvPr/>
      </p:nvGrpSpPr>
      <p:grpSpPr>
        <a:xfrm>
          <a:off x="0" y="0"/>
          <a:ext cx="0" cy="0"/>
          <a:chOff x="0" y="0"/>
          <a:chExt cx="0" cy="0"/>
        </a:xfrm>
      </p:grpSpPr>
      <p:sp>
        <p:nvSpPr>
          <p:cNvPr id="1799" name="Shape 17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00" name="Shape 18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課程資料庫分成「優質通識課程資料庫」與「通識課程基本資料庫」</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01" name="Shape 180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6" name="Shape 1806"/>
        <p:cNvGrpSpPr/>
        <p:nvPr/>
      </p:nvGrpSpPr>
      <p:grpSpPr>
        <a:xfrm>
          <a:off x="0" y="0"/>
          <a:ext cx="0" cy="0"/>
          <a:chOff x="0" y="0"/>
          <a:chExt cx="0" cy="0"/>
        </a:xfrm>
      </p:grpSpPr>
      <p:sp>
        <p:nvSpPr>
          <p:cNvPr id="1807" name="Shape 18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08" name="Shape 18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優質課程會典藏課程的基本資料、每堂課的單元與內容，課程教材包與教材簡介</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單元與內容裡面再依資料類型不同，依單元列出講義資料、延伸閱讀、影音課程、小組討論等等</a:t>
            </a:r>
          </a:p>
        </p:txBody>
      </p:sp>
      <p:sp>
        <p:nvSpPr>
          <p:cNvPr id="1809" name="Shape 180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0" name="Shape 1820"/>
        <p:cNvGrpSpPr/>
        <p:nvPr/>
      </p:nvGrpSpPr>
      <p:grpSpPr>
        <a:xfrm>
          <a:off x="0" y="0"/>
          <a:ext cx="0" cy="0"/>
          <a:chOff x="0" y="0"/>
          <a:chExt cx="0" cy="0"/>
        </a:xfrm>
      </p:grpSpPr>
      <p:sp>
        <p:nvSpPr>
          <p:cNvPr id="1821" name="Shape 18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22" name="Shape 18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23" name="Shape 18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1" name="Shape 1831"/>
        <p:cNvGrpSpPr/>
        <p:nvPr/>
      </p:nvGrpSpPr>
      <p:grpSpPr>
        <a:xfrm>
          <a:off x="0" y="0"/>
          <a:ext cx="0" cy="0"/>
          <a:chOff x="0" y="0"/>
          <a:chExt cx="0" cy="0"/>
        </a:xfrm>
      </p:grpSpPr>
      <p:sp>
        <p:nvSpPr>
          <p:cNvPr id="1832" name="Shape 18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33" name="Shape 18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0" name="Shape 1840"/>
        <p:cNvGrpSpPr/>
        <p:nvPr/>
      </p:nvGrpSpPr>
      <p:grpSpPr>
        <a:xfrm>
          <a:off x="0" y="0"/>
          <a:ext cx="0" cy="0"/>
          <a:chOff x="0" y="0"/>
          <a:chExt cx="0" cy="0"/>
        </a:xfrm>
      </p:grpSpPr>
      <p:sp>
        <p:nvSpPr>
          <p:cNvPr id="1841" name="Shape 18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42" name="Shape 18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843" name="Shape 184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4" name="Shape 1854"/>
        <p:cNvGrpSpPr/>
        <p:nvPr/>
      </p:nvGrpSpPr>
      <p:grpSpPr>
        <a:xfrm>
          <a:off x="0" y="0"/>
          <a:ext cx="0" cy="0"/>
          <a:chOff x="0" y="0"/>
          <a:chExt cx="0" cy="0"/>
        </a:xfrm>
      </p:grpSpPr>
      <p:sp>
        <p:nvSpPr>
          <p:cNvPr id="1855" name="Shape 18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56" name="Shape 18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857" name="Shape 185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0" name="Shape 1870"/>
        <p:cNvGrpSpPr/>
        <p:nvPr/>
      </p:nvGrpSpPr>
      <p:grpSpPr>
        <a:xfrm>
          <a:off x="0" y="0"/>
          <a:ext cx="0" cy="0"/>
          <a:chOff x="0" y="0"/>
          <a:chExt cx="0" cy="0"/>
        </a:xfrm>
      </p:grpSpPr>
      <p:sp>
        <p:nvSpPr>
          <p:cNvPr id="1871" name="Shape 18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872" name="Shape 18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3" name="Shape 1883"/>
        <p:cNvGrpSpPr/>
        <p:nvPr/>
      </p:nvGrpSpPr>
      <p:grpSpPr>
        <a:xfrm>
          <a:off x="0" y="0"/>
          <a:ext cx="0" cy="0"/>
          <a:chOff x="0" y="0"/>
          <a:chExt cx="0" cy="0"/>
        </a:xfrm>
      </p:grpSpPr>
      <p:sp>
        <p:nvSpPr>
          <p:cNvPr id="1884" name="Shape 18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85" name="Shape 18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886" name="Shape 188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1" name="Shape 1901"/>
        <p:cNvGrpSpPr/>
        <p:nvPr/>
      </p:nvGrpSpPr>
      <p:grpSpPr>
        <a:xfrm>
          <a:off x="0" y="0"/>
          <a:ext cx="0" cy="0"/>
          <a:chOff x="0" y="0"/>
          <a:chExt cx="0" cy="0"/>
        </a:xfrm>
      </p:grpSpPr>
      <p:sp>
        <p:nvSpPr>
          <p:cNvPr id="1902" name="Shape 19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903" name="Shape 19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8" name="Shape 1948"/>
        <p:cNvGrpSpPr/>
        <p:nvPr/>
      </p:nvGrpSpPr>
      <p:grpSpPr>
        <a:xfrm>
          <a:off x="0" y="0"/>
          <a:ext cx="0" cy="0"/>
          <a:chOff x="0" y="0"/>
          <a:chExt cx="0" cy="0"/>
        </a:xfrm>
      </p:grpSpPr>
      <p:sp>
        <p:nvSpPr>
          <p:cNvPr id="1949" name="Shape 19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950" name="Shape 19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5" name="Shape 1965"/>
        <p:cNvGrpSpPr/>
        <p:nvPr/>
      </p:nvGrpSpPr>
      <p:grpSpPr>
        <a:xfrm>
          <a:off x="0" y="0"/>
          <a:ext cx="0" cy="0"/>
          <a:chOff x="0" y="0"/>
          <a:chExt cx="0" cy="0"/>
        </a:xfrm>
      </p:grpSpPr>
      <p:sp>
        <p:nvSpPr>
          <p:cNvPr id="1966" name="Shape 19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67" name="Shape 19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968" name="Shape 196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7" name="Shape 1997"/>
        <p:cNvGrpSpPr/>
        <p:nvPr/>
      </p:nvGrpSpPr>
      <p:grpSpPr>
        <a:xfrm>
          <a:off x="0" y="0"/>
          <a:ext cx="0" cy="0"/>
          <a:chOff x="0" y="0"/>
          <a:chExt cx="0" cy="0"/>
        </a:xfrm>
      </p:grpSpPr>
      <p:sp>
        <p:nvSpPr>
          <p:cNvPr id="1998" name="Shape 19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99" name="Shape 19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000" name="Shape 200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數位典藏系統 / 內容管理系統</a:t>
            </a:r>
          </a:p>
          <a:p>
            <a:pPr lvl="0">
              <a:spcBef>
                <a:spcPts val="0"/>
              </a:spcBef>
              <a:buNone/>
            </a:pPr>
            <a:r>
              <a:rPr lang="en-US"/>
              <a:t>數位物件典藏:</a:t>
            </a:r>
          </a:p>
          <a:p>
            <a:pPr lvl="0">
              <a:spcBef>
                <a:spcPts val="0"/>
              </a:spcBef>
              <a:buNone/>
            </a:pPr>
            <a:r>
              <a:rPr lang="en-US"/>
              <a:t>   確保完整性 / 僅是網站的附件</a:t>
            </a:r>
          </a:p>
          <a:p>
            <a:pPr lvl="0">
              <a:spcBef>
                <a:spcPts val="0"/>
              </a:spcBef>
              <a:buNone/>
            </a:pPr>
            <a:r>
              <a:t/>
            </a:r>
            <a:endParaRPr/>
          </a:p>
          <a:p>
            <a:pPr lvl="0">
              <a:spcBef>
                <a:spcPts val="0"/>
              </a:spcBef>
              <a:buNone/>
            </a:pPr>
            <a:r>
              <a:rPr lang="en-US"/>
              <a:t>後設資料描述:</a:t>
            </a:r>
          </a:p>
          <a:p>
            <a:pPr lvl="0">
              <a:spcBef>
                <a:spcPts val="0"/>
              </a:spcBef>
              <a:buNone/>
            </a:pPr>
            <a:r>
              <a:rPr lang="en-US"/>
              <a:t>   使用標準後設資料規範，支援全文檢索 / 以建構網站為主，並非描述數位物件</a:t>
            </a:r>
          </a:p>
          <a:p>
            <a:pPr lvl="0">
              <a:spcBef>
                <a:spcPts val="0"/>
              </a:spcBef>
              <a:buNone/>
            </a:pPr>
            <a:r>
              <a:t/>
            </a:r>
            <a:endParaRPr/>
          </a:p>
          <a:p>
            <a:pPr lvl="0">
              <a:spcBef>
                <a:spcPts val="0"/>
              </a:spcBef>
              <a:buNone/>
            </a:pPr>
            <a:r>
              <a:rPr lang="en-US"/>
              <a:t>資料檢索:</a:t>
            </a:r>
          </a:p>
          <a:p>
            <a:pPr lvl="0">
              <a:spcBef>
                <a:spcPts val="0"/>
              </a:spcBef>
              <a:buNone/>
            </a:pPr>
            <a:r>
              <a:rPr lang="en-US"/>
              <a:t>   支援數位物件內文的全文檢索 / 僅能檢索後設資料</a:t>
            </a:r>
          </a:p>
          <a:p>
            <a:pPr lvl="0">
              <a:spcBef>
                <a:spcPts val="0"/>
              </a:spcBef>
              <a:buNone/>
            </a:pPr>
            <a:r>
              <a:t/>
            </a:r>
            <a:endParaRPr/>
          </a:p>
          <a:p>
            <a:pPr lvl="0">
              <a:spcBef>
                <a:spcPts val="0"/>
              </a:spcBef>
              <a:buNone/>
            </a:pPr>
            <a:r>
              <a:rPr lang="en-US"/>
              <a:t>資料互通性: </a:t>
            </a:r>
          </a:p>
          <a:p>
            <a:pPr lvl="0">
              <a:spcBef>
                <a:spcPts val="0"/>
              </a:spcBef>
              <a:buNone/>
            </a:pPr>
            <a:r>
              <a:rPr lang="en-US"/>
              <a:t>   採用多種標準以利資料交換，支援批次匯入 / 至多僅支援RSS</a:t>
            </a:r>
          </a:p>
          <a:p>
            <a:pPr lvl="0">
              <a:spcBef>
                <a:spcPts val="0"/>
              </a:spcBef>
              <a:buNone/>
            </a:pPr>
            <a:r>
              <a:t/>
            </a:r>
            <a:endParaRPr/>
          </a:p>
          <a:p>
            <a:pPr lvl="0">
              <a:spcBef>
                <a:spcPts val="0"/>
              </a:spcBef>
              <a:buNone/>
            </a:pPr>
            <a:r>
              <a:t/>
            </a:r>
            <a:endParaRPr/>
          </a:p>
          <a:p>
            <a:pPr indent="-406400" lvl="0" marL="457200">
              <a:spcBef>
                <a:spcPts val="560"/>
              </a:spcBef>
              <a:buClr>
                <a:schemeClr val="hlink"/>
              </a:buClr>
              <a:buSzPct val="100000"/>
              <a:buFont typeface="Arial"/>
              <a:buChar char="●"/>
            </a:pPr>
            <a:r>
              <a:rPr b="1" lang="en-US" sz="2800">
                <a:solidFill>
                  <a:srgbClr val="597E38"/>
                </a:solidFill>
                <a:latin typeface="Arial"/>
                <a:ea typeface="Arial"/>
                <a:cs typeface="Arial"/>
                <a:sym typeface="Arial"/>
              </a:rPr>
              <a:t>自行開發</a:t>
            </a:r>
            <a:r>
              <a:rPr lang="en-US" sz="2800">
                <a:latin typeface="Arial"/>
                <a:ea typeface="Arial"/>
                <a:cs typeface="Arial"/>
                <a:sym typeface="Arial"/>
              </a:rPr>
              <a:t>數位典藏系統的</a:t>
            </a:r>
            <a:r>
              <a:rPr b="1" lang="en-US" sz="2800">
                <a:solidFill>
                  <a:srgbClr val="597E38"/>
                </a:solidFill>
                <a:latin typeface="Arial"/>
                <a:ea typeface="Arial"/>
                <a:cs typeface="Arial"/>
                <a:sym typeface="Arial"/>
              </a:rPr>
              <a:t>侷限</a:t>
            </a:r>
          </a:p>
          <a:p>
            <a:pPr indent="-406400" lvl="1" marL="914400">
              <a:spcBef>
                <a:spcPts val="560"/>
              </a:spcBef>
              <a:buClr>
                <a:schemeClr val="accent1"/>
              </a:buClr>
              <a:buSzPct val="116666"/>
              <a:buFont typeface="Arial"/>
              <a:buChar char="○"/>
            </a:pPr>
            <a:r>
              <a:rPr lang="en-US" sz="2400">
                <a:latin typeface="Arial"/>
                <a:ea typeface="Arial"/>
                <a:cs typeface="Arial"/>
                <a:sym typeface="Arial"/>
              </a:rPr>
              <a:t>目前各單位發展之數位典藏系統大都以自行開發平台方式進行</a:t>
            </a:r>
          </a:p>
          <a:p>
            <a:pPr indent="-406400" lvl="1" marL="914400">
              <a:spcBef>
                <a:spcPts val="560"/>
              </a:spcBef>
              <a:buClr>
                <a:schemeClr val="accent1"/>
              </a:buClr>
              <a:buSzPct val="116666"/>
              <a:buFont typeface="Arial"/>
              <a:buChar char="○"/>
            </a:pPr>
            <a:r>
              <a:rPr lang="en-US" sz="2400">
                <a:latin typeface="Arial"/>
                <a:ea typeface="Arial"/>
                <a:cs typeface="Arial"/>
                <a:sym typeface="Arial"/>
              </a:rPr>
              <a:t>各單位發展的系統通常</a:t>
            </a:r>
            <a:r>
              <a:rPr b="1" lang="en-US" sz="2400">
                <a:latin typeface="Arial"/>
                <a:ea typeface="Arial"/>
                <a:cs typeface="Arial"/>
                <a:sym typeface="Arial"/>
              </a:rPr>
              <a:t>僅針對特定典藏內容</a:t>
            </a:r>
            <a:r>
              <a:rPr lang="en-US" sz="2400">
                <a:latin typeface="Arial"/>
                <a:ea typeface="Arial"/>
                <a:cs typeface="Arial"/>
                <a:sym typeface="Arial"/>
              </a:rPr>
              <a:t>，因而無法輕易轉換給其他計畫使用</a:t>
            </a:r>
          </a:p>
          <a:p>
            <a:pPr indent="-406400" lvl="1" marL="914400">
              <a:spcBef>
                <a:spcPts val="560"/>
              </a:spcBef>
              <a:buClr>
                <a:schemeClr val="accent1"/>
              </a:buClr>
              <a:buSzPct val="116666"/>
              <a:buFont typeface="Arial"/>
              <a:buChar char="○"/>
            </a:pPr>
            <a:r>
              <a:rPr lang="en-US" sz="2400">
                <a:latin typeface="Arial"/>
                <a:ea typeface="Arial"/>
                <a:cs typeface="Arial"/>
                <a:sym typeface="Arial"/>
              </a:rPr>
              <a:t>數位典藏系統的</a:t>
            </a:r>
            <a:r>
              <a:rPr b="1" lang="en-US" sz="2400">
                <a:latin typeface="Arial"/>
                <a:ea typeface="Arial"/>
                <a:cs typeface="Arial"/>
                <a:sym typeface="Arial"/>
              </a:rPr>
              <a:t>建置成本高</a:t>
            </a:r>
            <a:r>
              <a:rPr lang="en-US" sz="2400">
                <a:latin typeface="Arial"/>
                <a:ea typeface="Arial"/>
                <a:cs typeface="Arial"/>
                <a:sym typeface="Arial"/>
              </a:rPr>
              <a:t>，各自開發將導致</a:t>
            </a:r>
            <a:r>
              <a:rPr b="1" lang="en-US" sz="2400">
                <a:latin typeface="Arial"/>
                <a:ea typeface="Arial"/>
                <a:cs typeface="Arial"/>
                <a:sym typeface="Arial"/>
              </a:rPr>
              <a:t>重複建置循環的浪費</a:t>
            </a:r>
          </a:p>
          <a:p>
            <a:pPr indent="-406400" lvl="0" marL="457200">
              <a:spcBef>
                <a:spcPts val="560"/>
              </a:spcBef>
              <a:buClr>
                <a:schemeClr val="hlink"/>
              </a:buClr>
              <a:buSzPct val="100000"/>
              <a:buFont typeface="Arial"/>
              <a:buChar char="●"/>
            </a:pPr>
            <a:r>
              <a:rPr b="1" lang="en-US" sz="2800">
                <a:solidFill>
                  <a:srgbClr val="597E38"/>
                </a:solidFill>
                <a:latin typeface="Arial"/>
                <a:ea typeface="Arial"/>
                <a:cs typeface="Arial"/>
                <a:sym typeface="Arial"/>
              </a:rPr>
              <a:t>開放源碼數位典藏系統</a:t>
            </a:r>
            <a:r>
              <a:rPr lang="en-US" sz="2800">
                <a:latin typeface="Arial"/>
                <a:ea typeface="Arial"/>
                <a:cs typeface="Arial"/>
                <a:sym typeface="Arial"/>
              </a:rPr>
              <a:t>逐漸被視為是取代商業軟體的可行方案</a:t>
            </a:r>
          </a:p>
          <a:p>
            <a:pPr lvl="0">
              <a:spcBef>
                <a:spcPts val="0"/>
              </a:spcBef>
              <a:buNone/>
            </a:pPr>
            <a:r>
              <a:t/>
            </a:r>
            <a:endParaRPr/>
          </a:p>
        </p:txBody>
      </p:sp>
      <p:sp>
        <p:nvSpPr>
          <p:cNvPr id="331" name="Shape 33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2" name="Shape 2022"/>
        <p:cNvGrpSpPr/>
        <p:nvPr/>
      </p:nvGrpSpPr>
      <p:grpSpPr>
        <a:xfrm>
          <a:off x="0" y="0"/>
          <a:ext cx="0" cy="0"/>
          <a:chOff x="0" y="0"/>
          <a:chExt cx="0" cy="0"/>
        </a:xfrm>
      </p:grpSpPr>
      <p:sp>
        <p:nvSpPr>
          <p:cNvPr id="2023" name="Shape 20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24" name="Shape 20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25" name="Shape 202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0" name="Shape 2030"/>
        <p:cNvGrpSpPr/>
        <p:nvPr/>
      </p:nvGrpSpPr>
      <p:grpSpPr>
        <a:xfrm>
          <a:off x="0" y="0"/>
          <a:ext cx="0" cy="0"/>
          <a:chOff x="0" y="0"/>
          <a:chExt cx="0" cy="0"/>
        </a:xfrm>
      </p:grpSpPr>
      <p:sp>
        <p:nvSpPr>
          <p:cNvPr id="2031" name="Shape 20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32" name="Shape 20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033" name="Shape 203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1" name="Shape 2051"/>
        <p:cNvGrpSpPr/>
        <p:nvPr/>
      </p:nvGrpSpPr>
      <p:grpSpPr>
        <a:xfrm>
          <a:off x="0" y="0"/>
          <a:ext cx="0" cy="0"/>
          <a:chOff x="0" y="0"/>
          <a:chExt cx="0" cy="0"/>
        </a:xfrm>
      </p:grpSpPr>
      <p:sp>
        <p:nvSpPr>
          <p:cNvPr id="2052" name="Shape 20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53" name="Shape 20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54" name="Shape 205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8" name="Shape 2058"/>
        <p:cNvGrpSpPr/>
        <p:nvPr/>
      </p:nvGrpSpPr>
      <p:grpSpPr>
        <a:xfrm>
          <a:off x="0" y="0"/>
          <a:ext cx="0" cy="0"/>
          <a:chOff x="0" y="0"/>
          <a:chExt cx="0" cy="0"/>
        </a:xfrm>
      </p:grpSpPr>
      <p:sp>
        <p:nvSpPr>
          <p:cNvPr id="2059" name="Shape 20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60" name="Shape 20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061" name="Shape 206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2" name="Shape 2072"/>
        <p:cNvGrpSpPr/>
        <p:nvPr/>
      </p:nvGrpSpPr>
      <p:grpSpPr>
        <a:xfrm>
          <a:off x="0" y="0"/>
          <a:ext cx="0" cy="0"/>
          <a:chOff x="0" y="0"/>
          <a:chExt cx="0" cy="0"/>
        </a:xfrm>
      </p:grpSpPr>
      <p:sp>
        <p:nvSpPr>
          <p:cNvPr id="2073" name="Shape 20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74" name="Shape 20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2" name="Shape 2102"/>
        <p:cNvGrpSpPr/>
        <p:nvPr/>
      </p:nvGrpSpPr>
      <p:grpSpPr>
        <a:xfrm>
          <a:off x="0" y="0"/>
          <a:ext cx="0" cy="0"/>
          <a:chOff x="0" y="0"/>
          <a:chExt cx="0" cy="0"/>
        </a:xfrm>
      </p:grpSpPr>
      <p:sp>
        <p:nvSpPr>
          <p:cNvPr id="2103" name="Shape 2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104" name="Shape 2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9" name="Shape 2109"/>
        <p:cNvGrpSpPr/>
        <p:nvPr/>
      </p:nvGrpSpPr>
      <p:grpSpPr>
        <a:xfrm>
          <a:off x="0" y="0"/>
          <a:ext cx="0" cy="0"/>
          <a:chOff x="0" y="0"/>
          <a:chExt cx="0" cy="0"/>
        </a:xfrm>
      </p:grpSpPr>
      <p:sp>
        <p:nvSpPr>
          <p:cNvPr id="2110" name="Shape 2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11" name="Shape 2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6" name="Shape 2116"/>
        <p:cNvGrpSpPr/>
        <p:nvPr/>
      </p:nvGrpSpPr>
      <p:grpSpPr>
        <a:xfrm>
          <a:off x="0" y="0"/>
          <a:ext cx="0" cy="0"/>
          <a:chOff x="0" y="0"/>
          <a:chExt cx="0" cy="0"/>
        </a:xfrm>
      </p:grpSpPr>
      <p:sp>
        <p:nvSpPr>
          <p:cNvPr id="2117" name="Shape 2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118" name="Shape 2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3" name="Shape 2123"/>
        <p:cNvGrpSpPr/>
        <p:nvPr/>
      </p:nvGrpSpPr>
      <p:grpSpPr>
        <a:xfrm>
          <a:off x="0" y="0"/>
          <a:ext cx="0" cy="0"/>
          <a:chOff x="0" y="0"/>
          <a:chExt cx="0" cy="0"/>
        </a:xfrm>
      </p:grpSpPr>
      <p:sp>
        <p:nvSpPr>
          <p:cNvPr id="2124" name="Shape 2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25" name="Shape 2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126" name="Shape 212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2" name="Shape 2132"/>
        <p:cNvGrpSpPr/>
        <p:nvPr/>
      </p:nvGrpSpPr>
      <p:grpSpPr>
        <a:xfrm>
          <a:off x="0" y="0"/>
          <a:ext cx="0" cy="0"/>
          <a:chOff x="0" y="0"/>
          <a:chExt cx="0" cy="0"/>
        </a:xfrm>
      </p:grpSpPr>
      <p:sp>
        <p:nvSpPr>
          <p:cNvPr id="2133" name="Shape 2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34" name="Shape 2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135" name="Shape 213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1" name="Shape 2141"/>
        <p:cNvGrpSpPr/>
        <p:nvPr/>
      </p:nvGrpSpPr>
      <p:grpSpPr>
        <a:xfrm>
          <a:off x="0" y="0"/>
          <a:ext cx="0" cy="0"/>
          <a:chOff x="0" y="0"/>
          <a:chExt cx="0" cy="0"/>
        </a:xfrm>
      </p:grpSpPr>
      <p:sp>
        <p:nvSpPr>
          <p:cNvPr id="2142" name="Shape 2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43" name="Shape 2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144" name="Shape 214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DSpace開放源碼數位典藏系統</a:t>
            </a:r>
          </a:p>
          <a:p>
            <a:pPr lvl="0">
              <a:spcBef>
                <a:spcPts val="0"/>
              </a:spcBef>
              <a:buNone/>
            </a:pPr>
            <a:r>
              <a:rPr lang="en-US"/>
              <a:t>建置理論與實務</a:t>
            </a:r>
          </a:p>
          <a:p>
            <a:pPr lvl="0">
              <a:spcBef>
                <a:spcPts val="0"/>
              </a:spcBef>
              <a:buNone/>
            </a:pPr>
            <a:r>
              <a:rPr lang="en-US"/>
              <a:t>	第一部分 數位典藏導論</a:t>
            </a:r>
          </a:p>
          <a:p>
            <a:pPr lvl="0">
              <a:spcBef>
                <a:spcPts val="0"/>
              </a:spcBef>
              <a:buNone/>
            </a:pPr>
            <a:r>
              <a:rPr lang="en-US"/>
              <a:t>		第一章 數位典藏概論</a:t>
            </a:r>
          </a:p>
          <a:p>
            <a:pPr lvl="0">
              <a:spcBef>
                <a:spcPts val="0"/>
              </a:spcBef>
              <a:buNone/>
            </a:pPr>
            <a:r>
              <a:rPr lang="en-US"/>
              <a:t>		第二章 數位典藏專案規劃</a:t>
            </a:r>
          </a:p>
          <a:p>
            <a:pPr lvl="0">
              <a:spcBef>
                <a:spcPts val="0"/>
              </a:spcBef>
              <a:buNone/>
            </a:pPr>
            <a:r>
              <a:rPr lang="en-US"/>
              <a:t>		第三章 網站資訊架構</a:t>
            </a:r>
          </a:p>
          <a:p>
            <a:pPr lvl="0">
              <a:spcBef>
                <a:spcPts val="0"/>
              </a:spcBef>
              <a:buNone/>
            </a:pPr>
            <a:r>
              <a:rPr lang="en-US"/>
              <a:t>		第四章 後設資料設計</a:t>
            </a:r>
          </a:p>
          <a:p>
            <a:pPr lvl="0">
              <a:spcBef>
                <a:spcPts val="0"/>
              </a:spcBef>
              <a:buNone/>
            </a:pPr>
            <a:r>
              <a:rPr lang="en-US"/>
              <a:t>		第五章 電子資源授權與權限控管</a:t>
            </a:r>
          </a:p>
          <a:p>
            <a:pPr lvl="0">
              <a:spcBef>
                <a:spcPts val="0"/>
              </a:spcBef>
              <a:buNone/>
            </a:pPr>
            <a:r>
              <a:rPr lang="en-US"/>
              <a:t>	第二部分 DSpace 數位典藏系統實作</a:t>
            </a:r>
          </a:p>
          <a:p>
            <a:pPr lvl="0">
              <a:spcBef>
                <a:spcPts val="0"/>
              </a:spcBef>
              <a:buNone/>
            </a:pPr>
            <a:r>
              <a:rPr lang="en-US"/>
              <a:t>		第六章 DSpace 介紹</a:t>
            </a:r>
          </a:p>
          <a:p>
            <a:pPr lvl="0">
              <a:spcBef>
                <a:spcPts val="0"/>
              </a:spcBef>
              <a:buNone/>
            </a:pPr>
            <a:r>
              <a:rPr lang="en-US"/>
              <a:t>		第七章 DSpace-DLLL安裝與設定</a:t>
            </a:r>
          </a:p>
          <a:p>
            <a:pPr lvl="0">
              <a:spcBef>
                <a:spcPts val="0"/>
              </a:spcBef>
              <a:buNone/>
            </a:pPr>
            <a:r>
              <a:rPr lang="en-US"/>
              <a:t>		第八章 資料內容組織架構</a:t>
            </a:r>
          </a:p>
          <a:p>
            <a:pPr lvl="0">
              <a:spcBef>
                <a:spcPts val="0"/>
              </a:spcBef>
              <a:buNone/>
            </a:pPr>
            <a:r>
              <a:rPr lang="en-US"/>
              <a:t>		第九章 帳戶、群組與權限設定</a:t>
            </a:r>
          </a:p>
          <a:p>
            <a:pPr lvl="0">
              <a:spcBef>
                <a:spcPts val="0"/>
              </a:spcBef>
              <a:buNone/>
            </a:pPr>
            <a:r>
              <a:rPr lang="en-US"/>
              <a:t>		第十章 遞交作業與工作流程</a:t>
            </a:r>
          </a:p>
          <a:p>
            <a:pPr lvl="0">
              <a:spcBef>
                <a:spcPts val="0"/>
              </a:spcBef>
              <a:buNone/>
            </a:pPr>
            <a:r>
              <a:rPr lang="en-US"/>
              <a:t>		第十一章 系統架構與版面修改</a:t>
            </a:r>
          </a:p>
          <a:p>
            <a:pPr lvl="0">
              <a:spcBef>
                <a:spcPts val="0"/>
              </a:spcBef>
              <a:buNone/>
            </a:pPr>
            <a:r>
              <a:rPr lang="en-US"/>
              <a:t>	第三部分 DSpace 數位典藏建置案例</a:t>
            </a:r>
          </a:p>
          <a:p>
            <a:pPr lvl="0">
              <a:spcBef>
                <a:spcPts val="0"/>
              </a:spcBef>
              <a:buNone/>
            </a:pPr>
            <a:r>
              <a:rPr lang="en-US"/>
              <a:t>		第十二章 臺灣百年圖書館史數位圖書館先導計畫</a:t>
            </a:r>
          </a:p>
          <a:p>
            <a:pPr lvl="0">
              <a:spcBef>
                <a:spcPts val="0"/>
              </a:spcBef>
              <a:buNone/>
            </a:pPr>
            <a:r>
              <a:rPr lang="en-US"/>
              <a:t>		第十三章 教育部臺灣通識網課程資料庫</a:t>
            </a:r>
          </a:p>
          <a:p>
            <a:pPr lvl="0">
              <a:spcBef>
                <a:spcPts val="0"/>
              </a:spcBef>
              <a:buNone/>
            </a:pPr>
            <a:r>
              <a:rPr lang="en-US"/>
              <a:t>	寫書時候使用的資料夾</a:t>
            </a:r>
          </a:p>
          <a:p>
            <a:pPr lvl="0">
              <a:spcBef>
                <a:spcPts val="0"/>
              </a:spcBef>
              <a:buNone/>
            </a:pPr>
            <a:r>
              <a:rPr lang="en-US"/>
              <a:t>	展示網站</a:t>
            </a:r>
          </a:p>
          <a:p>
            <a:pPr lvl="0">
              <a:spcBef>
                <a:spcPts val="0"/>
              </a:spcBef>
              <a:buNone/>
            </a:pPr>
            <a:r>
              <a:rPr lang="en-US"/>
              <a:t>	有範例用社群的DSpace</a:t>
            </a:r>
          </a:p>
          <a:p>
            <a:pPr lvl="0">
              <a:spcBef>
                <a:spcPts val="0"/>
              </a:spcBef>
              <a:buNone/>
            </a:pPr>
            <a:r>
              <a:t/>
            </a:r>
            <a:endParaRPr/>
          </a:p>
        </p:txBody>
      </p:sp>
      <p:sp>
        <p:nvSpPr>
          <p:cNvPr id="348" name="Shape 34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65" name="Shape 36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DSpace 可以保存各種形式的資料，包括文字、影像、影片與聲音等，並</a:t>
            </a:r>
          </a:p>
          <a:p>
            <a:pPr lvl="0">
              <a:spcBef>
                <a:spcPts val="0"/>
              </a:spcBef>
              <a:buNone/>
            </a:pPr>
            <a:r>
              <a:rPr lang="en-US"/>
              <a:t>且藉由網際網路而散布到全世界。系統本身可以為典藏資料建立索引，也可讓</a:t>
            </a:r>
          </a:p>
          <a:p>
            <a:pPr lvl="0">
              <a:spcBef>
                <a:spcPts val="0"/>
              </a:spcBef>
              <a:buNone/>
            </a:pPr>
            <a:r>
              <a:rPr lang="en-US"/>
              <a:t>使用者透過搜尋引擎找到典藏資料。它不僅僅能夠長久保存數位典藏資料，更</a:t>
            </a:r>
          </a:p>
          <a:p>
            <a:pPr lvl="0">
              <a:spcBef>
                <a:spcPts val="0"/>
              </a:spcBef>
              <a:buNone/>
            </a:pPr>
            <a:r>
              <a:rPr lang="en-US"/>
              <a:t>重要的是它提供了各種專業的方式來管理典藏品中的研究資料與出版品，並且</a:t>
            </a:r>
          </a:p>
          <a:p>
            <a:pPr lvl="0">
              <a:spcBef>
                <a:spcPts val="0"/>
              </a:spcBef>
              <a:buNone/>
            </a:pPr>
            <a:r>
              <a:rPr lang="en-US"/>
              <a:t>提高這些資料的能見度，讓使用者易於取用。圖 6-1 為 DSpace 的標誌。</a:t>
            </a:r>
          </a:p>
          <a:p>
            <a:pPr lvl="0">
              <a:spcBef>
                <a:spcPts val="0"/>
              </a:spcBef>
              <a:buNone/>
            </a:pPr>
            <a:r>
              <a:t/>
            </a:r>
            <a:endParaRPr/>
          </a:p>
          <a:p>
            <a:pPr lvl="0">
              <a:spcBef>
                <a:spcPts val="0"/>
              </a:spcBef>
              <a:buNone/>
            </a:pPr>
            <a:r>
              <a:rPr lang="en-US"/>
              <a:t>圖 6-1：DSpace 標誌</a:t>
            </a:r>
          </a:p>
          <a:p>
            <a:pPr lvl="0">
              <a:spcBef>
                <a:spcPts val="0"/>
              </a:spcBef>
              <a:buNone/>
            </a:pPr>
            <a:r>
              <a:rPr lang="en-US"/>
              <a:t>（資料來源：DSpace.org，http://www.dspace.org/）</a:t>
            </a:r>
          </a:p>
          <a:p>
            <a:pPr lvl="0">
              <a:spcBef>
                <a:spcPts val="0"/>
              </a:spcBef>
              <a:buNone/>
            </a:pPr>
            <a:r>
              <a:t/>
            </a:r>
            <a:endParaRPr/>
          </a:p>
          <a:p>
            <a:pPr lvl="0">
              <a:spcBef>
                <a:spcPts val="0"/>
              </a:spcBef>
              <a:buNone/>
            </a:pPr>
            <a:r>
              <a:t/>
            </a:r>
            <a:endParaRPr/>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DSpace系統專注於機構典藏(Institutional Repository)使用案例</a:t>
            </a:r>
            <a:br>
              <a:rPr lang="en-US"/>
            </a:br>
            <a:r>
              <a:rPr lang="en-US"/>
              <a:t>DSpace系統為精實、靈活與容易客製化的軟體</a:t>
            </a:r>
            <a:br>
              <a:rPr lang="en-US"/>
            </a:br>
            <a:r>
              <a:rPr lang="en-US"/>
              <a:t>DSpace系統將易於安裝與操作</a:t>
            </a:r>
            <a:br>
              <a:rPr lang="en-US"/>
            </a:br>
            <a:r>
              <a:rPr lang="en-US"/>
              <a:t>DSpace系統含括核心的功能，能夠讓使用者輕易與其他服務整合，用於各種學術環境</a:t>
            </a:r>
            <a:br>
              <a:rPr lang="en-US"/>
            </a:br>
          </a:p>
        </p:txBody>
      </p:sp>
      <p:sp>
        <p:nvSpPr>
          <p:cNvPr id="381" name="Shape 38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89" name="Shape 38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u="sng">
                <a:solidFill>
                  <a:schemeClr val="hlink"/>
                </a:solidFill>
                <a:hlinkClick r:id="rId2"/>
              </a:rPr>
              <a:t>http://blog.pulipuli.info/p/about_38.html</a:t>
            </a:r>
            <a:r>
              <a:rPr lang="en-US"/>
              <a:t> </a:t>
            </a:r>
          </a:p>
          <a:p>
            <a:pPr lvl="0">
              <a:spcBef>
                <a:spcPts val="0"/>
              </a:spcBef>
              <a:buNone/>
            </a:pPr>
            <a:r>
              <a:rPr lang="en-US"/>
              <a:t>學歷</a:t>
            </a:r>
          </a:p>
          <a:p>
            <a:pPr lvl="0">
              <a:spcBef>
                <a:spcPts val="0"/>
              </a:spcBef>
              <a:buNone/>
            </a:pPr>
            <a:r>
              <a:rPr lang="en-US"/>
              <a:t>參與計畫</a:t>
            </a:r>
          </a:p>
          <a:p>
            <a:pPr lvl="0">
              <a:spcBef>
                <a:spcPts val="0"/>
              </a:spcBef>
              <a:buNone/>
            </a:pPr>
            <a:r>
              <a:rPr lang="en-US"/>
              <a:t>著作</a:t>
            </a:r>
          </a:p>
          <a:p>
            <a:pPr lvl="0">
              <a:spcBef>
                <a:spcPts val="0"/>
              </a:spcBef>
              <a:buNone/>
            </a:pPr>
            <a:r>
              <a:rPr lang="en-US"/>
              <a:t>教學經驗 </a:t>
            </a:r>
          </a:p>
          <a:p>
            <a:pPr lvl="0">
              <a:spcBef>
                <a:spcPts val="0"/>
              </a:spcBef>
              <a:buNone/>
            </a:pPr>
            <a:r>
              <a:rPr lang="en-US" u="sng">
                <a:solidFill>
                  <a:schemeClr val="hlink"/>
                </a:solidFill>
                <a:hlinkClick r:id="rId3"/>
              </a:rPr>
              <a:t>http://blog.pulipuli.info/2011/06/2011.html</a:t>
            </a:r>
            <a:r>
              <a:rPr lang="en-US"/>
              <a:t> </a:t>
            </a:r>
          </a:p>
          <a:p>
            <a:pPr lvl="0">
              <a:spcBef>
                <a:spcPts val="0"/>
              </a:spcBef>
              <a:buNone/>
            </a:pPr>
            <a:r>
              <a:t/>
            </a:r>
            <a:endParaRPr/>
          </a:p>
        </p:txBody>
      </p:sp>
      <p:sp>
        <p:nvSpPr>
          <p:cNvPr id="220" name="Shape 22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97" name="Shape 39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已經開放原始碼</a:t>
            </a:r>
          </a:p>
        </p:txBody>
      </p:sp>
      <p:sp>
        <p:nvSpPr>
          <p:cNvPr id="406" name="Shape 40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US"/>
              <a:t>以企業等級的JSP網頁技術和PostgreSQL資料庫建構數位典藏系統</a:t>
            </a:r>
          </a:p>
          <a:p>
            <a:pPr indent="-228600" lvl="0" marL="457200">
              <a:spcBef>
                <a:spcPts val="0"/>
              </a:spcBef>
              <a:buChar char="●"/>
            </a:pPr>
            <a:r>
              <a:rPr lang="en-US"/>
              <a:t>內容資料層級架構：以社群、子社群、類別、數位物件、檔案集、檔案等標準方式建構數位典藏系統</a:t>
            </a:r>
          </a:p>
          <a:p>
            <a:pPr indent="-228600" lvl="0" marL="457200">
              <a:spcBef>
                <a:spcPts val="0"/>
              </a:spcBef>
              <a:buChar char="●"/>
            </a:pPr>
            <a:r>
              <a:rPr lang="en-US"/>
              <a:t>後設資料：</a:t>
            </a:r>
          </a:p>
          <a:p>
            <a:pPr indent="-228600" lvl="1" marL="914400">
              <a:spcBef>
                <a:spcPts val="0"/>
              </a:spcBef>
              <a:buChar char="○"/>
            </a:pPr>
            <a:r>
              <a:rPr lang="en-US"/>
              <a:t>描述性後設資料：以都柏林核心集描述數位物件</a:t>
            </a:r>
          </a:p>
          <a:p>
            <a:pPr indent="-228600" lvl="1" marL="914400">
              <a:spcBef>
                <a:spcPts val="0"/>
              </a:spcBef>
              <a:buChar char="○"/>
            </a:pPr>
            <a:r>
              <a:rPr lang="en-US"/>
              <a:t>管理性後設資料：記錄保存資訊、來源與授權政策</a:t>
            </a:r>
          </a:p>
          <a:p>
            <a:pPr indent="-228600" lvl="1" marL="914400">
              <a:spcBef>
                <a:spcPts val="0"/>
              </a:spcBef>
              <a:buChar char="○"/>
            </a:pPr>
            <a:r>
              <a:rPr lang="en-US"/>
              <a:t>結構性後設資料：設定數位物件呈現方式</a:t>
            </a:r>
          </a:p>
          <a:p>
            <a:pPr indent="-228600" lvl="0" marL="457200">
              <a:spcBef>
                <a:spcPts val="0"/>
              </a:spcBef>
              <a:buChar char="●"/>
            </a:pPr>
            <a:r>
              <a:rPr lang="en-US"/>
              <a:t>資料典藏處理與工作流程：支援數位物件遞交審查機制</a:t>
            </a:r>
          </a:p>
          <a:p>
            <a:pPr indent="-228600" lvl="0" marL="457200">
              <a:spcBef>
                <a:spcPts val="0"/>
              </a:spcBef>
              <a:buChar char="●"/>
            </a:pPr>
            <a:r>
              <a:rPr lang="en-US"/>
              <a:t>支援後設資料欄位檢索與數位物件內文的全文檢索：整合Lucene引擎為核心，支援斷詞、欄位檢索、移除停用字與詞幹處理</a:t>
            </a:r>
          </a:p>
          <a:p>
            <a:pPr indent="-228600" lvl="0" marL="457200">
              <a:spcBef>
                <a:spcPts val="0"/>
              </a:spcBef>
              <a:buChar char="●"/>
            </a:pPr>
            <a:r>
              <a:rPr lang="en-US"/>
              <a:t>支援CNRI控制碼系統 (CNRI Handle System)與檔案永久辨識碼</a:t>
            </a:r>
          </a:p>
          <a:p>
            <a:pPr indent="-228600" lvl="0" marL="457200">
              <a:spcBef>
                <a:spcPts val="0"/>
              </a:spcBef>
              <a:buChar char="●"/>
            </a:pPr>
            <a:r>
              <a:rPr lang="en-US"/>
              <a:t>匯入與匯出功能：支援METS標準與後設資料對照轉換(Crosswalk)</a:t>
            </a:r>
          </a:p>
          <a:p>
            <a:pPr indent="-228600" lvl="0" marL="457200">
              <a:spcBef>
                <a:spcPts val="0"/>
              </a:spcBef>
              <a:buChar char="●"/>
            </a:pPr>
            <a:r>
              <a:rPr lang="en-US"/>
              <a:t>資料互通性標準：</a:t>
            </a:r>
          </a:p>
          <a:p>
            <a:pPr indent="-228600" lvl="1" marL="914400">
              <a:spcBef>
                <a:spcPts val="0"/>
              </a:spcBef>
              <a:buChar char="○"/>
            </a:pPr>
            <a:r>
              <a:rPr lang="en-US"/>
              <a:t>OAI-PMH：能夠提供後設資料給聯合目錄索引</a:t>
            </a:r>
          </a:p>
          <a:p>
            <a:pPr indent="-228600" lvl="1" marL="914400" rtl="0">
              <a:spcBef>
                <a:spcPts val="0"/>
              </a:spcBef>
              <a:buChar char="○"/>
            </a:pPr>
            <a:r>
              <a:rPr lang="en-US"/>
              <a:t>OpenURL：能夠透過SFX伺服器跟圖書館資料庫整合</a:t>
            </a:r>
          </a:p>
          <a:p>
            <a:pPr indent="-228600" lvl="0" marL="457200" rtl="0">
              <a:spcBef>
                <a:spcPts val="0"/>
              </a:spcBef>
              <a:buChar char="●"/>
            </a:pPr>
            <a:r>
              <a:rPr lang="en-US"/>
              <a:t>統計功能：統計瀏覽次數、最常被瀏覽的數位物件、搜尋關鍵字</a:t>
            </a:r>
          </a:p>
          <a:p>
            <a:pPr indent="-228600" lvl="0" marL="457200">
              <a:spcBef>
                <a:spcPts val="0"/>
              </a:spcBef>
              <a:buChar char="●"/>
            </a:pPr>
            <a:r>
              <a:rPr lang="en-US"/>
              <a:t>身份認證與權限控管：以帳戶和群組來控制數位物件的存取</a:t>
            </a:r>
          </a:p>
          <a:p>
            <a:pPr lvl="0">
              <a:spcBef>
                <a:spcPts val="0"/>
              </a:spcBef>
              <a:buNone/>
            </a:pPr>
            <a:r>
              <a:t/>
            </a:r>
            <a:endParaRPr/>
          </a:p>
        </p:txBody>
      </p:sp>
      <p:sp>
        <p:nvSpPr>
          <p:cNvPr id="416" name="Shape 41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US"/>
              <a:t>以企業等級的JSP網頁技術和PostgreSQL資料庫建構數位典藏系統</a:t>
            </a:r>
          </a:p>
          <a:p>
            <a:pPr indent="-228600" lvl="0" marL="457200" rtl="0">
              <a:spcBef>
                <a:spcPts val="0"/>
              </a:spcBef>
              <a:buChar char="●"/>
            </a:pPr>
            <a:r>
              <a:rPr lang="en-US"/>
              <a:t>內容資料層級架構：以社群、子社群、類別、數位物件、檔案集、檔案等標準方式建構數位典藏系統</a:t>
            </a:r>
          </a:p>
          <a:p>
            <a:pPr indent="-228600" lvl="0" marL="457200" rtl="0">
              <a:spcBef>
                <a:spcPts val="0"/>
              </a:spcBef>
              <a:buChar char="●"/>
            </a:pPr>
            <a:r>
              <a:rPr lang="en-US"/>
              <a:t>後設資料：</a:t>
            </a:r>
          </a:p>
          <a:p>
            <a:pPr indent="-228600" lvl="1" marL="914400" rtl="0">
              <a:spcBef>
                <a:spcPts val="0"/>
              </a:spcBef>
              <a:buChar char="○"/>
            </a:pPr>
            <a:r>
              <a:rPr lang="en-US"/>
              <a:t>描述性後設資料：以都柏林核心集描述數位物件</a:t>
            </a:r>
          </a:p>
          <a:p>
            <a:pPr indent="-228600" lvl="1" marL="914400" rtl="0">
              <a:spcBef>
                <a:spcPts val="0"/>
              </a:spcBef>
              <a:buChar char="○"/>
            </a:pPr>
            <a:r>
              <a:rPr lang="en-US"/>
              <a:t>管理性後設資料：記錄保存資訊、來源與授權政策</a:t>
            </a:r>
          </a:p>
          <a:p>
            <a:pPr indent="-228600" lvl="1" marL="914400" rtl="0">
              <a:spcBef>
                <a:spcPts val="0"/>
              </a:spcBef>
              <a:buChar char="○"/>
            </a:pPr>
            <a:r>
              <a:rPr lang="en-US"/>
              <a:t>結構性後設資料：設定數位物件呈現方式</a:t>
            </a:r>
          </a:p>
          <a:p>
            <a:pPr indent="-228600" lvl="0" marL="457200" rtl="0">
              <a:spcBef>
                <a:spcPts val="0"/>
              </a:spcBef>
              <a:buChar char="●"/>
            </a:pPr>
            <a:r>
              <a:rPr lang="en-US"/>
              <a:t>資料典藏處理與工作流程：支援數位物件遞交審查機制</a:t>
            </a:r>
          </a:p>
          <a:p>
            <a:pPr indent="-228600" lvl="0" marL="457200" rtl="0">
              <a:spcBef>
                <a:spcPts val="0"/>
              </a:spcBef>
              <a:buChar char="●"/>
            </a:pPr>
            <a:r>
              <a:rPr lang="en-US"/>
              <a:t>支援後設資料欄位檢索與數位物件內文的全文檢索：整合Lucene引擎為核心，支援斷詞、欄位檢索、移除停用字與詞幹處理</a:t>
            </a:r>
          </a:p>
          <a:p>
            <a:pPr indent="-228600" lvl="0" marL="457200" rtl="0">
              <a:spcBef>
                <a:spcPts val="0"/>
              </a:spcBef>
              <a:buChar char="●"/>
            </a:pPr>
            <a:r>
              <a:rPr lang="en-US"/>
              <a:t>支援CNRI控制碼系統 (CNRI Handle System)與檔案永久辨識碼</a:t>
            </a:r>
          </a:p>
          <a:p>
            <a:pPr indent="-228600" lvl="0" marL="457200" rtl="0">
              <a:spcBef>
                <a:spcPts val="0"/>
              </a:spcBef>
              <a:buChar char="●"/>
            </a:pPr>
            <a:r>
              <a:rPr lang="en-US"/>
              <a:t>匯入與匯出功能：支援METS標準與後設資料對照轉換(Crosswalk)</a:t>
            </a:r>
          </a:p>
          <a:p>
            <a:pPr indent="-228600" lvl="0" marL="457200" rtl="0">
              <a:spcBef>
                <a:spcPts val="0"/>
              </a:spcBef>
              <a:buChar char="●"/>
            </a:pPr>
            <a:r>
              <a:rPr lang="en-US"/>
              <a:t>資料互通性標準：</a:t>
            </a:r>
          </a:p>
          <a:p>
            <a:pPr indent="-228600" lvl="1" marL="914400" rtl="0">
              <a:spcBef>
                <a:spcPts val="0"/>
              </a:spcBef>
              <a:buChar char="○"/>
            </a:pPr>
            <a:r>
              <a:rPr lang="en-US"/>
              <a:t>OAI-PMH：能夠提供後設資料給聯合目錄索引</a:t>
            </a:r>
          </a:p>
          <a:p>
            <a:pPr indent="-228600" lvl="1" marL="914400" rtl="0">
              <a:spcBef>
                <a:spcPts val="0"/>
              </a:spcBef>
              <a:buChar char="○"/>
            </a:pPr>
            <a:r>
              <a:rPr lang="en-US"/>
              <a:t>OpenURL：能夠透過SFX伺服器跟圖書館資料庫整合</a:t>
            </a:r>
          </a:p>
          <a:p>
            <a:pPr indent="-228600" lvl="0" marL="457200" rtl="0">
              <a:spcBef>
                <a:spcPts val="0"/>
              </a:spcBef>
              <a:buChar char="●"/>
            </a:pPr>
            <a:r>
              <a:rPr lang="en-US"/>
              <a:t>統計功能：統計瀏覽次數、最常被瀏覽的數位物件、搜尋關鍵字</a:t>
            </a:r>
          </a:p>
          <a:p>
            <a:pPr indent="-228600" lvl="0" marL="457200" rtl="0">
              <a:spcBef>
                <a:spcPts val="0"/>
              </a:spcBef>
              <a:buChar char="●"/>
            </a:pPr>
            <a:r>
              <a:rPr lang="en-US"/>
              <a:t>身份認證與權限控管：以帳戶和群組來控制數位物件的存取</a:t>
            </a:r>
          </a:p>
          <a:p>
            <a:pPr lvl="0" rtl="0">
              <a:spcBef>
                <a:spcPts val="0"/>
              </a:spcBef>
              <a:buNone/>
            </a:pPr>
            <a:r>
              <a:t/>
            </a:r>
            <a:endParaRPr/>
          </a:p>
        </p:txBody>
      </p:sp>
      <p:sp>
        <p:nvSpPr>
          <p:cNvPr id="424" name="Shape 42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439" name="Shape 43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55" name="Shape 45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463" name="Shape 46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71" name="Shape 47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30" name="Shape 5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5" name="Shape 585"/>
        <p:cNvGrpSpPr/>
        <p:nvPr/>
      </p:nvGrpSpPr>
      <p:grpSpPr>
        <a:xfrm>
          <a:off x="0" y="0"/>
          <a:ext cx="0" cy="0"/>
          <a:chOff x="0" y="0"/>
          <a:chExt cx="0" cy="0"/>
        </a:xfrm>
      </p:grpSpPr>
      <p:sp>
        <p:nvSpPr>
          <p:cNvPr id="586" name="Shape 5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87" name="Shape 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9" name="Shape 59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00" name="Shape 60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32" name="Shape 6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633" name="Shape 63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41" name="Shape 6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7" name="Shape 647"/>
        <p:cNvGrpSpPr/>
        <p:nvPr/>
      </p:nvGrpSpPr>
      <p:grpSpPr>
        <a:xfrm>
          <a:off x="0" y="0"/>
          <a:ext cx="0" cy="0"/>
          <a:chOff x="0" y="0"/>
          <a:chExt cx="0" cy="0"/>
        </a:xfrm>
      </p:grpSpPr>
      <p:sp>
        <p:nvSpPr>
          <p:cNvPr id="648" name="Shape 6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49" name="Shape 6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2" name="Shape 692"/>
        <p:cNvGrpSpPr/>
        <p:nvPr/>
      </p:nvGrpSpPr>
      <p:grpSpPr>
        <a:xfrm>
          <a:off x="0" y="0"/>
          <a:ext cx="0" cy="0"/>
          <a:chOff x="0" y="0"/>
          <a:chExt cx="0" cy="0"/>
        </a:xfrm>
      </p:grpSpPr>
      <p:sp>
        <p:nvSpPr>
          <p:cNvPr id="693" name="Shape 6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94" name="Shape 6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695" name="Shape 69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09" name="Shape 7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8" name="Shape 718"/>
        <p:cNvGrpSpPr/>
        <p:nvPr/>
      </p:nvGrpSpPr>
      <p:grpSpPr>
        <a:xfrm>
          <a:off x="0" y="0"/>
          <a:ext cx="0" cy="0"/>
          <a:chOff x="0" y="0"/>
          <a:chExt cx="0" cy="0"/>
        </a:xfrm>
      </p:grpSpPr>
      <p:sp>
        <p:nvSpPr>
          <p:cNvPr id="719" name="Shape 7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20" name="Shape 7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8" name="Shape 738"/>
        <p:cNvGrpSpPr/>
        <p:nvPr/>
      </p:nvGrpSpPr>
      <p:grpSpPr>
        <a:xfrm>
          <a:off x="0" y="0"/>
          <a:ext cx="0" cy="0"/>
          <a:chOff x="0" y="0"/>
          <a:chExt cx="0" cy="0"/>
        </a:xfrm>
      </p:grpSpPr>
      <p:sp>
        <p:nvSpPr>
          <p:cNvPr id="739" name="Shape 7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40" name="Shape 7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6" name="Shape 756"/>
        <p:cNvGrpSpPr/>
        <p:nvPr/>
      </p:nvGrpSpPr>
      <p:grpSpPr>
        <a:xfrm>
          <a:off x="0" y="0"/>
          <a:ext cx="0" cy="0"/>
          <a:chOff x="0" y="0"/>
          <a:chExt cx="0" cy="0"/>
        </a:xfrm>
      </p:grpSpPr>
      <p:sp>
        <p:nvSpPr>
          <p:cNvPr id="757" name="Shape 7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58" name="Shape 7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6" name="Shape 776"/>
        <p:cNvGrpSpPr/>
        <p:nvPr/>
      </p:nvGrpSpPr>
      <p:grpSpPr>
        <a:xfrm>
          <a:off x="0" y="0"/>
          <a:ext cx="0" cy="0"/>
          <a:chOff x="0" y="0"/>
          <a:chExt cx="0" cy="0"/>
        </a:xfrm>
      </p:grpSpPr>
      <p:sp>
        <p:nvSpPr>
          <p:cNvPr id="777" name="Shape 7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78" name="Shape 7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4" name="Shape 794"/>
        <p:cNvGrpSpPr/>
        <p:nvPr/>
      </p:nvGrpSpPr>
      <p:grpSpPr>
        <a:xfrm>
          <a:off x="0" y="0"/>
          <a:ext cx="0" cy="0"/>
          <a:chOff x="0" y="0"/>
          <a:chExt cx="0" cy="0"/>
        </a:xfrm>
      </p:grpSpPr>
      <p:sp>
        <p:nvSpPr>
          <p:cNvPr id="795" name="Shape 7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96" name="Shape 7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2" name="Shape 812"/>
        <p:cNvGrpSpPr/>
        <p:nvPr/>
      </p:nvGrpSpPr>
      <p:grpSpPr>
        <a:xfrm>
          <a:off x="0" y="0"/>
          <a:ext cx="0" cy="0"/>
          <a:chOff x="0" y="0"/>
          <a:chExt cx="0" cy="0"/>
        </a:xfrm>
      </p:grpSpPr>
      <p:sp>
        <p:nvSpPr>
          <p:cNvPr id="813" name="Shape 8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14" name="Shape 8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23" name="Shape 8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1" name="Shape 841"/>
        <p:cNvGrpSpPr/>
        <p:nvPr/>
      </p:nvGrpSpPr>
      <p:grpSpPr>
        <a:xfrm>
          <a:off x="0" y="0"/>
          <a:ext cx="0" cy="0"/>
          <a:chOff x="0" y="0"/>
          <a:chExt cx="0" cy="0"/>
        </a:xfrm>
      </p:grpSpPr>
      <p:sp>
        <p:nvSpPr>
          <p:cNvPr id="842" name="Shape 8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43" name="Shape 8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DSpace開放源碼數位典藏系統</a:t>
            </a:r>
          </a:p>
          <a:p>
            <a:pPr lvl="0" rtl="0">
              <a:spcBef>
                <a:spcPts val="0"/>
              </a:spcBef>
              <a:buNone/>
            </a:pPr>
            <a:r>
              <a:rPr lang="en-US"/>
              <a:t>建置理論與實務</a:t>
            </a:r>
          </a:p>
          <a:p>
            <a:pPr lvl="0" rtl="0">
              <a:spcBef>
                <a:spcPts val="0"/>
              </a:spcBef>
              <a:buNone/>
            </a:pPr>
            <a:r>
              <a:rPr lang="en-US"/>
              <a:t>	第一部分 數位典藏導論</a:t>
            </a:r>
          </a:p>
          <a:p>
            <a:pPr lvl="0" rtl="0">
              <a:spcBef>
                <a:spcPts val="0"/>
              </a:spcBef>
              <a:buNone/>
            </a:pPr>
            <a:r>
              <a:rPr lang="en-US"/>
              <a:t>		第一章 數位典藏概論</a:t>
            </a:r>
          </a:p>
          <a:p>
            <a:pPr lvl="0" rtl="0">
              <a:spcBef>
                <a:spcPts val="0"/>
              </a:spcBef>
              <a:buNone/>
            </a:pPr>
            <a:r>
              <a:rPr lang="en-US"/>
              <a:t>		第二章 數位典藏專案規劃</a:t>
            </a:r>
          </a:p>
          <a:p>
            <a:pPr lvl="0" rtl="0">
              <a:spcBef>
                <a:spcPts val="0"/>
              </a:spcBef>
              <a:buNone/>
            </a:pPr>
            <a:r>
              <a:rPr lang="en-US"/>
              <a:t>		第三章 網站資訊架構</a:t>
            </a:r>
          </a:p>
          <a:p>
            <a:pPr lvl="0" rtl="0">
              <a:spcBef>
                <a:spcPts val="0"/>
              </a:spcBef>
              <a:buNone/>
            </a:pPr>
            <a:r>
              <a:rPr lang="en-US"/>
              <a:t>		第四章 後設資料設計</a:t>
            </a:r>
          </a:p>
          <a:p>
            <a:pPr lvl="0" rtl="0">
              <a:spcBef>
                <a:spcPts val="0"/>
              </a:spcBef>
              <a:buNone/>
            </a:pPr>
            <a:r>
              <a:rPr lang="en-US"/>
              <a:t>		第五章 電子資源授權與權限控管</a:t>
            </a:r>
          </a:p>
          <a:p>
            <a:pPr lvl="0" rtl="0">
              <a:spcBef>
                <a:spcPts val="0"/>
              </a:spcBef>
              <a:buNone/>
            </a:pPr>
            <a:r>
              <a:rPr lang="en-US"/>
              <a:t>	第二部分 DSpace 數位典藏系統實作</a:t>
            </a:r>
          </a:p>
          <a:p>
            <a:pPr lvl="0" rtl="0">
              <a:spcBef>
                <a:spcPts val="0"/>
              </a:spcBef>
              <a:buNone/>
            </a:pPr>
            <a:r>
              <a:rPr lang="en-US"/>
              <a:t>		第六章 DSpace 介紹</a:t>
            </a:r>
          </a:p>
          <a:p>
            <a:pPr lvl="0" rtl="0">
              <a:spcBef>
                <a:spcPts val="0"/>
              </a:spcBef>
              <a:buNone/>
            </a:pPr>
            <a:r>
              <a:rPr lang="en-US"/>
              <a:t>		第七章 DSpace-DLLL安裝與設定</a:t>
            </a:r>
          </a:p>
          <a:p>
            <a:pPr lvl="0" rtl="0">
              <a:spcBef>
                <a:spcPts val="0"/>
              </a:spcBef>
              <a:buNone/>
            </a:pPr>
            <a:r>
              <a:rPr lang="en-US"/>
              <a:t>		第八章 資料內容組織架構</a:t>
            </a:r>
          </a:p>
          <a:p>
            <a:pPr lvl="0" rtl="0">
              <a:spcBef>
                <a:spcPts val="0"/>
              </a:spcBef>
              <a:buNone/>
            </a:pPr>
            <a:r>
              <a:rPr lang="en-US"/>
              <a:t>		第九章 帳戶、群組與權限設定</a:t>
            </a:r>
          </a:p>
          <a:p>
            <a:pPr lvl="0" rtl="0">
              <a:spcBef>
                <a:spcPts val="0"/>
              </a:spcBef>
              <a:buNone/>
            </a:pPr>
            <a:r>
              <a:rPr lang="en-US"/>
              <a:t>		第十章 遞交作業與工作流程</a:t>
            </a:r>
          </a:p>
          <a:p>
            <a:pPr lvl="0" rtl="0">
              <a:spcBef>
                <a:spcPts val="0"/>
              </a:spcBef>
              <a:buNone/>
            </a:pPr>
            <a:r>
              <a:rPr lang="en-US"/>
              <a:t>		第十一章 系統架構與版面修改</a:t>
            </a:r>
          </a:p>
          <a:p>
            <a:pPr lvl="0" rtl="0">
              <a:spcBef>
                <a:spcPts val="0"/>
              </a:spcBef>
              <a:buNone/>
            </a:pPr>
            <a:r>
              <a:rPr lang="en-US"/>
              <a:t>	第三部分 DSpace 數位典藏建置案例</a:t>
            </a:r>
          </a:p>
          <a:p>
            <a:pPr lvl="0" rtl="0">
              <a:spcBef>
                <a:spcPts val="0"/>
              </a:spcBef>
              <a:buNone/>
            </a:pPr>
            <a:r>
              <a:rPr lang="en-US"/>
              <a:t>		第十二章 臺灣百年圖書館史數位圖書館先導計畫</a:t>
            </a:r>
          </a:p>
          <a:p>
            <a:pPr lvl="0" rtl="0">
              <a:spcBef>
                <a:spcPts val="0"/>
              </a:spcBef>
              <a:buNone/>
            </a:pPr>
            <a:r>
              <a:rPr lang="en-US"/>
              <a:t>		第十三章 教育部臺灣通識網課程資料庫</a:t>
            </a:r>
          </a:p>
          <a:p>
            <a:pPr lvl="0" rtl="0">
              <a:spcBef>
                <a:spcPts val="0"/>
              </a:spcBef>
              <a:buNone/>
            </a:pPr>
            <a:r>
              <a:rPr lang="en-US"/>
              <a:t>	寫書時候使用的資料夾</a:t>
            </a:r>
          </a:p>
          <a:p>
            <a:pPr lvl="0" rtl="0">
              <a:spcBef>
                <a:spcPts val="0"/>
              </a:spcBef>
              <a:buNone/>
            </a:pPr>
            <a:r>
              <a:rPr lang="en-US"/>
              <a:t>	展示網站</a:t>
            </a:r>
          </a:p>
          <a:p>
            <a:pPr lvl="0" rtl="0">
              <a:spcBef>
                <a:spcPts val="0"/>
              </a:spcBef>
              <a:buNone/>
            </a:pPr>
            <a:r>
              <a:rPr lang="en-US"/>
              <a:t>	有範例用社群的DSpace</a:t>
            </a:r>
          </a:p>
          <a:p>
            <a:pPr lvl="0" rtl="0">
              <a:spcBef>
                <a:spcPts val="0"/>
              </a:spcBef>
              <a:buNone/>
            </a:pPr>
            <a:r>
              <a:t/>
            </a:r>
            <a:endParaRPr/>
          </a:p>
        </p:txBody>
      </p:sp>
      <p:sp>
        <p:nvSpPr>
          <p:cNvPr id="844" name="Shape 84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1" name="Shape 851"/>
        <p:cNvGrpSpPr/>
        <p:nvPr/>
      </p:nvGrpSpPr>
      <p:grpSpPr>
        <a:xfrm>
          <a:off x="0" y="0"/>
          <a:ext cx="0" cy="0"/>
          <a:chOff x="0" y="0"/>
          <a:chExt cx="0" cy="0"/>
        </a:xfrm>
      </p:grpSpPr>
      <p:sp>
        <p:nvSpPr>
          <p:cNvPr id="852" name="Shape 8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53" name="Shape 8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數位典藏即是為</a:t>
            </a:r>
          </a:p>
          <a:p>
            <a:pPr lvl="0">
              <a:spcBef>
                <a:spcPts val="0"/>
              </a:spcBef>
              <a:buNone/>
            </a:pPr>
            <a:r>
              <a:rPr lang="en-US"/>
              <a:t>全方位方案</a:t>
            </a:r>
          </a:p>
          <a:p>
            <a:pPr lvl="0">
              <a:spcBef>
                <a:spcPts val="0"/>
              </a:spcBef>
              <a:buNone/>
            </a:pPr>
            <a:r>
              <a:rPr lang="en-US"/>
              <a:t>利用</a:t>
            </a:r>
          </a:p>
          <a:p>
            <a:pPr lvl="0">
              <a:spcBef>
                <a:spcPts val="0"/>
              </a:spcBef>
              <a:buNone/>
            </a:pPr>
            <a:r>
              <a:rPr lang="en-US"/>
              <a:t>、Web 2.0的時代來臨</a:t>
            </a:r>
          </a:p>
          <a:p>
            <a:pPr lvl="0">
              <a:spcBef>
                <a:spcPts val="0"/>
              </a:spcBef>
              <a:buNone/>
            </a:pPr>
            <a:r>
              <a:rPr lang="en-US"/>
              <a:t>人文學者，蒐集大量資料</a:t>
            </a:r>
          </a:p>
          <a:p>
            <a:pPr lvl="0">
              <a:spcBef>
                <a:spcPts val="0"/>
              </a:spcBef>
              <a:buNone/>
            </a:pPr>
            <a:r>
              <a:rPr lang="en-US"/>
              <a:t>網際網路容易存取，不用再跑到館內了</a:t>
            </a:r>
          </a:p>
          <a:p>
            <a:pPr lvl="0">
              <a:spcBef>
                <a:spcPts val="0"/>
              </a:spcBef>
              <a:buNone/>
            </a:pPr>
            <a:r>
              <a:t/>
            </a:r>
            <a:endParaRPr/>
          </a:p>
          <a:p>
            <a:pPr lvl="0">
              <a:spcBef>
                <a:spcPts val="0"/>
              </a:spcBef>
              <a:buNone/>
            </a:pPr>
            <a:r>
              <a:t/>
            </a:r>
            <a:endParaRPr/>
          </a:p>
        </p:txBody>
      </p:sp>
      <p:sp>
        <p:nvSpPr>
          <p:cNvPr id="243" name="Shape 24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8" name="Shape 858"/>
        <p:cNvGrpSpPr/>
        <p:nvPr/>
      </p:nvGrpSpPr>
      <p:grpSpPr>
        <a:xfrm>
          <a:off x="0" y="0"/>
          <a:ext cx="0" cy="0"/>
          <a:chOff x="0" y="0"/>
          <a:chExt cx="0" cy="0"/>
        </a:xfrm>
      </p:grpSpPr>
      <p:sp>
        <p:nvSpPr>
          <p:cNvPr id="859" name="Shape 8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60" name="Shape 8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6" name="Shape 876"/>
        <p:cNvGrpSpPr/>
        <p:nvPr/>
      </p:nvGrpSpPr>
      <p:grpSpPr>
        <a:xfrm>
          <a:off x="0" y="0"/>
          <a:ext cx="0" cy="0"/>
          <a:chOff x="0" y="0"/>
          <a:chExt cx="0" cy="0"/>
        </a:xfrm>
      </p:grpSpPr>
      <p:sp>
        <p:nvSpPr>
          <p:cNvPr id="877" name="Shape 8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78" name="Shape 8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79" name="Shape 87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2" name="Shape 922"/>
        <p:cNvGrpSpPr/>
        <p:nvPr/>
      </p:nvGrpSpPr>
      <p:grpSpPr>
        <a:xfrm>
          <a:off x="0" y="0"/>
          <a:ext cx="0" cy="0"/>
          <a:chOff x="0" y="0"/>
          <a:chExt cx="0" cy="0"/>
        </a:xfrm>
      </p:grpSpPr>
      <p:sp>
        <p:nvSpPr>
          <p:cNvPr id="923" name="Shape 9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24" name="Shape 9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2" name="Shape 932"/>
        <p:cNvGrpSpPr/>
        <p:nvPr/>
      </p:nvGrpSpPr>
      <p:grpSpPr>
        <a:xfrm>
          <a:off x="0" y="0"/>
          <a:ext cx="0" cy="0"/>
          <a:chOff x="0" y="0"/>
          <a:chExt cx="0" cy="0"/>
        </a:xfrm>
      </p:grpSpPr>
      <p:sp>
        <p:nvSpPr>
          <p:cNvPr id="933" name="Shape 9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34" name="Shape 9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2" name="Shape 942"/>
        <p:cNvGrpSpPr/>
        <p:nvPr/>
      </p:nvGrpSpPr>
      <p:grpSpPr>
        <a:xfrm>
          <a:off x="0" y="0"/>
          <a:ext cx="0" cy="0"/>
          <a:chOff x="0" y="0"/>
          <a:chExt cx="0" cy="0"/>
        </a:xfrm>
      </p:grpSpPr>
      <p:sp>
        <p:nvSpPr>
          <p:cNvPr id="943" name="Shape 9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44" name="Shape 9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4" name="Shape 964"/>
        <p:cNvGrpSpPr/>
        <p:nvPr/>
      </p:nvGrpSpPr>
      <p:grpSpPr>
        <a:xfrm>
          <a:off x="0" y="0"/>
          <a:ext cx="0" cy="0"/>
          <a:chOff x="0" y="0"/>
          <a:chExt cx="0" cy="0"/>
        </a:xfrm>
      </p:grpSpPr>
      <p:sp>
        <p:nvSpPr>
          <p:cNvPr id="965" name="Shape 9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66" name="Shape 9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2" name="Shape 982"/>
        <p:cNvGrpSpPr/>
        <p:nvPr/>
      </p:nvGrpSpPr>
      <p:grpSpPr>
        <a:xfrm>
          <a:off x="0" y="0"/>
          <a:ext cx="0" cy="0"/>
          <a:chOff x="0" y="0"/>
          <a:chExt cx="0" cy="0"/>
        </a:xfrm>
      </p:grpSpPr>
      <p:sp>
        <p:nvSpPr>
          <p:cNvPr id="983" name="Shape 9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84" name="Shape 9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0" name="Shape 1000"/>
        <p:cNvGrpSpPr/>
        <p:nvPr/>
      </p:nvGrpSpPr>
      <p:grpSpPr>
        <a:xfrm>
          <a:off x="0" y="0"/>
          <a:ext cx="0" cy="0"/>
          <a:chOff x="0" y="0"/>
          <a:chExt cx="0" cy="0"/>
        </a:xfrm>
      </p:grpSpPr>
      <p:sp>
        <p:nvSpPr>
          <p:cNvPr id="1001" name="Shape 10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02" name="Shape 10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7" name="Shape 1017"/>
        <p:cNvGrpSpPr/>
        <p:nvPr/>
      </p:nvGrpSpPr>
      <p:grpSpPr>
        <a:xfrm>
          <a:off x="0" y="0"/>
          <a:ext cx="0" cy="0"/>
          <a:chOff x="0" y="0"/>
          <a:chExt cx="0" cy="0"/>
        </a:xfrm>
      </p:grpSpPr>
      <p:sp>
        <p:nvSpPr>
          <p:cNvPr id="1018" name="Shape 10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19" name="Shape 10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7" name="Shape 1037"/>
        <p:cNvGrpSpPr/>
        <p:nvPr/>
      </p:nvGrpSpPr>
      <p:grpSpPr>
        <a:xfrm>
          <a:off x="0" y="0"/>
          <a:ext cx="0" cy="0"/>
          <a:chOff x="0" y="0"/>
          <a:chExt cx="0" cy="0"/>
        </a:xfrm>
      </p:grpSpPr>
      <p:sp>
        <p:nvSpPr>
          <p:cNvPr id="1038" name="Shape 10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39" name="Shape 10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美國國會圖書館從 1990 年開始推動為期四年的「美國記憶先導計畫」 （American Memory Pilot Program, American Memory），將圖書館內的歷史文獻、照片及影音資料等典藏數位化，並將數位化資料燒錄至光碟片中，分發至 44 所選定的學校及圖書館。 </a:t>
            </a:r>
          </a:p>
          <a:p>
            <a:pPr lvl="0">
              <a:spcBef>
                <a:spcPts val="0"/>
              </a:spcBef>
              <a:buNone/>
            </a:pPr>
            <a:r>
              <a:t/>
            </a:r>
            <a:endParaRPr/>
          </a:p>
          <a:p>
            <a:pPr lvl="0">
              <a:spcBef>
                <a:spcPts val="0"/>
              </a:spcBef>
              <a:buNone/>
            </a:pPr>
            <a:r>
              <a:rPr lang="en-US"/>
              <a:t>此外，美國國家科學基金會（National Science Foundation，簡稱 NSF）、美國國防部高等研究計畫機構（Defense Advanced Research Projects Agency，簡稱 DARPA）及美國航空暨太空總署（National Aeronautics and Space Administration，簡稱 NASA）於 1994 年合資贊助為期四年的「數位圖書館先導研究計畫」（Digital Libraries Initiative，簡稱 DLI），該計畫目的在提供資訊系統與服務給各界使用者，使其能取得分散不同地區資訊。 </a:t>
            </a:r>
          </a:p>
          <a:p>
            <a:pPr lvl="0">
              <a:spcBef>
                <a:spcPts val="0"/>
              </a:spcBef>
              <a:buNone/>
            </a:pPr>
            <a:r>
              <a:t/>
            </a:r>
            <a:endParaRPr/>
          </a:p>
          <a:p>
            <a:pPr lvl="0">
              <a:spcBef>
                <a:spcPts val="0"/>
              </a:spcBef>
              <a:buNone/>
            </a:pPr>
            <a:r>
              <a:rPr lang="en-US"/>
              <a:t>此計畫由六所美國大學，包含加州大學柏克萊分校、加州大學聖塔芭芭拉分校、卡內基麥隆大學、伊利諾大學厄巴納香檳分校、密西根大學及史丹佛大學共同參與，分別主導六個跨領域計畫，包括環境規劃與多媒體資訊系統、地理資訊系統、數位影訊圖書館、統合科學文獻資料庫、智慧型網路資訊搜尋系統及數位圖書館網路服務之整合機制。 </a:t>
            </a:r>
          </a:p>
          <a:p>
            <a:pPr lvl="0">
              <a:spcBef>
                <a:spcPts val="0"/>
              </a:spcBef>
              <a:buNone/>
            </a:pPr>
            <a:r>
              <a:t/>
            </a:r>
            <a:endParaRPr/>
          </a:p>
          <a:p>
            <a:pPr lvl="0">
              <a:spcBef>
                <a:spcPts val="0"/>
              </a:spcBef>
              <a:buNone/>
            </a:pPr>
            <a:r>
              <a:rPr lang="en-US"/>
              <a:t>在 1998 年計畫結束後，為進一步擴展既有計畫成果，更多美國政府機構加入資助為期四年（1998～2002）的二期計畫，並將人文科學及醫學納入典藏範圍。</a:t>
            </a:r>
          </a:p>
          <a:p>
            <a:pPr lvl="0">
              <a:spcBef>
                <a:spcPts val="0"/>
              </a:spcBef>
              <a:buNone/>
            </a:pPr>
            <a:r>
              <a:t/>
            </a:r>
            <a:endParaRPr/>
          </a:p>
        </p:txBody>
      </p:sp>
      <p:sp>
        <p:nvSpPr>
          <p:cNvPr id="255" name="Shape 25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6" name="Shape 1056"/>
        <p:cNvGrpSpPr/>
        <p:nvPr/>
      </p:nvGrpSpPr>
      <p:grpSpPr>
        <a:xfrm>
          <a:off x="0" y="0"/>
          <a:ext cx="0" cy="0"/>
          <a:chOff x="0" y="0"/>
          <a:chExt cx="0" cy="0"/>
        </a:xfrm>
      </p:grpSpPr>
      <p:sp>
        <p:nvSpPr>
          <p:cNvPr id="1057" name="Shape 10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58" name="Shape 10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3" name="Shape 1073"/>
        <p:cNvGrpSpPr/>
        <p:nvPr/>
      </p:nvGrpSpPr>
      <p:grpSpPr>
        <a:xfrm>
          <a:off x="0" y="0"/>
          <a:ext cx="0" cy="0"/>
          <a:chOff x="0" y="0"/>
          <a:chExt cx="0" cy="0"/>
        </a:xfrm>
      </p:grpSpPr>
      <p:sp>
        <p:nvSpPr>
          <p:cNvPr id="1074" name="Shape 10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75" name="Shape 10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9" name="Shape 1089"/>
        <p:cNvGrpSpPr/>
        <p:nvPr/>
      </p:nvGrpSpPr>
      <p:grpSpPr>
        <a:xfrm>
          <a:off x="0" y="0"/>
          <a:ext cx="0" cy="0"/>
          <a:chOff x="0" y="0"/>
          <a:chExt cx="0" cy="0"/>
        </a:xfrm>
      </p:grpSpPr>
      <p:sp>
        <p:nvSpPr>
          <p:cNvPr id="1090" name="Shape 10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91" name="Shape 10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092" name="Shape 109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2" name="Shape 1102"/>
        <p:cNvGrpSpPr/>
        <p:nvPr/>
      </p:nvGrpSpPr>
      <p:grpSpPr>
        <a:xfrm>
          <a:off x="0" y="0"/>
          <a:ext cx="0" cy="0"/>
          <a:chOff x="0" y="0"/>
          <a:chExt cx="0" cy="0"/>
        </a:xfrm>
      </p:grpSpPr>
      <p:sp>
        <p:nvSpPr>
          <p:cNvPr id="1103" name="Shape 1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04" name="Shape 1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105" name="Shape 110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1" name="Shape 1111"/>
        <p:cNvGrpSpPr/>
        <p:nvPr/>
      </p:nvGrpSpPr>
      <p:grpSpPr>
        <a:xfrm>
          <a:off x="0" y="0"/>
          <a:ext cx="0" cy="0"/>
          <a:chOff x="0" y="0"/>
          <a:chExt cx="0" cy="0"/>
        </a:xfrm>
      </p:grpSpPr>
      <p:sp>
        <p:nvSpPr>
          <p:cNvPr id="1112" name="Shape 1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113" name="Shape 1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8" name="Shape 1118"/>
        <p:cNvGrpSpPr/>
        <p:nvPr/>
      </p:nvGrpSpPr>
      <p:grpSpPr>
        <a:xfrm>
          <a:off x="0" y="0"/>
          <a:ext cx="0" cy="0"/>
          <a:chOff x="0" y="0"/>
          <a:chExt cx="0" cy="0"/>
        </a:xfrm>
      </p:grpSpPr>
      <p:sp>
        <p:nvSpPr>
          <p:cNvPr id="1119" name="Shape 1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120" name="Shape 1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3" name="Shape 1163"/>
        <p:cNvGrpSpPr/>
        <p:nvPr/>
      </p:nvGrpSpPr>
      <p:grpSpPr>
        <a:xfrm>
          <a:off x="0" y="0"/>
          <a:ext cx="0" cy="0"/>
          <a:chOff x="0" y="0"/>
          <a:chExt cx="0" cy="0"/>
        </a:xfrm>
      </p:grpSpPr>
      <p:sp>
        <p:nvSpPr>
          <p:cNvPr id="1164" name="Shape 1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165" name="Shape 1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4" name="Shape 1174"/>
        <p:cNvGrpSpPr/>
        <p:nvPr/>
      </p:nvGrpSpPr>
      <p:grpSpPr>
        <a:xfrm>
          <a:off x="0" y="0"/>
          <a:ext cx="0" cy="0"/>
          <a:chOff x="0" y="0"/>
          <a:chExt cx="0" cy="0"/>
        </a:xfrm>
      </p:grpSpPr>
      <p:sp>
        <p:nvSpPr>
          <p:cNvPr id="1175" name="Shape 1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176" name="Shape 1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5" name="Shape 1195"/>
        <p:cNvGrpSpPr/>
        <p:nvPr/>
      </p:nvGrpSpPr>
      <p:grpSpPr>
        <a:xfrm>
          <a:off x="0" y="0"/>
          <a:ext cx="0" cy="0"/>
          <a:chOff x="0" y="0"/>
          <a:chExt cx="0" cy="0"/>
        </a:xfrm>
      </p:grpSpPr>
      <p:sp>
        <p:nvSpPr>
          <p:cNvPr id="1196" name="Shape 1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97" name="Shape 119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AutoNum type="arabicPeriod"/>
            </a:pPr>
            <a:r>
              <a:rPr lang="en-US"/>
              <a:t>設定遞交作業</a:t>
            </a:r>
          </a:p>
          <a:p>
            <a:pPr indent="-228600" lvl="0" marL="457200" rtl="0">
              <a:spcBef>
                <a:spcPts val="0"/>
              </a:spcBef>
              <a:buAutoNum type="arabicPeriod"/>
            </a:pPr>
            <a:r>
              <a:rPr lang="en-US"/>
              <a:t>上傳檔案</a:t>
            </a:r>
          </a:p>
          <a:p>
            <a:pPr indent="-228600" lvl="0" marL="457200" rtl="0">
              <a:spcBef>
                <a:spcPts val="0"/>
              </a:spcBef>
              <a:buAutoNum type="arabicPeriod"/>
            </a:pPr>
            <a:r>
              <a:rPr lang="en-US"/>
              <a:t>描述後設資料</a:t>
            </a:r>
          </a:p>
          <a:p>
            <a:pPr indent="-228600" lvl="0" marL="457200" rtl="0">
              <a:spcBef>
                <a:spcPts val="0"/>
              </a:spcBef>
              <a:buAutoNum type="arabicPeriod"/>
            </a:pPr>
            <a:r>
              <a:rPr lang="en-US"/>
              <a:t>查核遞交作業</a:t>
            </a:r>
          </a:p>
          <a:p>
            <a:pPr indent="-228600" lvl="0" marL="457200" rtl="0">
              <a:spcBef>
                <a:spcPts val="0"/>
              </a:spcBef>
              <a:buAutoNum type="arabicPeriod"/>
            </a:pPr>
            <a:r>
              <a:rPr lang="en-US"/>
              <a:t>確認授權條款</a:t>
            </a:r>
          </a:p>
          <a:p>
            <a:pPr indent="-228600" lvl="0" marL="457200">
              <a:spcBef>
                <a:spcPts val="0"/>
              </a:spcBef>
              <a:buAutoNum type="arabicPeriod"/>
            </a:pPr>
            <a:r>
              <a:rPr lang="en-US"/>
              <a:t>完成</a:t>
            </a:r>
          </a:p>
        </p:txBody>
      </p:sp>
      <p:sp>
        <p:nvSpPr>
          <p:cNvPr id="1198" name="Shape 119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4" name="Shape 1204"/>
        <p:cNvGrpSpPr/>
        <p:nvPr/>
      </p:nvGrpSpPr>
      <p:grpSpPr>
        <a:xfrm>
          <a:off x="0" y="0"/>
          <a:ext cx="0" cy="0"/>
          <a:chOff x="0" y="0"/>
          <a:chExt cx="0" cy="0"/>
        </a:xfrm>
      </p:grpSpPr>
      <p:sp>
        <p:nvSpPr>
          <p:cNvPr id="1205" name="Shape 1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06" name="Shape 1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壹、臺灣「數位典藏國家型科技計畫」</a:t>
            </a:r>
          </a:p>
          <a:p>
            <a:pPr lvl="0">
              <a:spcBef>
                <a:spcPts val="0"/>
              </a:spcBef>
              <a:buNone/>
            </a:pPr>
            <a:r>
              <a:rPr lang="en-US"/>
              <a:t>數位典藏技術發展已成為當下研究機構爭相投入的研究議題，國內各個重</a:t>
            </a:r>
          </a:p>
          <a:p>
            <a:pPr lvl="0">
              <a:spcBef>
                <a:spcPts val="0"/>
              </a:spcBef>
              <a:buNone/>
            </a:pPr>
            <a:r>
              <a:rPr lang="en-US"/>
              <a:t>要機構也致力於數位典藏技術的發展，諸如國家圖書館、中央研究院以及臺灣</a:t>
            </a:r>
          </a:p>
          <a:p>
            <a:pPr lvl="0">
              <a:spcBef>
                <a:spcPts val="0"/>
              </a:spcBef>
              <a:buNone/>
            </a:pPr>
            <a:r>
              <a:rPr lang="en-US"/>
              <a:t>大學等。而我國行政院國家科學委員會（簡稱國科會，2014 年後改名為科技</a:t>
            </a:r>
          </a:p>
          <a:p>
            <a:pPr lvl="0">
              <a:spcBef>
                <a:spcPts val="0"/>
              </a:spcBef>
              <a:buNone/>
            </a:pPr>
            <a:r>
              <a:rPr lang="en-US"/>
              <a:t>部）也從 1998 年起資助一系列的數位典藏相關計畫，摘要說明如下：</a:t>
            </a:r>
          </a:p>
          <a:p>
            <a:pPr lvl="0">
              <a:spcBef>
                <a:spcPts val="0"/>
              </a:spcBef>
              <a:buNone/>
            </a:pPr>
            <a:r>
              <a:rPr lang="en-US"/>
              <a:t>(一) 數位博物館專案計畫</a:t>
            </a:r>
          </a:p>
          <a:p>
            <a:pPr lvl="0">
              <a:spcBef>
                <a:spcPts val="0"/>
              </a:spcBef>
              <a:buNone/>
            </a:pPr>
            <a:r>
              <a:rPr lang="en-US"/>
              <a:t>在 1998 年至 2002 年間，當時國科會為了加強人文社會科學的發展以及科</a:t>
            </a:r>
          </a:p>
          <a:p>
            <a:pPr lvl="0">
              <a:spcBef>
                <a:spcPts val="0"/>
              </a:spcBef>
              <a:buNone/>
            </a:pPr>
            <a:r>
              <a:rPr lang="en-US"/>
              <a:t>學教育觀念的普及，而發展了「數位博物館專案計畫」。主要目標為整合建置</a:t>
            </a:r>
          </a:p>
          <a:p>
            <a:pPr lvl="0">
              <a:spcBef>
                <a:spcPts val="0"/>
              </a:spcBef>
              <a:buNone/>
            </a:pPr>
            <a:r>
              <a:rPr lang="en-US"/>
              <a:t>一個適合我國國情並具有本土特色的「數位博物館」，以發展教育性網際網路</a:t>
            </a:r>
          </a:p>
          <a:p>
            <a:pPr lvl="0">
              <a:spcBef>
                <a:spcPts val="0"/>
              </a:spcBef>
              <a:buNone/>
            </a:pPr>
            <a:r>
              <a:rPr lang="en-US"/>
              <a:t>服務。</a:t>
            </a:r>
          </a:p>
          <a:p>
            <a:pPr lvl="0">
              <a:spcBef>
                <a:spcPts val="0"/>
              </a:spcBef>
              <a:buNone/>
            </a:pPr>
            <a:r>
              <a:t/>
            </a:r>
            <a:endParaRPr/>
          </a:p>
          <a:p>
            <a:pPr lvl="0">
              <a:spcBef>
                <a:spcPts val="0"/>
              </a:spcBef>
              <a:buNone/>
            </a:pPr>
            <a:r>
              <a:rPr lang="en-US"/>
              <a:t>(二) 國際數位圖書館合作計畫</a:t>
            </a:r>
          </a:p>
          <a:p>
            <a:pPr lvl="0">
              <a:spcBef>
                <a:spcPts val="0"/>
              </a:spcBef>
              <a:buNone/>
            </a:pPr>
            <a:r>
              <a:rPr lang="en-US"/>
              <a:t>2000 至 2002 年展開「國際數位圖書館合作計畫」，主要希望能推動國際</a:t>
            </a:r>
          </a:p>
          <a:p>
            <a:pPr lvl="0">
              <a:spcBef>
                <a:spcPts val="0"/>
              </a:spcBef>
              <a:buNone/>
            </a:pPr>
            <a:r>
              <a:rPr lang="en-US"/>
              <a:t>間的合作。計畫成員同時參與由美國國家科學基金會所創設的「國際數位圖書</a:t>
            </a:r>
          </a:p>
          <a:p>
            <a:pPr lvl="0">
              <a:spcBef>
                <a:spcPts val="0"/>
              </a:spcBef>
              <a:buNone/>
            </a:pPr>
            <a:r>
              <a:rPr lang="en-US"/>
              <a:t>館計畫」（International Digital Library Program，簡稱 IDLP），並共同促進</a:t>
            </a:r>
          </a:p>
          <a:p>
            <a:pPr lvl="0">
              <a:spcBef>
                <a:spcPts val="0"/>
              </a:spcBef>
              <a:buNone/>
            </a:pPr>
            <a:r>
              <a:rPr lang="en-US"/>
              <a:t>CMNet （Chinese Memory Net）計畫。CMNet 是一個中美合作的研究計畫，</a:t>
            </a:r>
          </a:p>
          <a:p>
            <a:pPr lvl="0">
              <a:spcBef>
                <a:spcPts val="0"/>
              </a:spcBef>
              <a:buNone/>
            </a:pPr>
            <a:r>
              <a:rPr lang="en-US"/>
              <a:t>其目的在彙整美國、臺灣以及中國大陸優越的學術及研究機構資料，以發展成</a:t>
            </a:r>
          </a:p>
          <a:p>
            <a:pPr lvl="0">
              <a:spcBef>
                <a:spcPts val="0"/>
              </a:spcBef>
              <a:buNone/>
            </a:pPr>
            <a:r>
              <a:rPr lang="en-US"/>
              <a:t>充實且有效率的全球華文數位圖書館。參與的成員包含美國的康乃爾大學、匹</a:t>
            </a:r>
          </a:p>
          <a:p>
            <a:pPr lvl="0">
              <a:spcBef>
                <a:spcPts val="0"/>
              </a:spcBef>
              <a:buNone/>
            </a:pPr>
            <a:r>
              <a:rPr lang="en-US"/>
              <a:t>茲堡大學及加州大學柏克萊分校；臺灣參與的成員包括中央研究院、國立臺灣</a:t>
            </a:r>
          </a:p>
          <a:p>
            <a:pPr lvl="0">
              <a:spcBef>
                <a:spcPts val="0"/>
              </a:spcBef>
              <a:buNone/>
            </a:pPr>
            <a:r>
              <a:rPr lang="en-US"/>
              <a:t>大學及國立清華大學；中國大陸參與的成員包括北京大學、清華大學及交通大</a:t>
            </a:r>
          </a:p>
          <a:p>
            <a:pPr lvl="0">
              <a:spcBef>
                <a:spcPts val="0"/>
              </a:spcBef>
              <a:buNone/>
            </a:pPr>
            <a:r>
              <a:rPr lang="en-US"/>
              <a:t>學。</a:t>
            </a:r>
          </a:p>
          <a:p>
            <a:pPr lvl="0">
              <a:spcBef>
                <a:spcPts val="0"/>
              </a:spcBef>
              <a:buNone/>
            </a:pPr>
            <a:r>
              <a:t/>
            </a:r>
            <a:endParaRPr/>
          </a:p>
          <a:p>
            <a:pPr lvl="0">
              <a:spcBef>
                <a:spcPts val="0"/>
              </a:spcBef>
              <a:buNone/>
            </a:pPr>
            <a:r>
              <a:rPr lang="en-US"/>
              <a:t>(三) 國家典藏數位化專案計畫</a:t>
            </a:r>
          </a:p>
          <a:p>
            <a:pPr lvl="0">
              <a:spcBef>
                <a:spcPts val="0"/>
              </a:spcBef>
              <a:buNone/>
            </a:pPr>
            <a:r>
              <a:rPr lang="en-US"/>
              <a:t>我國自 2001 年展開「國家典藏數位化專案計畫」，並委由中央研究院負</a:t>
            </a:r>
          </a:p>
          <a:p>
            <a:pPr lvl="0">
              <a:spcBef>
                <a:spcPts val="0"/>
              </a:spcBef>
              <a:buNone/>
            </a:pPr>
            <a:r>
              <a:rPr lang="en-US"/>
              <a:t>責協調各參與典藏機構間的合作事宜，計畫目標是將故宮博物院、國家圖書</a:t>
            </a:r>
          </a:p>
          <a:p>
            <a:pPr lvl="0">
              <a:spcBef>
                <a:spcPts val="0"/>
              </a:spcBef>
              <a:buNone/>
            </a:pPr>
            <a:r>
              <a:rPr lang="en-US"/>
              <a:t>館、國立歷史博物館、臺灣省文獻會（國史館臺灣文獻館）、自然科學博物</a:t>
            </a:r>
          </a:p>
          <a:p>
            <a:pPr lvl="0">
              <a:spcBef>
                <a:spcPts val="0"/>
              </a:spcBef>
              <a:buNone/>
            </a:pPr>
            <a:r>
              <a:rPr lang="en-US"/>
              <a:t>館、國立臺灣大學與中央研究院等七個機構的珍貴文物典藏加以數位化，以保</a:t>
            </a:r>
          </a:p>
          <a:p>
            <a:pPr lvl="0">
              <a:spcBef>
                <a:spcPts val="0"/>
              </a:spcBef>
              <a:buNone/>
            </a:pPr>
            <a:r>
              <a:rPr lang="en-US"/>
              <a:t>存文化資產、促進人文與資訊科技的融合，並推動產業與經濟發展。</a:t>
            </a:r>
          </a:p>
          <a:p>
            <a:pPr lvl="0">
              <a:spcBef>
                <a:spcPts val="0"/>
              </a:spcBef>
              <a:buNone/>
            </a:pPr>
            <a:r>
              <a:rPr lang="en-US"/>
              <a:t>總結來說，在 2002 年合併整編以上「數位博物館專案計畫」、「國際數</a:t>
            </a:r>
          </a:p>
          <a:p>
            <a:pPr lvl="0">
              <a:spcBef>
                <a:spcPts val="0"/>
              </a:spcBef>
              <a:buNone/>
            </a:pPr>
            <a:r>
              <a:rPr lang="en-US"/>
              <a:t>位圖書館合作計畫」以及「國家典藏數位化專案計畫」，考量國家整體發展，</a:t>
            </a:r>
          </a:p>
          <a:p>
            <a:pPr lvl="0">
              <a:spcBef>
                <a:spcPts val="0"/>
              </a:spcBef>
              <a:buNone/>
            </a:pPr>
            <a:r>
              <a:rPr lang="en-US"/>
              <a:t>成立「數位典藏國家型科技計畫」。此計畫是一個人文與科技並重的計畫，也</a:t>
            </a:r>
          </a:p>
          <a:p>
            <a:pPr lvl="0">
              <a:spcBef>
                <a:spcPts val="0"/>
              </a:spcBef>
              <a:buNone/>
            </a:pPr>
            <a:r>
              <a:rPr lang="en-US"/>
              <a:t>是目前唯一著重人文內涵的國家型計畫。計畫的首要目標是將國家重要的文物</a:t>
            </a:r>
          </a:p>
          <a:p>
            <a:pPr lvl="0">
              <a:spcBef>
                <a:spcPts val="0"/>
              </a:spcBef>
              <a:buNone/>
            </a:pPr>
            <a:r>
              <a:rPr lang="en-US"/>
              <a:t>典藏數位化，建立國家數位典藏，進而以國家數位典藏促進我國人文與社會、</a:t>
            </a:r>
          </a:p>
          <a:p>
            <a:pPr lvl="0">
              <a:spcBef>
                <a:spcPts val="0"/>
              </a:spcBef>
              <a:buNone/>
            </a:pPr>
            <a:r>
              <a:t/>
            </a:r>
            <a:endParaRPr/>
          </a:p>
          <a:p>
            <a:pPr lvl="0">
              <a:spcBef>
                <a:spcPts val="0"/>
              </a:spcBef>
              <a:buNone/>
            </a:pPr>
            <a:r>
              <a:rPr lang="en-US"/>
              <a:t>產業與經濟的發展。此計畫參與單位包括我重要國家級機構，包含國立自然科</a:t>
            </a:r>
          </a:p>
          <a:p>
            <a:pPr lvl="0">
              <a:spcBef>
                <a:spcPts val="0"/>
              </a:spcBef>
              <a:buNone/>
            </a:pPr>
            <a:r>
              <a:rPr lang="en-US"/>
              <a:t>學博物館、國立故宮博物院、國史館、國家圖書館、國立臺灣大學、國史館臺</a:t>
            </a:r>
          </a:p>
          <a:p>
            <a:pPr lvl="0">
              <a:spcBef>
                <a:spcPts val="0"/>
              </a:spcBef>
              <a:buNone/>
            </a:pPr>
            <a:r>
              <a:rPr lang="en-US"/>
              <a:t>灣文獻館、國立歷史博物館、中央研究院及其他數十個國內機構之重要數位化</a:t>
            </a:r>
          </a:p>
          <a:p>
            <a:pPr lvl="0">
              <a:spcBef>
                <a:spcPts val="0"/>
              </a:spcBef>
              <a:buNone/>
            </a:pPr>
            <a:r>
              <a:rPr lang="en-US"/>
              <a:t>典藏成果，典藏範圍涵蓋政治、社會、人文及自然科學等領域，數位化成果資</a:t>
            </a:r>
          </a:p>
          <a:p>
            <a:pPr lvl="0">
              <a:spcBef>
                <a:spcPts val="0"/>
              </a:spcBef>
              <a:buNone/>
            </a:pPr>
            <a:r>
              <a:rPr lang="en-US"/>
              <a:t>料庫及網站合計二百餘個。「數位典藏國家型科技計畫」下建置「聯合目錄」</a:t>
            </a:r>
          </a:p>
          <a:p>
            <a:pPr lvl="0">
              <a:spcBef>
                <a:spcPts val="0"/>
              </a:spcBef>
              <a:buNone/>
            </a:pPr>
            <a:r>
              <a:rPr lang="en-US"/>
              <a:t>及「公共展示系統」二個應用系統，提供資訊典藏、展示、研究、教育等四大</a:t>
            </a:r>
          </a:p>
          <a:p>
            <a:pPr lvl="0">
              <a:spcBef>
                <a:spcPts val="0"/>
              </a:spcBef>
              <a:buNone/>
            </a:pPr>
            <a:r>
              <a:rPr lang="en-US"/>
              <a:t>應用功能。數位典藏聯合目錄系統的主要目的在於彙整計畫豐碩且多樣化的數</a:t>
            </a:r>
          </a:p>
          <a:p>
            <a:pPr lvl="0">
              <a:spcBef>
                <a:spcPts val="0"/>
              </a:spcBef>
              <a:buNone/>
            </a:pPr>
            <a:r>
              <a:rPr lang="en-US"/>
              <a:t>位化典藏成果，並開發單一資訊瀏覽及檢索平臺，以提供使用者研究查詢使</a:t>
            </a:r>
          </a:p>
          <a:p>
            <a:pPr lvl="0">
              <a:spcBef>
                <a:spcPts val="0"/>
              </a:spcBef>
              <a:buNone/>
            </a:pPr>
            <a:r>
              <a:rPr lang="en-US"/>
              <a:t>用。數位典藏公開展示系統則著重於展示，並藉由選取精華資訊進行組織與包</a:t>
            </a:r>
          </a:p>
          <a:p>
            <a:pPr lvl="0">
              <a:spcBef>
                <a:spcPts val="0"/>
              </a:spcBef>
              <a:buNone/>
            </a:pPr>
            <a:r>
              <a:rPr lang="en-US"/>
              <a:t>裝，配合視覺化介面設計，以達到大眾教育的目的。圖 1-4 為數位典藏與數位</a:t>
            </a:r>
          </a:p>
          <a:p>
            <a:pPr lvl="0">
              <a:spcBef>
                <a:spcPts val="0"/>
              </a:spcBef>
              <a:buNone/>
            </a:pPr>
            <a:r>
              <a:rPr lang="en-US"/>
              <a:t>學習國家型科技計畫從 1998 年至今歷經三期的發展沿革。</a:t>
            </a:r>
          </a:p>
          <a:p>
            <a:pPr lvl="0">
              <a:spcBef>
                <a:spcPts val="0"/>
              </a:spcBef>
              <a:buNone/>
            </a:pPr>
            <a:r>
              <a:t/>
            </a:r>
            <a:endParaRPr/>
          </a:p>
        </p:txBody>
      </p:sp>
      <p:sp>
        <p:nvSpPr>
          <p:cNvPr id="264" name="Shape 26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6" name="Shape 1216"/>
        <p:cNvGrpSpPr/>
        <p:nvPr/>
      </p:nvGrpSpPr>
      <p:grpSpPr>
        <a:xfrm>
          <a:off x="0" y="0"/>
          <a:ext cx="0" cy="0"/>
          <a:chOff x="0" y="0"/>
          <a:chExt cx="0" cy="0"/>
        </a:xfrm>
      </p:grpSpPr>
      <p:sp>
        <p:nvSpPr>
          <p:cNvPr id="1217" name="Shape 1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18" name="Shape 1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5" name="Shape 1225"/>
        <p:cNvGrpSpPr/>
        <p:nvPr/>
      </p:nvGrpSpPr>
      <p:grpSpPr>
        <a:xfrm>
          <a:off x="0" y="0"/>
          <a:ext cx="0" cy="0"/>
          <a:chOff x="0" y="0"/>
          <a:chExt cx="0" cy="0"/>
        </a:xfrm>
      </p:grpSpPr>
      <p:sp>
        <p:nvSpPr>
          <p:cNvPr id="1226" name="Shape 1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27" name="Shape 1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7" name="Shape 1237"/>
        <p:cNvGrpSpPr/>
        <p:nvPr/>
      </p:nvGrpSpPr>
      <p:grpSpPr>
        <a:xfrm>
          <a:off x="0" y="0"/>
          <a:ext cx="0" cy="0"/>
          <a:chOff x="0" y="0"/>
          <a:chExt cx="0" cy="0"/>
        </a:xfrm>
      </p:grpSpPr>
      <p:sp>
        <p:nvSpPr>
          <p:cNvPr id="1238" name="Shape 1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39" name="Shape 1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5" name="Shape 1255"/>
        <p:cNvGrpSpPr/>
        <p:nvPr/>
      </p:nvGrpSpPr>
      <p:grpSpPr>
        <a:xfrm>
          <a:off x="0" y="0"/>
          <a:ext cx="0" cy="0"/>
          <a:chOff x="0" y="0"/>
          <a:chExt cx="0" cy="0"/>
        </a:xfrm>
      </p:grpSpPr>
      <p:sp>
        <p:nvSpPr>
          <p:cNvPr id="1256" name="Shape 1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57" name="Shape 1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0" name="Shape 1280"/>
        <p:cNvGrpSpPr/>
        <p:nvPr/>
      </p:nvGrpSpPr>
      <p:grpSpPr>
        <a:xfrm>
          <a:off x="0" y="0"/>
          <a:ext cx="0" cy="0"/>
          <a:chOff x="0" y="0"/>
          <a:chExt cx="0" cy="0"/>
        </a:xfrm>
      </p:grpSpPr>
      <p:sp>
        <p:nvSpPr>
          <p:cNvPr id="1281" name="Shape 1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82" name="Shape 1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9" name="Shape 1299"/>
        <p:cNvGrpSpPr/>
        <p:nvPr/>
      </p:nvGrpSpPr>
      <p:grpSpPr>
        <a:xfrm>
          <a:off x="0" y="0"/>
          <a:ext cx="0" cy="0"/>
          <a:chOff x="0" y="0"/>
          <a:chExt cx="0" cy="0"/>
        </a:xfrm>
      </p:grpSpPr>
      <p:sp>
        <p:nvSpPr>
          <p:cNvPr id="1300" name="Shape 13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01" name="Shape 1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8" name="Shape 1318"/>
        <p:cNvGrpSpPr/>
        <p:nvPr/>
      </p:nvGrpSpPr>
      <p:grpSpPr>
        <a:xfrm>
          <a:off x="0" y="0"/>
          <a:ext cx="0" cy="0"/>
          <a:chOff x="0" y="0"/>
          <a:chExt cx="0" cy="0"/>
        </a:xfrm>
      </p:grpSpPr>
      <p:sp>
        <p:nvSpPr>
          <p:cNvPr id="1319" name="Shape 1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20" name="Shape 1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5" name="Shape 1325"/>
        <p:cNvGrpSpPr/>
        <p:nvPr/>
      </p:nvGrpSpPr>
      <p:grpSpPr>
        <a:xfrm>
          <a:off x="0" y="0"/>
          <a:ext cx="0" cy="0"/>
          <a:chOff x="0" y="0"/>
          <a:chExt cx="0" cy="0"/>
        </a:xfrm>
      </p:grpSpPr>
      <p:sp>
        <p:nvSpPr>
          <p:cNvPr id="1326" name="Shape 1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27" name="Shape 1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7" name="Shape 1337"/>
        <p:cNvGrpSpPr/>
        <p:nvPr/>
      </p:nvGrpSpPr>
      <p:grpSpPr>
        <a:xfrm>
          <a:off x="0" y="0"/>
          <a:ext cx="0" cy="0"/>
          <a:chOff x="0" y="0"/>
          <a:chExt cx="0" cy="0"/>
        </a:xfrm>
      </p:grpSpPr>
      <p:sp>
        <p:nvSpPr>
          <p:cNvPr id="1338" name="Shape 13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DSpace-DLLL開放源碼數位典藏系統建置與應用</a:t>
            </a:r>
          </a:p>
        </p:txBody>
      </p:sp>
      <p:sp>
        <p:nvSpPr>
          <p:cNvPr id="1339" name="Shape 1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6" name="Shape 1346"/>
        <p:cNvGrpSpPr/>
        <p:nvPr/>
      </p:nvGrpSpPr>
      <p:grpSpPr>
        <a:xfrm>
          <a:off x="0" y="0"/>
          <a:ext cx="0" cy="0"/>
          <a:chOff x="0" y="0"/>
          <a:chExt cx="0" cy="0"/>
        </a:xfrm>
      </p:grpSpPr>
      <p:sp>
        <p:nvSpPr>
          <p:cNvPr id="1347" name="Shape 13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48" name="Shape 1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73" name="Shape 27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2" name="Shape 1362"/>
        <p:cNvGrpSpPr/>
        <p:nvPr/>
      </p:nvGrpSpPr>
      <p:grpSpPr>
        <a:xfrm>
          <a:off x="0" y="0"/>
          <a:ext cx="0" cy="0"/>
          <a:chOff x="0" y="0"/>
          <a:chExt cx="0" cy="0"/>
        </a:xfrm>
      </p:grpSpPr>
      <p:sp>
        <p:nvSpPr>
          <p:cNvPr id="1363" name="Shape 13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64" name="Shape 1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1" name="Shape 1371"/>
        <p:cNvGrpSpPr/>
        <p:nvPr/>
      </p:nvGrpSpPr>
      <p:grpSpPr>
        <a:xfrm>
          <a:off x="0" y="0"/>
          <a:ext cx="0" cy="0"/>
          <a:chOff x="0" y="0"/>
          <a:chExt cx="0" cy="0"/>
        </a:xfrm>
      </p:grpSpPr>
      <p:sp>
        <p:nvSpPr>
          <p:cNvPr id="1372" name="Shape 1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73" name="Shape 13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74" name="Shape 137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0" name="Shape 1380"/>
        <p:cNvGrpSpPr/>
        <p:nvPr/>
      </p:nvGrpSpPr>
      <p:grpSpPr>
        <a:xfrm>
          <a:off x="0" y="0"/>
          <a:ext cx="0" cy="0"/>
          <a:chOff x="0" y="0"/>
          <a:chExt cx="0" cy="0"/>
        </a:xfrm>
      </p:grpSpPr>
      <p:sp>
        <p:nvSpPr>
          <p:cNvPr id="1381" name="Shape 13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82" name="Shape 13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383" name="Shape 138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8" name="Shape 1388"/>
        <p:cNvGrpSpPr/>
        <p:nvPr/>
      </p:nvGrpSpPr>
      <p:grpSpPr>
        <a:xfrm>
          <a:off x="0" y="0"/>
          <a:ext cx="0" cy="0"/>
          <a:chOff x="0" y="0"/>
          <a:chExt cx="0" cy="0"/>
        </a:xfrm>
      </p:grpSpPr>
      <p:sp>
        <p:nvSpPr>
          <p:cNvPr id="1389" name="Shape 13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90" name="Shape 1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1" name="Shape 1401"/>
        <p:cNvGrpSpPr/>
        <p:nvPr/>
      </p:nvGrpSpPr>
      <p:grpSpPr>
        <a:xfrm>
          <a:off x="0" y="0"/>
          <a:ext cx="0" cy="0"/>
          <a:chOff x="0" y="0"/>
          <a:chExt cx="0" cy="0"/>
        </a:xfrm>
      </p:grpSpPr>
      <p:sp>
        <p:nvSpPr>
          <p:cNvPr id="1402" name="Shape 14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03" name="Shape 14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sz="900">
                <a:solidFill>
                  <a:srgbClr val="333333"/>
                </a:solidFill>
                <a:highlight>
                  <a:srgbClr val="DFFFDF"/>
                </a:highlight>
                <a:latin typeface="Verdana"/>
                <a:ea typeface="Verdana"/>
                <a:cs typeface="Verdana"/>
                <a:sym typeface="Verdana"/>
              </a:rPr>
              <a:t>100 1_ $a李$b政道</a:t>
            </a:r>
          </a:p>
          <a:p>
            <a:pPr lvl="0">
              <a:spcBef>
                <a:spcPts val="0"/>
              </a:spcBef>
              <a:buNone/>
            </a:pPr>
            <a:r>
              <a:rPr lang="en-US" sz="900">
                <a:solidFill>
                  <a:srgbClr val="333333"/>
                </a:solidFill>
                <a:highlight>
                  <a:srgbClr val="DFFFDF"/>
                </a:highlight>
                <a:latin typeface="Verdana"/>
                <a:ea typeface="Verdana"/>
                <a:cs typeface="Verdana"/>
                <a:sym typeface="Verdana"/>
              </a:rPr>
              <a:t>http://catweb.ncl.edu.tw/portal_e2_page.php?button_num=e2&amp;folder_id=3&amp;cnt_id=1181</a:t>
            </a:r>
          </a:p>
        </p:txBody>
      </p:sp>
      <p:sp>
        <p:nvSpPr>
          <p:cNvPr id="1404" name="Shape 140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7" name="Shape 1417"/>
        <p:cNvGrpSpPr/>
        <p:nvPr/>
      </p:nvGrpSpPr>
      <p:grpSpPr>
        <a:xfrm>
          <a:off x="0" y="0"/>
          <a:ext cx="0" cy="0"/>
          <a:chOff x="0" y="0"/>
          <a:chExt cx="0" cy="0"/>
        </a:xfrm>
      </p:grpSpPr>
      <p:sp>
        <p:nvSpPr>
          <p:cNvPr id="1418" name="Shape 1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19" name="Shape 1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420" name="Shape 142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6" name="Shape 1426"/>
        <p:cNvGrpSpPr/>
        <p:nvPr/>
      </p:nvGrpSpPr>
      <p:grpSpPr>
        <a:xfrm>
          <a:off x="0" y="0"/>
          <a:ext cx="0" cy="0"/>
          <a:chOff x="0" y="0"/>
          <a:chExt cx="0" cy="0"/>
        </a:xfrm>
      </p:grpSpPr>
      <p:sp>
        <p:nvSpPr>
          <p:cNvPr id="1427" name="Shape 1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28" name="Shape 1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DC 具有 15 項資料元素作為描述資料的最小核心，包含標題（Title）、著作者（Creator）、格式（Format）、描述（Description）、出版者（Publisher）、貢獻者（Contributor）、日期（Date）、資料類型（Resource Type）、主題∕關鍵字（Subject and Keywords）、資料識別（Resource Identifier）、來 源（Source）、語 言（Language）、關 連（Relation）、範 圍 （Coverage）及授權管理（Rights Management）等</a:t>
            </a:r>
          </a:p>
        </p:txBody>
      </p:sp>
      <p:sp>
        <p:nvSpPr>
          <p:cNvPr id="1429" name="Shape 142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5" name="Shape 1435"/>
        <p:cNvGrpSpPr/>
        <p:nvPr/>
      </p:nvGrpSpPr>
      <p:grpSpPr>
        <a:xfrm>
          <a:off x="0" y="0"/>
          <a:ext cx="0" cy="0"/>
          <a:chOff x="0" y="0"/>
          <a:chExt cx="0" cy="0"/>
        </a:xfrm>
      </p:grpSpPr>
      <p:sp>
        <p:nvSpPr>
          <p:cNvPr id="1436" name="Shape 1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37" name="Shape 14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438" name="Shape 143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8" name="Shape 1448"/>
        <p:cNvGrpSpPr/>
        <p:nvPr/>
      </p:nvGrpSpPr>
      <p:grpSpPr>
        <a:xfrm>
          <a:off x="0" y="0"/>
          <a:ext cx="0" cy="0"/>
          <a:chOff x="0" y="0"/>
          <a:chExt cx="0" cy="0"/>
        </a:xfrm>
      </p:grpSpPr>
      <p:sp>
        <p:nvSpPr>
          <p:cNvPr id="1449" name="Shape 14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50" name="Shape 1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7" name="Shape 1457"/>
        <p:cNvGrpSpPr/>
        <p:nvPr/>
      </p:nvGrpSpPr>
      <p:grpSpPr>
        <a:xfrm>
          <a:off x="0" y="0"/>
          <a:ext cx="0" cy="0"/>
          <a:chOff x="0" y="0"/>
          <a:chExt cx="0" cy="0"/>
        </a:xfrm>
      </p:grpSpPr>
      <p:sp>
        <p:nvSpPr>
          <p:cNvPr id="1458" name="Shape 14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59" name="Shape 1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展示</a:t>
            </a:r>
            <a:br>
              <a:rPr lang="en-US"/>
            </a:br>
            <a:r>
              <a:rPr lang="en-US"/>
              <a:t>專題特展、分類目錄展示、虛擬展示、數位藝廊</a:t>
            </a:r>
          </a:p>
          <a:p>
            <a:pPr lvl="0">
              <a:spcBef>
                <a:spcPts val="0"/>
              </a:spcBef>
              <a:buNone/>
            </a:pPr>
            <a:r>
              <a:rPr lang="en-US"/>
              <a:t>線上展示數位藏品內容</a:t>
            </a:r>
            <a:br>
              <a:rPr lang="en-US"/>
            </a:br>
            <a:r>
              <a:rPr lang="en-US"/>
              <a:t>研究</a:t>
            </a:r>
            <a:br>
              <a:rPr lang="en-US"/>
            </a:br>
            <a:r>
              <a:rPr lang="en-US"/>
              <a:t>提供整合性查詢服務：將典藏資料進行語意標記及組織分類</a:t>
            </a:r>
          </a:p>
          <a:p>
            <a:pPr lvl="0">
              <a:spcBef>
                <a:spcPts val="0"/>
              </a:spcBef>
              <a:buNone/>
            </a:pPr>
            <a:r>
              <a:rPr lang="en-US"/>
              <a:t>提供機讀資料交換服務</a:t>
            </a:r>
            <a:br>
              <a:rPr lang="en-US"/>
            </a:br>
            <a:r>
              <a:rPr lang="en-US"/>
              <a:t>教育</a:t>
            </a:r>
            <a:br>
              <a:rPr lang="en-US"/>
            </a:br>
            <a:r>
              <a:rPr lang="en-US"/>
              <a:t>供使用者線上自我學習</a:t>
            </a:r>
          </a:p>
          <a:p>
            <a:pPr lvl="0">
              <a:spcBef>
                <a:spcPts val="0"/>
              </a:spcBef>
              <a:buNone/>
            </a:pPr>
            <a:r>
              <a:rPr lang="en-US"/>
              <a:t>作為製作教學課程之素材</a:t>
            </a:r>
            <a:br>
              <a:rPr lang="en-US"/>
            </a:br>
          </a:p>
        </p:txBody>
      </p:sp>
      <p:sp>
        <p:nvSpPr>
          <p:cNvPr id="289" name="Shape 28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3" name="Shape 1473"/>
        <p:cNvGrpSpPr/>
        <p:nvPr/>
      </p:nvGrpSpPr>
      <p:grpSpPr>
        <a:xfrm>
          <a:off x="0" y="0"/>
          <a:ext cx="0" cy="0"/>
          <a:chOff x="0" y="0"/>
          <a:chExt cx="0" cy="0"/>
        </a:xfrm>
      </p:grpSpPr>
      <p:sp>
        <p:nvSpPr>
          <p:cNvPr id="1474" name="Shape 14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後設資料欄位</a:t>
            </a:r>
          </a:p>
          <a:p>
            <a:pPr lvl="0">
              <a:spcBef>
                <a:spcPts val="0"/>
              </a:spcBef>
              <a:buNone/>
            </a:pPr>
            <a:r>
              <a:rPr lang="en-US"/>
              <a:t>必須填寫</a:t>
            </a:r>
          </a:p>
          <a:p>
            <a:pPr lvl="0">
              <a:spcBef>
                <a:spcPts val="0"/>
              </a:spcBef>
              <a:buNone/>
            </a:pPr>
            <a:r>
              <a:rPr lang="en-US"/>
              <a:t>輸入形態</a:t>
            </a:r>
          </a:p>
          <a:p>
            <a:pPr lvl="0">
              <a:spcBef>
                <a:spcPts val="0"/>
              </a:spcBef>
              <a:buNone/>
            </a:pPr>
            <a:r>
              <a:rPr lang="en-US"/>
              <a:t>允許</a:t>
            </a:r>
          </a:p>
        </p:txBody>
      </p:sp>
      <p:sp>
        <p:nvSpPr>
          <p:cNvPr id="1475" name="Shape 14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4" name="Shape 1494"/>
        <p:cNvGrpSpPr/>
        <p:nvPr/>
      </p:nvGrpSpPr>
      <p:grpSpPr>
        <a:xfrm>
          <a:off x="0" y="0"/>
          <a:ext cx="0" cy="0"/>
          <a:chOff x="0" y="0"/>
          <a:chExt cx="0" cy="0"/>
        </a:xfrm>
      </p:grpSpPr>
      <p:sp>
        <p:nvSpPr>
          <p:cNvPr id="1495" name="Shape 14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96" name="Shape 14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3" name="Shape 1503"/>
        <p:cNvGrpSpPr/>
        <p:nvPr/>
      </p:nvGrpSpPr>
      <p:grpSpPr>
        <a:xfrm>
          <a:off x="0" y="0"/>
          <a:ext cx="0" cy="0"/>
          <a:chOff x="0" y="0"/>
          <a:chExt cx="0" cy="0"/>
        </a:xfrm>
      </p:grpSpPr>
      <p:sp>
        <p:nvSpPr>
          <p:cNvPr id="1504" name="Shape 15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05" name="Shape 1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8" name="Shape 1548"/>
        <p:cNvGrpSpPr/>
        <p:nvPr/>
      </p:nvGrpSpPr>
      <p:grpSpPr>
        <a:xfrm>
          <a:off x="0" y="0"/>
          <a:ext cx="0" cy="0"/>
          <a:chOff x="0" y="0"/>
          <a:chExt cx="0" cy="0"/>
        </a:xfrm>
      </p:grpSpPr>
      <p:sp>
        <p:nvSpPr>
          <p:cNvPr id="1549" name="Shape 15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550" name="Shape 15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2" name="Shape 1582"/>
        <p:cNvGrpSpPr/>
        <p:nvPr/>
      </p:nvGrpSpPr>
      <p:grpSpPr>
        <a:xfrm>
          <a:off x="0" y="0"/>
          <a:ext cx="0" cy="0"/>
          <a:chOff x="0" y="0"/>
          <a:chExt cx="0" cy="0"/>
        </a:xfrm>
      </p:grpSpPr>
      <p:sp>
        <p:nvSpPr>
          <p:cNvPr id="1583" name="Shape 15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584" name="Shape 15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9" name="Shape 1589"/>
        <p:cNvGrpSpPr/>
        <p:nvPr/>
      </p:nvGrpSpPr>
      <p:grpSpPr>
        <a:xfrm>
          <a:off x="0" y="0"/>
          <a:ext cx="0" cy="0"/>
          <a:chOff x="0" y="0"/>
          <a:chExt cx="0" cy="0"/>
        </a:xfrm>
      </p:grpSpPr>
      <p:sp>
        <p:nvSpPr>
          <p:cNvPr id="1590" name="Shape 1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91" name="Shape 15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592" name="Shape 159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7" name="Shape 1607"/>
        <p:cNvGrpSpPr/>
        <p:nvPr/>
      </p:nvGrpSpPr>
      <p:grpSpPr>
        <a:xfrm>
          <a:off x="0" y="0"/>
          <a:ext cx="0" cy="0"/>
          <a:chOff x="0" y="0"/>
          <a:chExt cx="0" cy="0"/>
        </a:xfrm>
      </p:grpSpPr>
      <p:sp>
        <p:nvSpPr>
          <p:cNvPr id="1608" name="Shape 16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09" name="Shape 16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1" name="Shape 1621"/>
        <p:cNvGrpSpPr/>
        <p:nvPr/>
      </p:nvGrpSpPr>
      <p:grpSpPr>
        <a:xfrm>
          <a:off x="0" y="0"/>
          <a:ext cx="0" cy="0"/>
          <a:chOff x="0" y="0"/>
          <a:chExt cx="0" cy="0"/>
        </a:xfrm>
      </p:grpSpPr>
      <p:sp>
        <p:nvSpPr>
          <p:cNvPr id="1622" name="Shape 16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3" name="Shape 16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8" name="Shape 1628"/>
        <p:cNvGrpSpPr/>
        <p:nvPr/>
      </p:nvGrpSpPr>
      <p:grpSpPr>
        <a:xfrm>
          <a:off x="0" y="0"/>
          <a:ext cx="0" cy="0"/>
          <a:chOff x="0" y="0"/>
          <a:chExt cx="0" cy="0"/>
        </a:xfrm>
      </p:grpSpPr>
      <p:sp>
        <p:nvSpPr>
          <p:cNvPr id="1629" name="Shape 1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30" name="Shape 16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631" name="Shape 163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7" name="Shape 1637"/>
        <p:cNvGrpSpPr/>
        <p:nvPr/>
      </p:nvGrpSpPr>
      <p:grpSpPr>
        <a:xfrm>
          <a:off x="0" y="0"/>
          <a:ext cx="0" cy="0"/>
          <a:chOff x="0" y="0"/>
          <a:chExt cx="0" cy="0"/>
        </a:xfrm>
      </p:grpSpPr>
      <p:sp>
        <p:nvSpPr>
          <p:cNvPr id="1638" name="Shape 16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39" name="Shape 16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9.png"/><Relationship Id="rId4" Type="http://schemas.openxmlformats.org/officeDocument/2006/relationships/image" Target="../media/image00.png"/><Relationship Id="rId5"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 Id="rId3" Type="http://schemas.openxmlformats.org/officeDocument/2006/relationships/image" Target="../media/image0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標題投影片">
    <p:spTree>
      <p:nvGrpSpPr>
        <p:cNvPr id="24" name="Shape 24"/>
        <p:cNvGrpSpPr/>
        <p:nvPr/>
      </p:nvGrpSpPr>
      <p:grpSpPr>
        <a:xfrm>
          <a:off x="0" y="0"/>
          <a:ext cx="0" cy="0"/>
          <a:chOff x="0" y="0"/>
          <a:chExt cx="0" cy="0"/>
        </a:xfrm>
      </p:grpSpPr>
      <p:sp>
        <p:nvSpPr>
          <p:cNvPr id="25" name="Shape 25"/>
          <p:cNvSpPr/>
          <p:nvPr/>
        </p:nvSpPr>
        <p:spPr>
          <a:xfrm>
            <a:off x="8004175" y="0"/>
            <a:ext cx="1139825" cy="6858000"/>
          </a:xfrm>
          <a:prstGeom prst="rect">
            <a:avLst/>
          </a:prstGeom>
          <a:solidFill>
            <a:schemeClr val="lt2">
              <a:alpha val="39607"/>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6" name="Shape 26"/>
          <p:cNvSpPr/>
          <p:nvPr/>
        </p:nvSpPr>
        <p:spPr>
          <a:xfrm>
            <a:off x="0" y="4638675"/>
            <a:ext cx="9144000" cy="2219325"/>
          </a:xfrm>
          <a:prstGeom prst="rect">
            <a:avLst/>
          </a:prstGeom>
          <a:solidFill>
            <a:schemeClr val="folHlink">
              <a:alpha val="30980"/>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7" name="Shape 27"/>
          <p:cNvSpPr/>
          <p:nvPr/>
        </p:nvSpPr>
        <p:spPr>
          <a:xfrm>
            <a:off x="0" y="2149475"/>
            <a:ext cx="9144000" cy="2498724"/>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8" name="Shape 28"/>
          <p:cNvSpPr/>
          <p:nvPr/>
        </p:nvSpPr>
        <p:spPr>
          <a:xfrm>
            <a:off x="-9525" y="2138363"/>
            <a:ext cx="8015288" cy="2271711"/>
          </a:xfrm>
          <a:custGeom>
            <a:pathLst>
              <a:path extrusionOk="0" h="120000" w="120000">
                <a:moveTo>
                  <a:pt x="0" y="0"/>
                </a:moveTo>
                <a:lnTo>
                  <a:pt x="120000" y="163"/>
                </a:lnTo>
                <a:lnTo>
                  <a:pt x="119976" y="118939"/>
                </a:lnTo>
                <a:lnTo>
                  <a:pt x="0" y="120000"/>
                </a:lnTo>
                <a:lnTo>
                  <a:pt x="0" y="0"/>
                </a:lnTo>
                <a:close/>
              </a:path>
            </a:pathLst>
          </a:custGeom>
          <a:solidFill>
            <a:schemeClr val="folHlink">
              <a:alpha val="72941"/>
            </a:scheme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9" name="Shape 29"/>
          <p:cNvSpPr/>
          <p:nvPr/>
        </p:nvSpPr>
        <p:spPr>
          <a:xfrm>
            <a:off x="7696200" y="5943600"/>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30" name="Shape 30"/>
          <p:cNvSpPr/>
          <p:nvPr/>
        </p:nvSpPr>
        <p:spPr>
          <a:xfrm>
            <a:off x="8229600" y="5638800"/>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31" name="Shape 31"/>
          <p:cNvSpPr/>
          <p:nvPr/>
        </p:nvSpPr>
        <p:spPr>
          <a:xfrm>
            <a:off x="8220075" y="6229350"/>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32" name="Shape 32"/>
          <p:cNvSpPr txBox="1"/>
          <p:nvPr>
            <p:ph type="ctrTitle"/>
          </p:nvPr>
        </p:nvSpPr>
        <p:spPr>
          <a:xfrm>
            <a:off x="3491880" y="2204864"/>
            <a:ext cx="4473352" cy="2164953"/>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33" name="Shape 33"/>
          <p:cNvSpPr txBox="1"/>
          <p:nvPr>
            <p:ph idx="1" type="subTitle"/>
          </p:nvPr>
        </p:nvSpPr>
        <p:spPr>
          <a:xfrm>
            <a:off x="3505200" y="4725144"/>
            <a:ext cx="4343400" cy="685799"/>
          </a:xfrm>
          <a:prstGeom prst="rect">
            <a:avLst/>
          </a:prstGeom>
          <a:noFill/>
          <a:ln>
            <a:noFill/>
          </a:ln>
        </p:spPr>
        <p:txBody>
          <a:bodyPr anchorCtr="0" anchor="t" bIns="91425" lIns="91425" rIns="91425" tIns="91425"/>
          <a:lstStyle>
            <a:lvl1pPr indent="0" lvl="0" marL="0" marR="0" rtl="0" algn="r">
              <a:spcBef>
                <a:spcPts val="320"/>
              </a:spcBef>
              <a:spcAft>
                <a:spcPts val="0"/>
              </a:spcAft>
              <a:buClr>
                <a:schemeClr val="hlink"/>
              </a:buClr>
              <a:buFont typeface="Noto Sans Symbols"/>
              <a:buNone/>
              <a:defRPr b="1" i="0" sz="16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34" name="Shape 34"/>
          <p:cNvSpPr txBox="1"/>
          <p:nvPr>
            <p:ph idx="10" type="dt"/>
          </p:nvPr>
        </p:nvSpPr>
        <p:spPr>
          <a:xfrm>
            <a:off x="3352800" y="6553200"/>
            <a:ext cx="2133599" cy="152399"/>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2"/>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35" name="Shape 35"/>
          <p:cNvSpPr txBox="1"/>
          <p:nvPr>
            <p:ph idx="11" type="ftr"/>
          </p:nvPr>
        </p:nvSpPr>
        <p:spPr>
          <a:xfrm>
            <a:off x="304800" y="6477000"/>
            <a:ext cx="2590800" cy="228600"/>
          </a:xfrm>
          <a:prstGeom prst="rect">
            <a:avLst/>
          </a:prstGeom>
          <a:noFill/>
          <a:ln>
            <a:noFill/>
          </a:ln>
        </p:spPr>
        <p:txBody>
          <a:bodyPr anchorCtr="0" anchor="t" bIns="91425" lIns="91425" rIns="91425" tIns="91425"/>
          <a:lstStyle>
            <a:lvl1pPr indent="0" lvl="0" marL="0" marR="0" rtl="0" algn="ctr">
              <a:spcBef>
                <a:spcPts val="0"/>
              </a:spcBef>
              <a:buNone/>
              <a:defRPr sz="12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grpSp>
        <p:nvGrpSpPr>
          <p:cNvPr id="36" name="Shape 36"/>
          <p:cNvGrpSpPr/>
          <p:nvPr/>
        </p:nvGrpSpPr>
        <p:grpSpPr>
          <a:xfrm>
            <a:off x="190500" y="2324100"/>
            <a:ext cx="3276600" cy="3314700"/>
            <a:chOff x="120" y="1464"/>
            <a:chExt cx="2064" cy="2088"/>
          </a:xfrm>
        </p:grpSpPr>
        <p:sp>
          <p:nvSpPr>
            <p:cNvPr descr="gdd01" id="37" name="Shape 37"/>
            <p:cNvSpPr/>
            <p:nvPr/>
          </p:nvSpPr>
          <p:spPr>
            <a:xfrm>
              <a:off x="120" y="1992"/>
              <a:ext cx="1104" cy="1007"/>
            </a:xfrm>
            <a:prstGeom prst="hexagon">
              <a:avLst>
                <a:gd fmla="val 27381" name="adj"/>
                <a:gd fmla="val 115470" name="vf"/>
              </a:avLst>
            </a:prstGeom>
            <a:blipFill rotWithShape="1">
              <a:blip r:embed="rId2">
                <a:alphaModFix/>
              </a:blip>
              <a:stretch>
                <a:fillRect b="0" l="0" r="-18998" t="0"/>
              </a:stretch>
            </a:blipFill>
            <a:ln cap="flat" cmpd="sng" w="28575">
              <a:solidFill>
                <a:schemeClr val="lt1"/>
              </a:solidFill>
              <a:prstDash val="solid"/>
              <a:miter/>
              <a:headEnd len="med" w="med" type="none"/>
              <a:tailEnd len="med" w="med" type="none"/>
            </a:ln>
            <a:effectLst>
              <a:outerShdw rotWithShape="0" algn="ctr" dir="1437749" dist="125079">
                <a:schemeClr val="lt2">
                  <a:alpha val="31764"/>
                </a:scheme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descr="gdd04" id="38" name="Shape 38"/>
            <p:cNvSpPr/>
            <p:nvPr/>
          </p:nvSpPr>
          <p:spPr>
            <a:xfrm>
              <a:off x="1031" y="1464"/>
              <a:ext cx="1152" cy="1007"/>
            </a:xfrm>
            <a:prstGeom prst="hexagon">
              <a:avLst>
                <a:gd fmla="val 28571" name="adj"/>
                <a:gd fmla="val 115470" name="vf"/>
              </a:avLst>
            </a:prstGeom>
            <a:blipFill rotWithShape="1">
              <a:blip r:embed="rId3">
                <a:alphaModFix/>
              </a:blip>
              <a:tile algn="ctr" flip="none" tx="0" sx="100000" ty="374650" sy="100000"/>
            </a:blipFill>
            <a:ln cap="flat" cmpd="sng" w="28575">
              <a:solidFill>
                <a:schemeClr val="lt1"/>
              </a:solidFill>
              <a:prstDash val="solid"/>
              <a:miter/>
              <a:headEnd len="med" w="med" type="none"/>
              <a:tailEnd len="med" w="med" type="none"/>
            </a:ln>
            <a:effectLst>
              <a:outerShdw rotWithShape="0" algn="ctr" dir="1437749" dist="125079">
                <a:schemeClr val="lt2">
                  <a:alpha val="31764"/>
                </a:scheme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descr="gdd03" id="39" name="Shape 39"/>
            <p:cNvSpPr/>
            <p:nvPr/>
          </p:nvSpPr>
          <p:spPr>
            <a:xfrm>
              <a:off x="1007" y="2544"/>
              <a:ext cx="1152" cy="1007"/>
            </a:xfrm>
            <a:prstGeom prst="hexagon">
              <a:avLst>
                <a:gd fmla="val 28571" name="adj"/>
                <a:gd fmla="val 115470" name="vf"/>
              </a:avLst>
            </a:prstGeom>
            <a:blipFill rotWithShape="1">
              <a:blip r:embed="rId4">
                <a:alphaModFix/>
              </a:blip>
              <a:stretch>
                <a:fillRect b="0" l="-2999" r="-11998" t="0"/>
              </a:stretch>
            </a:blipFill>
            <a:ln cap="flat" cmpd="sng" w="28575">
              <a:solidFill>
                <a:schemeClr val="lt1"/>
              </a:solidFill>
              <a:prstDash val="solid"/>
              <a:miter/>
              <a:headEnd len="med" w="med" type="none"/>
              <a:tailEnd len="med" w="med" type="none"/>
            </a:ln>
            <a:effectLst>
              <a:outerShdw rotWithShape="0" algn="ctr" dir="1437749" dist="125079">
                <a:schemeClr val="lt2">
                  <a:alpha val="31764"/>
                </a:scheme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Times New Roman"/>
                <a:ea typeface="Times New Roman"/>
                <a:cs typeface="Times New Roman"/>
                <a:sym typeface="Times New Roman"/>
              </a:endParaRPr>
            </a:p>
          </p:txBody>
        </p:sp>
      </p:grpSp>
      <p:pic>
        <p:nvPicPr>
          <p:cNvPr descr="LIAS LOGO.png" id="40" name="Shape 40"/>
          <p:cNvPicPr preferRelativeResize="0"/>
          <p:nvPr/>
        </p:nvPicPr>
        <p:blipFill rotWithShape="1">
          <a:blip r:embed="rId5">
            <a:alphaModFix/>
          </a:blip>
          <a:srcRect b="0" l="0" r="0" t="0"/>
          <a:stretch/>
        </p:blipFill>
        <p:spPr>
          <a:xfrm>
            <a:off x="0" y="0"/>
            <a:ext cx="3419871" cy="9462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實作看看">
    <p:bg>
      <p:bgPr>
        <a:solidFill>
          <a:schemeClr val="lt1"/>
        </a:solidFill>
      </p:bgPr>
    </p:bg>
    <p:spTree>
      <p:nvGrpSpPr>
        <p:cNvPr id="131" name="Shape 131"/>
        <p:cNvGrpSpPr/>
        <p:nvPr/>
      </p:nvGrpSpPr>
      <p:grpSpPr>
        <a:xfrm>
          <a:off x="0" y="0"/>
          <a:ext cx="0" cy="0"/>
          <a:chOff x="0" y="0"/>
          <a:chExt cx="0" cy="0"/>
        </a:xfrm>
      </p:grpSpPr>
      <p:sp>
        <p:nvSpPr>
          <p:cNvPr id="132" name="Shape 132"/>
          <p:cNvSpPr/>
          <p:nvPr/>
        </p:nvSpPr>
        <p:spPr>
          <a:xfrm>
            <a:off x="0" y="5603698"/>
            <a:ext cx="9144000" cy="1254300"/>
          </a:xfrm>
          <a:prstGeom prst="rect">
            <a:avLst/>
          </a:prstGeom>
          <a:solidFill>
            <a:schemeClr val="folHlink">
              <a:alpha val="39610"/>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3" name="Shape 133"/>
          <p:cNvSpPr txBox="1"/>
          <p:nvPr>
            <p:ph type="title"/>
          </p:nvPr>
        </p:nvSpPr>
        <p:spPr>
          <a:xfrm>
            <a:off x="3006925" y="4943700"/>
            <a:ext cx="5487900" cy="660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4000" u="none" cap="none" strike="noStrike">
                <a:solidFill>
                  <a:srgbClr val="001933"/>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34" name="Shape 134"/>
          <p:cNvSpPr txBox="1"/>
          <p:nvPr>
            <p:ph idx="1" type="body"/>
          </p:nvPr>
        </p:nvSpPr>
        <p:spPr>
          <a:xfrm>
            <a:off x="3006925" y="1052775"/>
            <a:ext cx="5071800" cy="2938800"/>
          </a:xfrm>
          <a:prstGeom prst="rect">
            <a:avLst/>
          </a:prstGeom>
          <a:noFill/>
          <a:ln>
            <a:noFill/>
          </a:ln>
        </p:spPr>
        <p:txBody>
          <a:bodyPr anchorCtr="0" anchor="t" bIns="91425" lIns="91425" rIns="91425" tIns="91425"/>
          <a:lstStyle>
            <a:lvl1pPr indent="0" lvl="0" marL="0" marR="0" rtl="0" algn="l">
              <a:spcBef>
                <a:spcPts val="400"/>
              </a:spcBef>
              <a:spcAft>
                <a:spcPts val="0"/>
              </a:spcAft>
              <a:buClr>
                <a:schemeClr val="hlink"/>
              </a:buClr>
              <a:buFont typeface="Noto Sans Symbols"/>
              <a:defRPr b="1"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accent1"/>
              </a:buClr>
              <a:buFont typeface="Noto Sans Symbols"/>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9pPr>
          </a:lstStyle>
          <a:p/>
        </p:txBody>
      </p:sp>
      <p:sp>
        <p:nvSpPr>
          <p:cNvPr id="135" name="Shape 135"/>
          <p:cNvSpPr txBox="1"/>
          <p:nvPr>
            <p:ph idx="10" type="dt"/>
          </p:nvPr>
        </p:nvSpPr>
        <p:spPr>
          <a:xfrm>
            <a:off x="457200" y="6519862"/>
            <a:ext cx="2133600" cy="244500"/>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36" name="Shape 136"/>
          <p:cNvSpPr txBox="1"/>
          <p:nvPr>
            <p:ph idx="11" type="ftr"/>
          </p:nvPr>
        </p:nvSpPr>
        <p:spPr>
          <a:xfrm>
            <a:off x="5181600" y="6477000"/>
            <a:ext cx="2895600" cy="233400"/>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37" name="Shape 137"/>
          <p:cNvSpPr/>
          <p:nvPr/>
        </p:nvSpPr>
        <p:spPr>
          <a:xfrm>
            <a:off x="7696200" y="53605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8" name="Shape 138"/>
          <p:cNvSpPr/>
          <p:nvPr/>
        </p:nvSpPr>
        <p:spPr>
          <a:xfrm>
            <a:off x="8229600" y="50557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9" name="Shape 139"/>
          <p:cNvSpPr/>
          <p:nvPr/>
        </p:nvSpPr>
        <p:spPr>
          <a:xfrm>
            <a:off x="8220075" y="564630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pic>
        <p:nvPicPr>
          <p:cNvPr descr="LIAS LOGO.png" id="140" name="Shape 140"/>
          <p:cNvPicPr preferRelativeResize="0"/>
          <p:nvPr/>
        </p:nvPicPr>
        <p:blipFill rotWithShape="1">
          <a:blip r:embed="rId2">
            <a:alphaModFix/>
          </a:blip>
          <a:srcRect b="0" l="0" r="0" t="0"/>
          <a:stretch/>
        </p:blipFill>
        <p:spPr>
          <a:xfrm>
            <a:off x="0" y="0"/>
            <a:ext cx="3420000" cy="946200"/>
          </a:xfrm>
          <a:prstGeom prst="rect">
            <a:avLst/>
          </a:prstGeom>
          <a:noFill/>
          <a:ln>
            <a:noFill/>
          </a:ln>
        </p:spPr>
      </p:pic>
      <p:sp>
        <p:nvSpPr>
          <p:cNvPr id="141" name="Shape 141"/>
          <p:cNvSpPr txBox="1"/>
          <p:nvPr>
            <p:ph idx="12" type="sldNum"/>
          </p:nvPr>
        </p:nvSpPr>
        <p:spPr>
          <a:xfrm>
            <a:off x="8130700" y="5798700"/>
            <a:ext cx="7692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a:solidFill>
                  <a:srgbClr val="FFFFFF"/>
                </a:solidFill>
                <a:latin typeface="Verdana"/>
                <a:ea typeface="Verdana"/>
                <a:cs typeface="Verdana"/>
                <a:sym typeface="Verdana"/>
              </a:rPr>
              <a:t>‹#›</a:t>
            </a:fld>
          </a:p>
        </p:txBody>
      </p:sp>
      <p:pic>
        <p:nvPicPr>
          <p:cNvPr descr="coding-1294361.png" id="142" name="Shape 142"/>
          <p:cNvPicPr preferRelativeResize="0"/>
          <p:nvPr/>
        </p:nvPicPr>
        <p:blipFill>
          <a:blip r:embed="rId3">
            <a:alphaModFix/>
          </a:blip>
          <a:stretch>
            <a:fillRect/>
          </a:stretch>
        </p:blipFill>
        <p:spPr>
          <a:xfrm flipH="1">
            <a:off x="211950" y="4120261"/>
            <a:ext cx="2624107" cy="24929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參考資料">
    <p:bg>
      <p:bgPr>
        <a:solidFill>
          <a:schemeClr val="lt1"/>
        </a:solidFill>
      </p:bgPr>
    </p:bg>
    <p:spTree>
      <p:nvGrpSpPr>
        <p:cNvPr id="143" name="Shape 143"/>
        <p:cNvGrpSpPr/>
        <p:nvPr/>
      </p:nvGrpSpPr>
      <p:grpSpPr>
        <a:xfrm>
          <a:off x="0" y="0"/>
          <a:ext cx="0" cy="0"/>
          <a:chOff x="0" y="0"/>
          <a:chExt cx="0" cy="0"/>
        </a:xfrm>
      </p:grpSpPr>
      <p:sp>
        <p:nvSpPr>
          <p:cNvPr id="144" name="Shape 144"/>
          <p:cNvSpPr/>
          <p:nvPr/>
        </p:nvSpPr>
        <p:spPr>
          <a:xfrm>
            <a:off x="0" y="5603698"/>
            <a:ext cx="9144000" cy="1254300"/>
          </a:xfrm>
          <a:prstGeom prst="rect">
            <a:avLst/>
          </a:prstGeom>
          <a:solidFill>
            <a:schemeClr val="folHlink">
              <a:alpha val="39610"/>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45" name="Shape 145"/>
          <p:cNvSpPr txBox="1"/>
          <p:nvPr>
            <p:ph type="title"/>
          </p:nvPr>
        </p:nvSpPr>
        <p:spPr>
          <a:xfrm>
            <a:off x="327500" y="5583000"/>
            <a:ext cx="7254300" cy="660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rgbClr val="001933"/>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46" name="Shape 146"/>
          <p:cNvSpPr txBox="1"/>
          <p:nvPr>
            <p:ph idx="1" type="body"/>
          </p:nvPr>
        </p:nvSpPr>
        <p:spPr>
          <a:xfrm>
            <a:off x="327500" y="1052775"/>
            <a:ext cx="7368600" cy="4413000"/>
          </a:xfrm>
          <a:prstGeom prst="rect">
            <a:avLst/>
          </a:prstGeom>
          <a:noFill/>
          <a:ln>
            <a:noFill/>
          </a:ln>
        </p:spPr>
        <p:txBody>
          <a:bodyPr anchorCtr="0" anchor="t" bIns="91425" lIns="91425" rIns="91425" tIns="91425"/>
          <a:lstStyle>
            <a:lvl1pPr indent="0" lvl="0" marL="0" marR="0" rtl="0" algn="l">
              <a:spcBef>
                <a:spcPts val="400"/>
              </a:spcBef>
              <a:spcAft>
                <a:spcPts val="0"/>
              </a:spcAft>
              <a:buClr>
                <a:schemeClr val="hlink"/>
              </a:buClr>
              <a:buFont typeface="Noto Sans Symbols"/>
              <a:defRPr b="1"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accent1"/>
              </a:buClr>
              <a:buFont typeface="Noto Sans Symbols"/>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defRPr b="0" i="0" sz="1400" u="none" cap="none" strike="noStrike">
                <a:solidFill>
                  <a:schemeClr val="dk1"/>
                </a:solidFill>
                <a:latin typeface="Arial"/>
                <a:ea typeface="Arial"/>
                <a:cs typeface="Arial"/>
                <a:sym typeface="Arial"/>
              </a:defRPr>
            </a:lvl9pPr>
          </a:lstStyle>
          <a:p/>
        </p:txBody>
      </p:sp>
      <p:sp>
        <p:nvSpPr>
          <p:cNvPr id="147" name="Shape 147"/>
          <p:cNvSpPr txBox="1"/>
          <p:nvPr>
            <p:ph idx="10" type="dt"/>
          </p:nvPr>
        </p:nvSpPr>
        <p:spPr>
          <a:xfrm>
            <a:off x="457200" y="6519862"/>
            <a:ext cx="2133600" cy="244500"/>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48" name="Shape 148"/>
          <p:cNvSpPr txBox="1"/>
          <p:nvPr>
            <p:ph idx="11" type="ftr"/>
          </p:nvPr>
        </p:nvSpPr>
        <p:spPr>
          <a:xfrm>
            <a:off x="5181600" y="6477000"/>
            <a:ext cx="2895600" cy="233400"/>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49" name="Shape 149"/>
          <p:cNvSpPr/>
          <p:nvPr/>
        </p:nvSpPr>
        <p:spPr>
          <a:xfrm>
            <a:off x="7696200" y="53605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0" name="Shape 150"/>
          <p:cNvSpPr/>
          <p:nvPr/>
        </p:nvSpPr>
        <p:spPr>
          <a:xfrm>
            <a:off x="8229600" y="50557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1" name="Shape 151"/>
          <p:cNvSpPr/>
          <p:nvPr/>
        </p:nvSpPr>
        <p:spPr>
          <a:xfrm>
            <a:off x="8220075" y="564630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pic>
        <p:nvPicPr>
          <p:cNvPr descr="LIAS LOGO.png" id="152" name="Shape 152"/>
          <p:cNvPicPr preferRelativeResize="0"/>
          <p:nvPr/>
        </p:nvPicPr>
        <p:blipFill rotWithShape="1">
          <a:blip r:embed="rId2">
            <a:alphaModFix/>
          </a:blip>
          <a:srcRect b="0" l="0" r="0" t="0"/>
          <a:stretch/>
        </p:blipFill>
        <p:spPr>
          <a:xfrm>
            <a:off x="0" y="0"/>
            <a:ext cx="3420000" cy="946200"/>
          </a:xfrm>
          <a:prstGeom prst="rect">
            <a:avLst/>
          </a:prstGeom>
          <a:noFill/>
          <a:ln>
            <a:noFill/>
          </a:ln>
        </p:spPr>
      </p:pic>
      <p:sp>
        <p:nvSpPr>
          <p:cNvPr id="153" name="Shape 153"/>
          <p:cNvSpPr txBox="1"/>
          <p:nvPr>
            <p:ph idx="12" type="sldNum"/>
          </p:nvPr>
        </p:nvSpPr>
        <p:spPr>
          <a:xfrm>
            <a:off x="8130700" y="5798700"/>
            <a:ext cx="7692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a:solidFill>
                  <a:srgbClr val="FFFFFF"/>
                </a:solidFill>
                <a:latin typeface="Verdana"/>
                <a:ea typeface="Verdana"/>
                <a:cs typeface="Verdana"/>
                <a:sym typeface="Verdana"/>
              </a:rPr>
              <a:t>‹#›</a:t>
            </a:fld>
          </a:p>
        </p:txBody>
      </p:sp>
      <p:sp>
        <p:nvSpPr>
          <p:cNvPr id="154" name="Shape 154"/>
          <p:cNvSpPr txBox="1"/>
          <p:nvPr>
            <p:ph idx="2" type="title"/>
          </p:nvPr>
        </p:nvSpPr>
        <p:spPr>
          <a:xfrm>
            <a:off x="1143000" y="507750"/>
            <a:ext cx="6705600" cy="5637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結尾">
    <p:bg>
      <p:bgPr>
        <a:solidFill>
          <a:schemeClr val="lt1"/>
        </a:solidFill>
      </p:bgPr>
    </p:bg>
    <p:spTree>
      <p:nvGrpSpPr>
        <p:cNvPr id="155" name="Shape 155"/>
        <p:cNvGrpSpPr/>
        <p:nvPr/>
      </p:nvGrpSpPr>
      <p:grpSpPr>
        <a:xfrm>
          <a:off x="0" y="0"/>
          <a:ext cx="0" cy="0"/>
          <a:chOff x="0" y="0"/>
          <a:chExt cx="0" cy="0"/>
        </a:xfrm>
      </p:grpSpPr>
      <p:sp>
        <p:nvSpPr>
          <p:cNvPr id="156" name="Shape 156"/>
          <p:cNvSpPr/>
          <p:nvPr/>
        </p:nvSpPr>
        <p:spPr>
          <a:xfrm>
            <a:off x="0" y="3789087"/>
            <a:ext cx="9144000" cy="3068999"/>
          </a:xfrm>
          <a:prstGeom prst="rect">
            <a:avLst/>
          </a:prstGeom>
          <a:solidFill>
            <a:schemeClr val="folHlink">
              <a:alpha val="39610"/>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7" name="Shape 157"/>
          <p:cNvSpPr txBox="1"/>
          <p:nvPr>
            <p:ph type="title"/>
          </p:nvPr>
        </p:nvSpPr>
        <p:spPr>
          <a:xfrm>
            <a:off x="1723225" y="3129100"/>
            <a:ext cx="6771600" cy="660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4000" u="none" cap="none" strike="noStrike">
                <a:solidFill>
                  <a:srgbClr val="001933"/>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58" name="Shape 158"/>
          <p:cNvSpPr txBox="1"/>
          <p:nvPr>
            <p:ph idx="1" type="body"/>
          </p:nvPr>
        </p:nvSpPr>
        <p:spPr>
          <a:xfrm>
            <a:off x="1723123" y="3789100"/>
            <a:ext cx="6771600" cy="1500300"/>
          </a:xfrm>
          <a:prstGeom prst="rect">
            <a:avLst/>
          </a:prstGeom>
          <a:noFill/>
          <a:ln>
            <a:noFill/>
          </a:ln>
        </p:spPr>
        <p:txBody>
          <a:bodyPr anchorCtr="0" anchor="t" bIns="91425" lIns="91425" rIns="91425" tIns="91425"/>
          <a:lstStyle>
            <a:lvl1pPr indent="0" lvl="0" marL="0" marR="0" rtl="0" algn="l">
              <a:spcBef>
                <a:spcPts val="400"/>
              </a:spcBef>
              <a:spcAft>
                <a:spcPts val="0"/>
              </a:spcAft>
              <a:buClr>
                <a:schemeClr val="hlink"/>
              </a:buClr>
              <a:buFont typeface="Noto Sans Symbols"/>
              <a:buNone/>
              <a:defRPr b="1"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accent1"/>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159" name="Shape 159"/>
          <p:cNvSpPr txBox="1"/>
          <p:nvPr>
            <p:ph idx="10" type="dt"/>
          </p:nvPr>
        </p:nvSpPr>
        <p:spPr>
          <a:xfrm>
            <a:off x="457200" y="6519862"/>
            <a:ext cx="2133600" cy="244500"/>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60" name="Shape 160"/>
          <p:cNvSpPr txBox="1"/>
          <p:nvPr>
            <p:ph idx="11" type="ftr"/>
          </p:nvPr>
        </p:nvSpPr>
        <p:spPr>
          <a:xfrm>
            <a:off x="5181600" y="6477000"/>
            <a:ext cx="2895600" cy="233400"/>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grpSp>
        <p:nvGrpSpPr>
          <p:cNvPr id="161" name="Shape 161"/>
          <p:cNvGrpSpPr/>
          <p:nvPr/>
        </p:nvGrpSpPr>
        <p:grpSpPr>
          <a:xfrm flipH="1">
            <a:off x="457200" y="3241153"/>
            <a:ext cx="1143000" cy="1123950"/>
            <a:chOff x="7696200" y="3241153"/>
            <a:chExt cx="1143000" cy="1123950"/>
          </a:xfrm>
        </p:grpSpPr>
        <p:sp>
          <p:nvSpPr>
            <p:cNvPr id="162" name="Shape 162"/>
            <p:cNvSpPr/>
            <p:nvPr/>
          </p:nvSpPr>
          <p:spPr>
            <a:xfrm>
              <a:off x="7696200" y="35459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3" name="Shape 163"/>
            <p:cNvSpPr/>
            <p:nvPr/>
          </p:nvSpPr>
          <p:spPr>
            <a:xfrm>
              <a:off x="8229600" y="32411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4" name="Shape 164"/>
            <p:cNvSpPr/>
            <p:nvPr/>
          </p:nvSpPr>
          <p:spPr>
            <a:xfrm>
              <a:off x="8220075" y="383170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pic>
        <p:nvPicPr>
          <p:cNvPr descr="LIAS LOGO.png" id="165" name="Shape 165"/>
          <p:cNvPicPr preferRelativeResize="0"/>
          <p:nvPr/>
        </p:nvPicPr>
        <p:blipFill rotWithShape="1">
          <a:blip r:embed="rId2">
            <a:alphaModFix/>
          </a:blip>
          <a:srcRect b="0" l="0" r="0" t="0"/>
          <a:stretch/>
        </p:blipFill>
        <p:spPr>
          <a:xfrm>
            <a:off x="0" y="0"/>
            <a:ext cx="3420000" cy="946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空白">
    <p:spTree>
      <p:nvGrpSpPr>
        <p:cNvPr id="166" name="Shape 166"/>
        <p:cNvGrpSpPr/>
        <p:nvPr/>
      </p:nvGrpSpPr>
      <p:grpSpPr>
        <a:xfrm>
          <a:off x="0" y="0"/>
          <a:ext cx="0" cy="0"/>
          <a:chOff x="0" y="0"/>
          <a:chExt cx="0" cy="0"/>
        </a:xfrm>
      </p:grpSpPr>
      <p:sp>
        <p:nvSpPr>
          <p:cNvPr id="167" name="Shape 167"/>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68" name="Shape 168"/>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69" name="Shape 169"/>
          <p:cNvSpPr txBox="1"/>
          <p:nvPr>
            <p:ph idx="12" type="sldNum"/>
          </p:nvPr>
        </p:nvSpPr>
        <p:spPr>
          <a:xfrm>
            <a:off x="8156549" y="6386525"/>
            <a:ext cx="7176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lang="en-US" u="none">
                <a:latin typeface="Verdana"/>
                <a:ea typeface="Verdana"/>
                <a:cs typeface="Verdana"/>
                <a:sym typeface="Verdana"/>
              </a:rPr>
              <a:t>‹#›</a:t>
            </a:fld>
          </a:p>
        </p:txBody>
      </p:sp>
      <p:sp>
        <p:nvSpPr>
          <p:cNvPr id="170" name="Shape 170"/>
          <p:cNvSpPr/>
          <p:nvPr/>
        </p:nvSpPr>
        <p:spPr>
          <a:xfrm>
            <a:off x="0" y="102450"/>
            <a:ext cx="8154300" cy="12441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含標題的內容">
    <p:spTree>
      <p:nvGrpSpPr>
        <p:cNvPr id="171" name="Shape 171"/>
        <p:cNvGrpSpPr/>
        <p:nvPr/>
      </p:nvGrpSpPr>
      <p:grpSpPr>
        <a:xfrm>
          <a:off x="0" y="0"/>
          <a:ext cx="0" cy="0"/>
          <a:chOff x="0" y="0"/>
          <a:chExt cx="0" cy="0"/>
        </a:xfrm>
      </p:grpSpPr>
      <p:sp>
        <p:nvSpPr>
          <p:cNvPr id="172" name="Shape 172"/>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73" name="Shape 17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hlink"/>
              </a:buClr>
              <a:buSzPct val="100000"/>
              <a:buFont typeface="Noto Sans Symbols"/>
              <a:defRPr b="1"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9pPr>
          </a:lstStyle>
          <a:p/>
        </p:txBody>
      </p:sp>
      <p:sp>
        <p:nvSpPr>
          <p:cNvPr id="174" name="Shape 17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Noto Sans Symbols"/>
              <a:buNone/>
              <a:defRPr b="1"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accent1"/>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175" name="Shape 175"/>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76" name="Shape 176"/>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77" name="Shape 177"/>
          <p:cNvSpPr txBox="1"/>
          <p:nvPr>
            <p:ph idx="12" type="sldNum"/>
          </p:nvPr>
        </p:nvSpPr>
        <p:spPr>
          <a:xfrm>
            <a:off x="8156549" y="6386525"/>
            <a:ext cx="7176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lang="en-US" u="none">
                <a:latin typeface="Verdana"/>
                <a:ea typeface="Verdana"/>
                <a:cs typeface="Verdana"/>
                <a:sym typeface="Verdana"/>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含標題的圖片">
    <p:spTree>
      <p:nvGrpSpPr>
        <p:cNvPr id="178" name="Shape 178"/>
        <p:cNvGrpSpPr/>
        <p:nvPr/>
      </p:nvGrpSpPr>
      <p:grpSpPr>
        <a:xfrm>
          <a:off x="0" y="0"/>
          <a:ext cx="0" cy="0"/>
          <a:chOff x="0" y="0"/>
          <a:chExt cx="0" cy="0"/>
        </a:xfrm>
      </p:grpSpPr>
      <p:sp>
        <p:nvSpPr>
          <p:cNvPr id="179" name="Shape 179"/>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80" name="Shape 180"/>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hlink"/>
              </a:buClr>
              <a:buFont typeface="Noto Sans Symbols"/>
              <a:buNone/>
              <a:defRPr b="1"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accent1"/>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81" name="Shape 18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Noto Sans Symbols"/>
              <a:buNone/>
              <a:defRPr b="1"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accent1"/>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182" name="Shape 182"/>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83" name="Shape 183"/>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84" name="Shape 184"/>
          <p:cNvSpPr txBox="1"/>
          <p:nvPr>
            <p:ph idx="12" type="sldNum"/>
          </p:nvPr>
        </p:nvSpPr>
        <p:spPr>
          <a:xfrm>
            <a:off x="8156549" y="6386525"/>
            <a:ext cx="7176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lang="en-US" u="none">
                <a:latin typeface="Verdana"/>
                <a:ea typeface="Verdana"/>
                <a:cs typeface="Verdana"/>
                <a:sym typeface="Verdana"/>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標題及直排文字">
    <p:spTree>
      <p:nvGrpSpPr>
        <p:cNvPr id="185" name="Shape 185"/>
        <p:cNvGrpSpPr/>
        <p:nvPr/>
      </p:nvGrpSpPr>
      <p:grpSpPr>
        <a:xfrm>
          <a:off x="0" y="0"/>
          <a:ext cx="0" cy="0"/>
          <a:chOff x="0" y="0"/>
          <a:chExt cx="0" cy="0"/>
        </a:xfrm>
      </p:grpSpPr>
      <p:sp>
        <p:nvSpPr>
          <p:cNvPr id="186" name="Shape 186"/>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87" name="Shape 187"/>
          <p:cNvSpPr txBox="1"/>
          <p:nvPr>
            <p:ph idx="1" type="body"/>
          </p:nvPr>
        </p:nvSpPr>
        <p:spPr>
          <a:xfrm rot="5400000">
            <a:off x="1947862" y="-414337"/>
            <a:ext cx="5248275" cy="82296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buChar char="❖"/>
              <a:defRPr b="1" i="0" sz="28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88" name="Shape 188"/>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89" name="Shape 189"/>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90" name="Shape 190"/>
          <p:cNvSpPr txBox="1"/>
          <p:nvPr>
            <p:ph idx="12" type="sldNum"/>
          </p:nvPr>
        </p:nvSpPr>
        <p:spPr>
          <a:xfrm>
            <a:off x="8156549" y="6386525"/>
            <a:ext cx="717600" cy="2286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fld id="{00000000-1234-1234-1234-123412341234}" type="slidenum">
              <a:rPr lang="en-US" sz="1000">
                <a:solidFill>
                  <a:schemeClr val="lt1"/>
                </a:solidFill>
                <a:latin typeface="Verdana"/>
                <a:ea typeface="Verdana"/>
                <a:cs typeface="Verdana"/>
                <a:sym typeface="Verdana"/>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直排標題及文字">
    <p:spTree>
      <p:nvGrpSpPr>
        <p:cNvPr id="191" name="Shape 191"/>
        <p:cNvGrpSpPr/>
        <p:nvPr/>
      </p:nvGrpSpPr>
      <p:grpSpPr>
        <a:xfrm>
          <a:off x="0" y="0"/>
          <a:ext cx="0" cy="0"/>
          <a:chOff x="0" y="0"/>
          <a:chExt cx="0" cy="0"/>
        </a:xfrm>
      </p:grpSpPr>
      <p:sp>
        <p:nvSpPr>
          <p:cNvPr id="192" name="Shape 192"/>
          <p:cNvSpPr txBox="1"/>
          <p:nvPr>
            <p:ph type="title"/>
          </p:nvPr>
        </p:nvSpPr>
        <p:spPr>
          <a:xfrm rot="5400000">
            <a:off x="4686300" y="2324099"/>
            <a:ext cx="5943599" cy="20574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93" name="Shape 193"/>
          <p:cNvSpPr txBox="1"/>
          <p:nvPr>
            <p:ph idx="1" type="body"/>
          </p:nvPr>
        </p:nvSpPr>
        <p:spPr>
          <a:xfrm rot="5400000">
            <a:off x="495300" y="342900"/>
            <a:ext cx="5943599" cy="6019799"/>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buChar char="❖"/>
              <a:defRPr b="1" i="0" sz="28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94" name="Shape 194"/>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95" name="Shape 195"/>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96" name="Shape 196"/>
          <p:cNvSpPr txBox="1"/>
          <p:nvPr>
            <p:ph idx="12" type="sldNum"/>
          </p:nvPr>
        </p:nvSpPr>
        <p:spPr>
          <a:xfrm>
            <a:off x="8156549" y="6386525"/>
            <a:ext cx="717600" cy="2286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fld id="{00000000-1234-1234-1234-123412341234}" type="slidenum">
              <a:rPr lang="en-US" sz="1000">
                <a:solidFill>
                  <a:schemeClr val="lt1"/>
                </a:solidFill>
                <a:latin typeface="Verdana"/>
                <a:ea typeface="Verdana"/>
                <a:cs typeface="Verdana"/>
                <a:sym typeface="Verdana"/>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標題及表格">
    <p:spTree>
      <p:nvGrpSpPr>
        <p:cNvPr id="197" name="Shape 197"/>
        <p:cNvGrpSpPr/>
        <p:nvPr/>
      </p:nvGrpSpPr>
      <p:grpSpPr>
        <a:xfrm>
          <a:off x="0" y="0"/>
          <a:ext cx="0" cy="0"/>
          <a:chOff x="0" y="0"/>
          <a:chExt cx="0" cy="0"/>
        </a:xfrm>
      </p:grpSpPr>
      <p:sp>
        <p:nvSpPr>
          <p:cNvPr id="198" name="Shape 198"/>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99" name="Shape 199"/>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00" name="Shape 200"/>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01" name="Shape 201"/>
          <p:cNvSpPr txBox="1"/>
          <p:nvPr>
            <p:ph idx="12" type="sldNum"/>
          </p:nvPr>
        </p:nvSpPr>
        <p:spPr>
          <a:xfrm>
            <a:off x="8156549" y="6386525"/>
            <a:ext cx="7176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lang="en-US" u="none">
                <a:latin typeface="Verdana"/>
                <a:ea typeface="Verdana"/>
                <a:cs typeface="Verdana"/>
                <a:sym typeface="Verdana"/>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hart">
  <p:cSld name="標題及圖表">
    <p:spTree>
      <p:nvGrpSpPr>
        <p:cNvPr id="202" name="Shape 202"/>
        <p:cNvGrpSpPr/>
        <p:nvPr/>
      </p:nvGrpSpPr>
      <p:grpSpPr>
        <a:xfrm>
          <a:off x="0" y="0"/>
          <a:ext cx="0" cy="0"/>
          <a:chOff x="0" y="0"/>
          <a:chExt cx="0" cy="0"/>
        </a:xfrm>
      </p:grpSpPr>
      <p:sp>
        <p:nvSpPr>
          <p:cNvPr id="203" name="Shape 203"/>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204" name="Shape 204"/>
          <p:cNvSpPr/>
          <p:nvPr>
            <p:ph idx="2" type="chart"/>
          </p:nvPr>
        </p:nvSpPr>
        <p:spPr>
          <a:xfrm>
            <a:off x="457200" y="1076325"/>
            <a:ext cx="8229600" cy="5248275"/>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buChar char="❖"/>
              <a:defRPr b="1" i="0" sz="28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05" name="Shape 205"/>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06" name="Shape 206"/>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07" name="Shape 207"/>
          <p:cNvSpPr txBox="1"/>
          <p:nvPr>
            <p:ph idx="12" type="sldNum"/>
          </p:nvPr>
        </p:nvSpPr>
        <p:spPr>
          <a:xfrm>
            <a:off x="8156549" y="6386525"/>
            <a:ext cx="7176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lang="en-US" u="none">
                <a:latin typeface="Verdana"/>
                <a:ea typeface="Verdana"/>
                <a:cs typeface="Verdana"/>
                <a:sym typeface="Verdan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標題及物件">
    <p:spTree>
      <p:nvGrpSpPr>
        <p:cNvPr id="41" name="Shape 41"/>
        <p:cNvGrpSpPr/>
        <p:nvPr/>
      </p:nvGrpSpPr>
      <p:grpSpPr>
        <a:xfrm>
          <a:off x="0" y="0"/>
          <a:ext cx="0" cy="0"/>
          <a:chOff x="0" y="0"/>
          <a:chExt cx="0" cy="0"/>
        </a:xfrm>
      </p:grpSpPr>
      <p:sp>
        <p:nvSpPr>
          <p:cNvPr id="42" name="Shape 42"/>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43" name="Shape 43"/>
          <p:cNvSpPr txBox="1"/>
          <p:nvPr>
            <p:ph idx="1" type="body"/>
          </p:nvPr>
        </p:nvSpPr>
        <p:spPr>
          <a:xfrm>
            <a:off x="457200" y="1076325"/>
            <a:ext cx="7643192" cy="5248275"/>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defRPr b="0" i="0" sz="28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5" name="Shape 45"/>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6" name="Shape 4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區段標題">
    <p:bg>
      <p:bgPr>
        <a:solidFill>
          <a:schemeClr val="lt1"/>
        </a:solidFill>
      </p:bgPr>
    </p:bg>
    <p:spTree>
      <p:nvGrpSpPr>
        <p:cNvPr id="47" name="Shape 47"/>
        <p:cNvGrpSpPr/>
        <p:nvPr/>
      </p:nvGrpSpPr>
      <p:grpSpPr>
        <a:xfrm>
          <a:off x="0" y="0"/>
          <a:ext cx="0" cy="0"/>
          <a:chOff x="0" y="0"/>
          <a:chExt cx="0" cy="0"/>
        </a:xfrm>
      </p:grpSpPr>
      <p:sp>
        <p:nvSpPr>
          <p:cNvPr id="48" name="Shape 48"/>
          <p:cNvSpPr/>
          <p:nvPr/>
        </p:nvSpPr>
        <p:spPr>
          <a:xfrm>
            <a:off x="0" y="3789039"/>
            <a:ext cx="9144000" cy="648071"/>
          </a:xfrm>
          <a:prstGeom prst="rect">
            <a:avLst/>
          </a:prstGeom>
          <a:solidFill>
            <a:schemeClr val="folHlink">
              <a:alpha val="39607"/>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49" name="Shape 49"/>
          <p:cNvSpPr txBox="1"/>
          <p:nvPr>
            <p:ph type="title"/>
          </p:nvPr>
        </p:nvSpPr>
        <p:spPr>
          <a:xfrm>
            <a:off x="722325" y="3777049"/>
            <a:ext cx="7772400" cy="660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i="0" sz="4000" u="none" cap="none" strike="noStrike">
                <a:solidFill>
                  <a:srgbClr val="001933"/>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50" name="Shape 50"/>
          <p:cNvSpPr txBox="1"/>
          <p:nvPr>
            <p:ph idx="1" type="body"/>
          </p:nvPr>
        </p:nvSpPr>
        <p:spPr>
          <a:xfrm>
            <a:off x="722312" y="2276872"/>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hlink"/>
              </a:buClr>
              <a:buFont typeface="Noto Sans Symbols"/>
              <a:buNone/>
              <a:defRPr b="1"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accent1"/>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51" name="Shape 51"/>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2" name="Shape 52"/>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3" name="Shape 53"/>
          <p:cNvSpPr/>
          <p:nvPr/>
        </p:nvSpPr>
        <p:spPr>
          <a:xfrm>
            <a:off x="7696200" y="354595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54" name="Shape 54"/>
          <p:cNvSpPr/>
          <p:nvPr/>
        </p:nvSpPr>
        <p:spPr>
          <a:xfrm>
            <a:off x="8229600" y="324115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55" name="Shape 55"/>
          <p:cNvSpPr/>
          <p:nvPr/>
        </p:nvSpPr>
        <p:spPr>
          <a:xfrm>
            <a:off x="8220075" y="383170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pic>
        <p:nvPicPr>
          <p:cNvPr descr="LIAS LOGO.png" id="56" name="Shape 56"/>
          <p:cNvPicPr preferRelativeResize="0"/>
          <p:nvPr/>
        </p:nvPicPr>
        <p:blipFill rotWithShape="1">
          <a:blip r:embed="rId2">
            <a:alphaModFix/>
          </a:blip>
          <a:srcRect b="0" l="0" r="0" t="0"/>
          <a:stretch/>
        </p:blipFill>
        <p:spPr>
          <a:xfrm>
            <a:off x="0" y="0"/>
            <a:ext cx="3419871" cy="946206"/>
          </a:xfrm>
          <a:prstGeom prst="rect">
            <a:avLst/>
          </a:prstGeom>
          <a:noFill/>
          <a:ln>
            <a:noFill/>
          </a:ln>
        </p:spPr>
      </p:pic>
      <p:sp>
        <p:nvSpPr>
          <p:cNvPr id="57" name="Shape 57"/>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a:solidFill>
                  <a:schemeClr val="lt1"/>
                </a:solidFill>
                <a:latin typeface="Verdana"/>
                <a:ea typeface="Verdana"/>
                <a:cs typeface="Verdana"/>
                <a:sym typeface="Verdan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只有標題">
    <p:spTree>
      <p:nvGrpSpPr>
        <p:cNvPr id="58" name="Shape 58"/>
        <p:cNvGrpSpPr/>
        <p:nvPr/>
      </p:nvGrpSpPr>
      <p:grpSpPr>
        <a:xfrm>
          <a:off x="0" y="0"/>
          <a:ext cx="0" cy="0"/>
          <a:chOff x="0" y="0"/>
          <a:chExt cx="0" cy="0"/>
        </a:xfrm>
      </p:grpSpPr>
      <p:sp>
        <p:nvSpPr>
          <p:cNvPr id="59" name="Shape 59"/>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60" name="Shape 60"/>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1" name="Shape 61"/>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2" name="Shape 6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比對">
    <p:spTree>
      <p:nvGrpSpPr>
        <p:cNvPr id="63" name="Shape 63"/>
        <p:cNvGrpSpPr/>
        <p:nvPr/>
      </p:nvGrpSpPr>
      <p:grpSpPr>
        <a:xfrm>
          <a:off x="0" y="0"/>
          <a:ext cx="0" cy="0"/>
          <a:chOff x="0" y="0"/>
          <a:chExt cx="0" cy="0"/>
        </a:xfrm>
      </p:grpSpPr>
      <p:sp>
        <p:nvSpPr>
          <p:cNvPr id="64" name="Shape 64"/>
          <p:cNvSpPr txBox="1"/>
          <p:nvPr>
            <p:ph idx="1" type="body"/>
          </p:nvPr>
        </p:nvSpPr>
        <p:spPr>
          <a:xfrm>
            <a:off x="457200" y="1916832"/>
            <a:ext cx="3682800" cy="4209300"/>
          </a:xfrm>
          <a:prstGeom prst="rect">
            <a:avLst/>
          </a:prstGeom>
          <a:noFill/>
          <a:ln cap="flat" cmpd="sng" w="19050">
            <a:solidFill>
              <a:srgbClr val="000000">
                <a:alpha val="0"/>
              </a:srgbClr>
            </a:solidFill>
            <a:prstDash val="solid"/>
            <a:round/>
            <a:headEnd len="med" w="med" type="none"/>
            <a:tailEnd len="med" w="med" type="none"/>
          </a:ln>
        </p:spPr>
        <p:txBody>
          <a:bodyPr anchorCtr="0" anchor="t" bIns="91425" lIns="91425" rIns="91425" tIns="91425"/>
          <a:lstStyle>
            <a:lvl1pPr indent="-190500" lvl="0" marL="342900" marR="0" rtl="0" algn="l">
              <a:spcBef>
                <a:spcPts val="480"/>
              </a:spcBef>
              <a:spcAft>
                <a:spcPts val="0"/>
              </a:spcAft>
              <a:buClr>
                <a:schemeClr val="hlink"/>
              </a:buClr>
              <a:buSzPct val="100000"/>
              <a:buFont typeface="Noto Sans Symbols"/>
              <a:defRPr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Noto Sans Symbols"/>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9pPr>
          </a:lstStyle>
          <a:p/>
        </p:txBody>
      </p:sp>
      <p:sp>
        <p:nvSpPr>
          <p:cNvPr id="65" name="Shape 65"/>
          <p:cNvSpPr txBox="1"/>
          <p:nvPr>
            <p:ph idx="2" type="body"/>
          </p:nvPr>
        </p:nvSpPr>
        <p:spPr>
          <a:xfrm>
            <a:off x="4211960" y="1916832"/>
            <a:ext cx="3816424" cy="4209331"/>
          </a:xfrm>
          <a:prstGeom prst="rect">
            <a:avLst/>
          </a:prstGeom>
          <a:noFill/>
          <a:ln cap="flat" cmpd="sng" w="19050">
            <a:solidFill>
              <a:srgbClr val="000000">
                <a:alpha val="0"/>
              </a:srgbClr>
            </a:solidFill>
            <a:prstDash val="solid"/>
            <a:round/>
            <a:headEnd len="med" w="med" type="none"/>
            <a:tailEnd len="med" w="med" type="none"/>
          </a:ln>
        </p:spPr>
        <p:txBody>
          <a:bodyPr anchorCtr="0" anchor="t" bIns="91425" lIns="91425" rIns="91425" tIns="91425"/>
          <a:lstStyle>
            <a:lvl1pPr indent="-190500" lvl="0" marL="342900" marR="0" rtl="0" algn="l">
              <a:spcBef>
                <a:spcPts val="480"/>
              </a:spcBef>
              <a:spcAft>
                <a:spcPts val="0"/>
              </a:spcAft>
              <a:buClr>
                <a:schemeClr val="hlink"/>
              </a:buClr>
              <a:buSzPct val="100000"/>
              <a:buFont typeface="Noto Sans Symbols"/>
              <a:defRPr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Noto Sans Symbols"/>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9pPr>
          </a:lstStyle>
          <a:p/>
        </p:txBody>
      </p:sp>
      <p:sp>
        <p:nvSpPr>
          <p:cNvPr id="66" name="Shape 66"/>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7" name="Shape 67"/>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8" name="Shape 68"/>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69" name="Shape 6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
        <p:nvSpPr>
          <p:cNvPr id="70" name="Shape 70"/>
          <p:cNvSpPr txBox="1"/>
          <p:nvPr>
            <p:ph idx="3" type="subTitle"/>
          </p:nvPr>
        </p:nvSpPr>
        <p:spPr>
          <a:xfrm>
            <a:off x="457200" y="1276925"/>
            <a:ext cx="3682800" cy="639900"/>
          </a:xfrm>
          <a:prstGeom prst="rect">
            <a:avLst/>
          </a:prstGeom>
          <a:ln cap="flat" cmpd="sng" w="19050">
            <a:solidFill>
              <a:srgbClr val="000000"/>
            </a:solidFill>
            <a:prstDash val="solid"/>
            <a:round/>
            <a:headEnd len="med" w="med" type="none"/>
            <a:tailEnd len="med" w="med" type="none"/>
          </a:ln>
        </p:spPr>
        <p:txBody>
          <a:bodyPr anchorCtr="0" anchor="b" bIns="91425" lIns="91425" rIns="91425" tIns="91425"/>
          <a:lstStyle>
            <a:lvl1pPr lvl="0" algn="ctr">
              <a:spcBef>
                <a:spcPts val="0"/>
              </a:spcBef>
              <a:buNone/>
              <a:defRPr b="1"/>
            </a:lvl1pPr>
            <a:lvl2pPr lvl="1" algn="ctr">
              <a:spcBef>
                <a:spcPts val="0"/>
              </a:spcBef>
              <a:buNone/>
              <a:defRPr b="1"/>
            </a:lvl2pPr>
            <a:lvl3pPr lvl="2" algn="ctr">
              <a:spcBef>
                <a:spcPts val="0"/>
              </a:spcBef>
              <a:buNone/>
              <a:defRPr b="1"/>
            </a:lvl3pPr>
            <a:lvl4pPr lvl="3" algn="ctr">
              <a:spcBef>
                <a:spcPts val="0"/>
              </a:spcBef>
              <a:buNone/>
              <a:defRPr b="1"/>
            </a:lvl4pPr>
            <a:lvl5pPr lvl="4" algn="ctr">
              <a:spcBef>
                <a:spcPts val="0"/>
              </a:spcBef>
              <a:buNone/>
              <a:defRPr b="1"/>
            </a:lvl5pPr>
            <a:lvl6pPr lvl="5" algn="ctr">
              <a:spcBef>
                <a:spcPts val="0"/>
              </a:spcBef>
              <a:buNone/>
              <a:defRPr b="1"/>
            </a:lvl6pPr>
            <a:lvl7pPr lvl="6" algn="ctr">
              <a:spcBef>
                <a:spcPts val="0"/>
              </a:spcBef>
              <a:buNone/>
              <a:defRPr b="1"/>
            </a:lvl7pPr>
            <a:lvl8pPr lvl="7" algn="ctr">
              <a:spcBef>
                <a:spcPts val="0"/>
              </a:spcBef>
              <a:buNone/>
              <a:defRPr b="1"/>
            </a:lvl8pPr>
            <a:lvl9pPr lvl="8" algn="ctr">
              <a:spcBef>
                <a:spcPts val="0"/>
              </a:spcBef>
              <a:buNone/>
              <a:defRPr b="1"/>
            </a:lvl9pPr>
          </a:lstStyle>
          <a:p/>
        </p:txBody>
      </p:sp>
      <p:sp>
        <p:nvSpPr>
          <p:cNvPr id="71" name="Shape 71"/>
          <p:cNvSpPr txBox="1"/>
          <p:nvPr>
            <p:ph idx="4" type="subTitle"/>
          </p:nvPr>
        </p:nvSpPr>
        <p:spPr>
          <a:xfrm>
            <a:off x="4211950" y="1276925"/>
            <a:ext cx="3816300" cy="639900"/>
          </a:xfrm>
          <a:prstGeom prst="rect">
            <a:avLst/>
          </a:prstGeom>
          <a:ln cap="flat" cmpd="sng" w="19050">
            <a:solidFill>
              <a:srgbClr val="000000"/>
            </a:solidFill>
            <a:prstDash val="solid"/>
            <a:round/>
            <a:headEnd len="med" w="med" type="none"/>
            <a:tailEnd len="med" w="med" type="none"/>
          </a:ln>
        </p:spPr>
        <p:txBody>
          <a:bodyPr anchorCtr="0" anchor="b" bIns="91425" lIns="91425" rIns="91425" tIns="91425"/>
          <a:lstStyle>
            <a:lvl1pPr lvl="0" rtl="0" algn="ctr">
              <a:spcBef>
                <a:spcPts val="0"/>
              </a:spcBef>
              <a:buNone/>
              <a:defRPr b="1"/>
            </a:lvl1pPr>
            <a:lvl2pPr lvl="1" rtl="0" algn="ctr">
              <a:spcBef>
                <a:spcPts val="0"/>
              </a:spcBef>
              <a:buNone/>
              <a:defRPr b="1"/>
            </a:lvl2pPr>
            <a:lvl3pPr lvl="2" rtl="0" algn="ctr">
              <a:spcBef>
                <a:spcPts val="0"/>
              </a:spcBef>
              <a:buNone/>
              <a:defRPr b="1"/>
            </a:lvl3pPr>
            <a:lvl4pPr lvl="3" rtl="0" algn="ctr">
              <a:spcBef>
                <a:spcPts val="0"/>
              </a:spcBef>
              <a:buNone/>
              <a:defRPr b="1"/>
            </a:lvl4pPr>
            <a:lvl5pPr lvl="4" rtl="0" algn="ctr">
              <a:spcBef>
                <a:spcPts val="0"/>
              </a:spcBef>
              <a:buNone/>
              <a:defRPr b="1"/>
            </a:lvl5pPr>
            <a:lvl6pPr lvl="5" rtl="0" algn="ctr">
              <a:spcBef>
                <a:spcPts val="0"/>
              </a:spcBef>
              <a:buNone/>
              <a:defRPr b="1"/>
            </a:lvl6pPr>
            <a:lvl7pPr lvl="6" rtl="0" algn="ctr">
              <a:spcBef>
                <a:spcPts val="0"/>
              </a:spcBef>
              <a:buNone/>
              <a:defRPr b="1"/>
            </a:lvl7pPr>
            <a:lvl8pPr lvl="7" rtl="0" algn="ctr">
              <a:spcBef>
                <a:spcPts val="0"/>
              </a:spcBef>
              <a:buNone/>
              <a:defRPr b="1"/>
            </a:lvl8pPr>
            <a:lvl9pPr lvl="8" rtl="0" algn="ctr">
              <a:spcBef>
                <a:spcPts val="0"/>
              </a:spcBef>
              <a:buNone/>
              <a:defRPr b="1"/>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兩項物件">
    <p:spTree>
      <p:nvGrpSpPr>
        <p:cNvPr id="72" name="Shape 72"/>
        <p:cNvGrpSpPr/>
        <p:nvPr/>
      </p:nvGrpSpPr>
      <p:grpSpPr>
        <a:xfrm>
          <a:off x="0" y="0"/>
          <a:ext cx="0" cy="0"/>
          <a:chOff x="0" y="0"/>
          <a:chExt cx="0" cy="0"/>
        </a:xfrm>
      </p:grpSpPr>
      <p:sp>
        <p:nvSpPr>
          <p:cNvPr id="73" name="Shape 73"/>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74" name="Shape 74"/>
          <p:cNvSpPr txBox="1"/>
          <p:nvPr>
            <p:ph idx="1" type="body"/>
          </p:nvPr>
        </p:nvSpPr>
        <p:spPr>
          <a:xfrm>
            <a:off x="457200" y="1076325"/>
            <a:ext cx="3610743" cy="5248275"/>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defRPr b="0" i="0" sz="24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Noto Sans Symbols"/>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9pPr>
          </a:lstStyle>
          <a:p/>
        </p:txBody>
      </p:sp>
      <p:sp>
        <p:nvSpPr>
          <p:cNvPr id="75" name="Shape 75"/>
          <p:cNvSpPr txBox="1"/>
          <p:nvPr>
            <p:ph idx="2" type="body"/>
          </p:nvPr>
        </p:nvSpPr>
        <p:spPr>
          <a:xfrm>
            <a:off x="4211960" y="1076325"/>
            <a:ext cx="3888432" cy="5248275"/>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defRPr b="0" i="0" sz="24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Noto Sans Symbols"/>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9pPr>
          </a:lstStyle>
          <a:p/>
        </p:txBody>
      </p:sp>
      <p:sp>
        <p:nvSpPr>
          <p:cNvPr id="76" name="Shape 76"/>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77" name="Shape 77"/>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78" name="Shape 7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標題及物件 + 副標題">
    <p:spTree>
      <p:nvGrpSpPr>
        <p:cNvPr id="79" name="Shape 79"/>
        <p:cNvGrpSpPr/>
        <p:nvPr/>
      </p:nvGrpSpPr>
      <p:grpSpPr>
        <a:xfrm>
          <a:off x="0" y="0"/>
          <a:ext cx="0" cy="0"/>
          <a:chOff x="0" y="0"/>
          <a:chExt cx="0" cy="0"/>
        </a:xfrm>
      </p:grpSpPr>
      <p:sp>
        <p:nvSpPr>
          <p:cNvPr id="80" name="Shape 80"/>
          <p:cNvSpPr/>
          <p:nvPr/>
        </p:nvSpPr>
        <p:spPr>
          <a:xfrm>
            <a:off x="8157375" y="242900"/>
            <a:ext cx="986700" cy="838200"/>
          </a:xfrm>
          <a:prstGeom prst="rect">
            <a:avLst/>
          </a:prstGeom>
          <a:solidFill>
            <a:srgbClr val="DEE3EF"/>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0" y="242900"/>
            <a:ext cx="8157300" cy="9507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nvGrpSpPr>
          <p:cNvPr id="82" name="Shape 82"/>
          <p:cNvGrpSpPr/>
          <p:nvPr/>
        </p:nvGrpSpPr>
        <p:grpSpPr>
          <a:xfrm>
            <a:off x="-9525" y="355350"/>
            <a:ext cx="9153525" cy="838199"/>
            <a:chOff x="-9525" y="521525"/>
            <a:chExt cx="9153525" cy="838199"/>
          </a:xfrm>
        </p:grpSpPr>
        <p:sp>
          <p:nvSpPr>
            <p:cNvPr id="83" name="Shape 83"/>
            <p:cNvSpPr/>
            <p:nvPr/>
          </p:nvSpPr>
          <p:spPr>
            <a:xfrm>
              <a:off x="-9525" y="637412"/>
              <a:ext cx="8194800" cy="633299"/>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4" name="Shape 84"/>
            <p:cNvSpPr/>
            <p:nvPr/>
          </p:nvSpPr>
          <p:spPr>
            <a:xfrm>
              <a:off x="8153400" y="640587"/>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nvGrpSpPr>
            <p:cNvPr id="85" name="Shape 85"/>
            <p:cNvGrpSpPr/>
            <p:nvPr/>
          </p:nvGrpSpPr>
          <p:grpSpPr>
            <a:xfrm>
              <a:off x="152399" y="521525"/>
              <a:ext cx="838263" cy="838199"/>
              <a:chOff x="152399" y="228600"/>
              <a:chExt cx="838263" cy="838199"/>
            </a:xfrm>
          </p:grpSpPr>
          <p:sp>
            <p:nvSpPr>
              <p:cNvPr id="86" name="Shape 86"/>
              <p:cNvSpPr/>
              <p:nvPr/>
            </p:nvSpPr>
            <p:spPr>
              <a:xfrm>
                <a:off x="152399" y="427672"/>
                <a:ext cx="473400" cy="419100"/>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7" name="Shape 87"/>
              <p:cNvSpPr/>
              <p:nvPr/>
            </p:nvSpPr>
            <p:spPr>
              <a:xfrm>
                <a:off x="517263" y="228600"/>
                <a:ext cx="473399"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8" name="Shape 88"/>
              <p:cNvSpPr/>
              <p:nvPr/>
            </p:nvSpPr>
            <p:spPr>
              <a:xfrm>
                <a:off x="517263" y="647699"/>
                <a:ext cx="473399"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grpSp>
      <p:sp>
        <p:nvSpPr>
          <p:cNvPr id="89" name="Shape 89"/>
          <p:cNvSpPr txBox="1"/>
          <p:nvPr>
            <p:ph idx="1" type="subTitle"/>
          </p:nvPr>
        </p:nvSpPr>
        <p:spPr>
          <a:xfrm>
            <a:off x="990900" y="165350"/>
            <a:ext cx="6857700" cy="342300"/>
          </a:xfrm>
          <a:prstGeom prst="rect">
            <a:avLst/>
          </a:prstGeom>
        </p:spPr>
        <p:txBody>
          <a:bodyPr anchorCtr="0" anchor="b" bIns="91425" lIns="91425" rIns="91425" tIns="91425"/>
          <a:lstStyle>
            <a:lvl1pPr lvl="0" rtl="0">
              <a:spcBef>
                <a:spcPts val="0"/>
              </a:spcBef>
              <a:buNone/>
              <a:defRPr sz="1400"/>
            </a:lvl1pPr>
            <a:lvl2pPr lvl="1" rtl="0">
              <a:spcBef>
                <a:spcPts val="0"/>
              </a:spcBef>
              <a:buNone/>
              <a:defRPr sz="1400"/>
            </a:lvl2pPr>
            <a:lvl3pPr lvl="2" rtl="0">
              <a:spcBef>
                <a:spcPts val="0"/>
              </a:spcBef>
              <a:buNone/>
              <a:defRPr sz="1400"/>
            </a:lvl3pPr>
            <a:lvl4pPr lvl="3" rtl="0">
              <a:spcBef>
                <a:spcPts val="0"/>
              </a:spcBef>
              <a:buNone/>
              <a:defRPr sz="1400"/>
            </a:lvl4pPr>
            <a:lvl5pPr lvl="4" rtl="0">
              <a:spcBef>
                <a:spcPts val="0"/>
              </a:spcBef>
              <a:buNone/>
              <a:defRPr sz="1400"/>
            </a:lvl5pPr>
            <a:lvl6pPr lvl="5" rtl="0">
              <a:spcBef>
                <a:spcPts val="0"/>
              </a:spcBef>
              <a:buNone/>
              <a:defRPr sz="1400"/>
            </a:lvl6pPr>
            <a:lvl7pPr lvl="6" rtl="0">
              <a:spcBef>
                <a:spcPts val="0"/>
              </a:spcBef>
              <a:buNone/>
              <a:defRPr sz="1400"/>
            </a:lvl7pPr>
            <a:lvl8pPr lvl="7" rtl="0">
              <a:spcBef>
                <a:spcPts val="0"/>
              </a:spcBef>
              <a:buNone/>
              <a:defRPr sz="1400"/>
            </a:lvl8pPr>
            <a:lvl9pPr lvl="8" rtl="0">
              <a:spcBef>
                <a:spcPts val="0"/>
              </a:spcBef>
              <a:buNone/>
              <a:defRPr sz="1400"/>
            </a:lvl9pPr>
          </a:lstStyle>
          <a:p/>
        </p:txBody>
      </p:sp>
      <p:sp>
        <p:nvSpPr>
          <p:cNvPr id="90" name="Shape 90"/>
          <p:cNvSpPr txBox="1"/>
          <p:nvPr>
            <p:ph type="title"/>
          </p:nvPr>
        </p:nvSpPr>
        <p:spPr>
          <a:xfrm>
            <a:off x="1143000" y="507650"/>
            <a:ext cx="6705600" cy="5637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91" name="Shape 91"/>
          <p:cNvSpPr txBox="1"/>
          <p:nvPr>
            <p:ph idx="2" type="body"/>
          </p:nvPr>
        </p:nvSpPr>
        <p:spPr>
          <a:xfrm>
            <a:off x="457200" y="1228762"/>
            <a:ext cx="7643100" cy="5095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defRPr b="0" i="0" sz="28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9pPr>
          </a:lstStyle>
          <a:p/>
        </p:txBody>
      </p:sp>
      <p:sp>
        <p:nvSpPr>
          <p:cNvPr id="92" name="Shape 92"/>
          <p:cNvSpPr txBox="1"/>
          <p:nvPr>
            <p:ph idx="10" type="dt"/>
          </p:nvPr>
        </p:nvSpPr>
        <p:spPr>
          <a:xfrm>
            <a:off x="457200" y="6519862"/>
            <a:ext cx="2133600" cy="244500"/>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93" name="Shape 93"/>
          <p:cNvSpPr txBox="1"/>
          <p:nvPr>
            <p:ph idx="11" type="ftr"/>
          </p:nvPr>
        </p:nvSpPr>
        <p:spPr>
          <a:xfrm>
            <a:off x="5181600" y="6477000"/>
            <a:ext cx="2895600" cy="233400"/>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94" name="Shape 9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兩項物件 +副標題">
    <p:spTree>
      <p:nvGrpSpPr>
        <p:cNvPr id="95" name="Shape 95"/>
        <p:cNvGrpSpPr/>
        <p:nvPr/>
      </p:nvGrpSpPr>
      <p:grpSpPr>
        <a:xfrm>
          <a:off x="0" y="0"/>
          <a:ext cx="0" cy="0"/>
          <a:chOff x="0" y="0"/>
          <a:chExt cx="0" cy="0"/>
        </a:xfrm>
      </p:grpSpPr>
      <p:sp>
        <p:nvSpPr>
          <p:cNvPr id="96" name="Shape 96"/>
          <p:cNvSpPr/>
          <p:nvPr/>
        </p:nvSpPr>
        <p:spPr>
          <a:xfrm>
            <a:off x="8157375" y="242900"/>
            <a:ext cx="986700" cy="838200"/>
          </a:xfrm>
          <a:prstGeom prst="rect">
            <a:avLst/>
          </a:prstGeom>
          <a:solidFill>
            <a:srgbClr val="DEE3EF"/>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0" y="242900"/>
            <a:ext cx="8157300" cy="9507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nvGrpSpPr>
          <p:cNvPr id="98" name="Shape 98"/>
          <p:cNvGrpSpPr/>
          <p:nvPr/>
        </p:nvGrpSpPr>
        <p:grpSpPr>
          <a:xfrm>
            <a:off x="-9525" y="355350"/>
            <a:ext cx="9153525" cy="838199"/>
            <a:chOff x="-9525" y="521525"/>
            <a:chExt cx="9153525" cy="838199"/>
          </a:xfrm>
        </p:grpSpPr>
        <p:sp>
          <p:nvSpPr>
            <p:cNvPr id="99" name="Shape 99"/>
            <p:cNvSpPr/>
            <p:nvPr/>
          </p:nvSpPr>
          <p:spPr>
            <a:xfrm>
              <a:off x="-9525" y="637412"/>
              <a:ext cx="8194800" cy="633299"/>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0" name="Shape 100"/>
            <p:cNvSpPr/>
            <p:nvPr/>
          </p:nvSpPr>
          <p:spPr>
            <a:xfrm>
              <a:off x="8153400" y="640587"/>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nvGrpSpPr>
            <p:cNvPr id="101" name="Shape 101"/>
            <p:cNvGrpSpPr/>
            <p:nvPr/>
          </p:nvGrpSpPr>
          <p:grpSpPr>
            <a:xfrm>
              <a:off x="152399" y="521525"/>
              <a:ext cx="838263" cy="838199"/>
              <a:chOff x="152399" y="228600"/>
              <a:chExt cx="838263" cy="838199"/>
            </a:xfrm>
          </p:grpSpPr>
          <p:sp>
            <p:nvSpPr>
              <p:cNvPr id="102" name="Shape 102"/>
              <p:cNvSpPr/>
              <p:nvPr/>
            </p:nvSpPr>
            <p:spPr>
              <a:xfrm>
                <a:off x="152399" y="427672"/>
                <a:ext cx="473400" cy="419100"/>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3" name="Shape 103"/>
              <p:cNvSpPr/>
              <p:nvPr/>
            </p:nvSpPr>
            <p:spPr>
              <a:xfrm>
                <a:off x="517263" y="228600"/>
                <a:ext cx="473399"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4" name="Shape 104"/>
              <p:cNvSpPr/>
              <p:nvPr/>
            </p:nvSpPr>
            <p:spPr>
              <a:xfrm>
                <a:off x="517263" y="647699"/>
                <a:ext cx="473399"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grpSp>
      <p:sp>
        <p:nvSpPr>
          <p:cNvPr id="105" name="Shape 105"/>
          <p:cNvSpPr txBox="1"/>
          <p:nvPr>
            <p:ph idx="1" type="subTitle"/>
          </p:nvPr>
        </p:nvSpPr>
        <p:spPr>
          <a:xfrm>
            <a:off x="990900" y="165350"/>
            <a:ext cx="6857700" cy="342300"/>
          </a:xfrm>
          <a:prstGeom prst="rect">
            <a:avLst/>
          </a:prstGeom>
        </p:spPr>
        <p:txBody>
          <a:bodyPr anchorCtr="0" anchor="b" bIns="91425" lIns="91425" rIns="91425" tIns="91425"/>
          <a:lstStyle>
            <a:lvl1pPr lvl="0" rtl="0">
              <a:spcBef>
                <a:spcPts val="0"/>
              </a:spcBef>
              <a:buNone/>
              <a:defRPr sz="1400"/>
            </a:lvl1pPr>
            <a:lvl2pPr lvl="1" rtl="0">
              <a:spcBef>
                <a:spcPts val="0"/>
              </a:spcBef>
              <a:buNone/>
              <a:defRPr sz="1400"/>
            </a:lvl2pPr>
            <a:lvl3pPr lvl="2" rtl="0">
              <a:spcBef>
                <a:spcPts val="0"/>
              </a:spcBef>
              <a:buNone/>
              <a:defRPr sz="1400"/>
            </a:lvl3pPr>
            <a:lvl4pPr lvl="3" rtl="0">
              <a:spcBef>
                <a:spcPts val="0"/>
              </a:spcBef>
              <a:buNone/>
              <a:defRPr sz="1400"/>
            </a:lvl4pPr>
            <a:lvl5pPr lvl="4" rtl="0">
              <a:spcBef>
                <a:spcPts val="0"/>
              </a:spcBef>
              <a:buNone/>
              <a:defRPr sz="1400"/>
            </a:lvl5pPr>
            <a:lvl6pPr lvl="5" rtl="0">
              <a:spcBef>
                <a:spcPts val="0"/>
              </a:spcBef>
              <a:buNone/>
              <a:defRPr sz="1400"/>
            </a:lvl6pPr>
            <a:lvl7pPr lvl="6" rtl="0">
              <a:spcBef>
                <a:spcPts val="0"/>
              </a:spcBef>
              <a:buNone/>
              <a:defRPr sz="1400"/>
            </a:lvl7pPr>
            <a:lvl8pPr lvl="7" rtl="0">
              <a:spcBef>
                <a:spcPts val="0"/>
              </a:spcBef>
              <a:buNone/>
              <a:defRPr sz="1400"/>
            </a:lvl8pPr>
            <a:lvl9pPr lvl="8" rtl="0">
              <a:spcBef>
                <a:spcPts val="0"/>
              </a:spcBef>
              <a:buNone/>
              <a:defRPr sz="1400"/>
            </a:lvl9pPr>
          </a:lstStyle>
          <a:p/>
        </p:txBody>
      </p:sp>
      <p:sp>
        <p:nvSpPr>
          <p:cNvPr id="106" name="Shape 106"/>
          <p:cNvSpPr txBox="1"/>
          <p:nvPr>
            <p:ph type="title"/>
          </p:nvPr>
        </p:nvSpPr>
        <p:spPr>
          <a:xfrm>
            <a:off x="1143000" y="501600"/>
            <a:ext cx="6705600" cy="5637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07" name="Shape 107"/>
          <p:cNvSpPr txBox="1"/>
          <p:nvPr>
            <p:ph idx="2" type="body"/>
          </p:nvPr>
        </p:nvSpPr>
        <p:spPr>
          <a:xfrm>
            <a:off x="457200" y="1250925"/>
            <a:ext cx="3610800" cy="50736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defRPr b="0" i="0" sz="24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Noto Sans Symbols"/>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9pPr>
          </a:lstStyle>
          <a:p/>
        </p:txBody>
      </p:sp>
      <p:sp>
        <p:nvSpPr>
          <p:cNvPr id="108" name="Shape 108"/>
          <p:cNvSpPr txBox="1"/>
          <p:nvPr>
            <p:ph idx="3" type="body"/>
          </p:nvPr>
        </p:nvSpPr>
        <p:spPr>
          <a:xfrm>
            <a:off x="4211955" y="1250925"/>
            <a:ext cx="3888299" cy="50736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defRPr b="0" i="0" sz="24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Noto Sans Symbols"/>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9pPr>
          </a:lstStyle>
          <a:p/>
        </p:txBody>
      </p:sp>
      <p:sp>
        <p:nvSpPr>
          <p:cNvPr id="109" name="Shape 109"/>
          <p:cNvSpPr txBox="1"/>
          <p:nvPr>
            <p:ph idx="10" type="dt"/>
          </p:nvPr>
        </p:nvSpPr>
        <p:spPr>
          <a:xfrm>
            <a:off x="457200" y="6519862"/>
            <a:ext cx="2133600" cy="244500"/>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10" name="Shape 110"/>
          <p:cNvSpPr txBox="1"/>
          <p:nvPr>
            <p:ph idx="11" type="ftr"/>
          </p:nvPr>
        </p:nvSpPr>
        <p:spPr>
          <a:xfrm>
            <a:off x="5181600" y="6477000"/>
            <a:ext cx="2895600" cy="233400"/>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11" name="Shape 11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標題比對 + 副標題">
    <p:spTree>
      <p:nvGrpSpPr>
        <p:cNvPr id="112" name="Shape 112"/>
        <p:cNvGrpSpPr/>
        <p:nvPr/>
      </p:nvGrpSpPr>
      <p:grpSpPr>
        <a:xfrm>
          <a:off x="0" y="0"/>
          <a:ext cx="0" cy="0"/>
          <a:chOff x="0" y="0"/>
          <a:chExt cx="0" cy="0"/>
        </a:xfrm>
      </p:grpSpPr>
      <p:sp>
        <p:nvSpPr>
          <p:cNvPr id="113" name="Shape 113"/>
          <p:cNvSpPr/>
          <p:nvPr/>
        </p:nvSpPr>
        <p:spPr>
          <a:xfrm>
            <a:off x="8157375" y="242900"/>
            <a:ext cx="986700" cy="838200"/>
          </a:xfrm>
          <a:prstGeom prst="rect">
            <a:avLst/>
          </a:prstGeom>
          <a:solidFill>
            <a:srgbClr val="DEE3EF"/>
          </a:solidFill>
          <a:ln>
            <a:noFill/>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0" y="242900"/>
            <a:ext cx="8157300" cy="9507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5" name="Shape 115"/>
          <p:cNvSpPr txBox="1"/>
          <p:nvPr>
            <p:ph idx="1" type="body"/>
          </p:nvPr>
        </p:nvSpPr>
        <p:spPr>
          <a:xfrm>
            <a:off x="457200" y="2136350"/>
            <a:ext cx="3682800" cy="3989700"/>
          </a:xfrm>
          <a:prstGeom prst="rect">
            <a:avLst/>
          </a:prstGeom>
          <a:noFill/>
          <a:ln cap="flat" cmpd="sng" w="19050">
            <a:solidFill>
              <a:srgbClr val="000000">
                <a:alpha val="0"/>
              </a:srgbClr>
            </a:solidFill>
            <a:prstDash val="solid"/>
            <a:round/>
            <a:headEnd len="med" w="med" type="none"/>
            <a:tailEnd len="med" w="med" type="none"/>
          </a:ln>
        </p:spPr>
        <p:txBody>
          <a:bodyPr anchorCtr="0" anchor="t" bIns="91425" lIns="91425" rIns="91425" tIns="91425"/>
          <a:lstStyle>
            <a:lvl1pPr indent="-190500" lvl="0" marL="342900" marR="0" rtl="0" algn="l">
              <a:spcBef>
                <a:spcPts val="480"/>
              </a:spcBef>
              <a:spcAft>
                <a:spcPts val="0"/>
              </a:spcAft>
              <a:buClr>
                <a:schemeClr val="hlink"/>
              </a:buClr>
              <a:buSzPct val="100000"/>
              <a:buFont typeface="Noto Sans Symbols"/>
              <a:defRPr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Noto Sans Symbols"/>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9pPr>
          </a:lstStyle>
          <a:p/>
        </p:txBody>
      </p:sp>
      <p:sp>
        <p:nvSpPr>
          <p:cNvPr id="116" name="Shape 116"/>
          <p:cNvSpPr txBox="1"/>
          <p:nvPr>
            <p:ph idx="2" type="body"/>
          </p:nvPr>
        </p:nvSpPr>
        <p:spPr>
          <a:xfrm>
            <a:off x="4211955" y="2136350"/>
            <a:ext cx="3816300" cy="3989700"/>
          </a:xfrm>
          <a:prstGeom prst="rect">
            <a:avLst/>
          </a:prstGeom>
          <a:noFill/>
          <a:ln cap="flat" cmpd="sng" w="19050">
            <a:solidFill>
              <a:srgbClr val="000000">
                <a:alpha val="0"/>
              </a:srgbClr>
            </a:solidFill>
            <a:prstDash val="solid"/>
            <a:round/>
            <a:headEnd len="med" w="med" type="none"/>
            <a:tailEnd len="med" w="med" type="none"/>
          </a:ln>
        </p:spPr>
        <p:txBody>
          <a:bodyPr anchorCtr="0" anchor="t" bIns="91425" lIns="91425" rIns="91425" tIns="91425"/>
          <a:lstStyle>
            <a:lvl1pPr indent="-190500" lvl="0" marL="342900" marR="0" rtl="0" algn="l">
              <a:spcBef>
                <a:spcPts val="480"/>
              </a:spcBef>
              <a:spcAft>
                <a:spcPts val="0"/>
              </a:spcAft>
              <a:buClr>
                <a:schemeClr val="hlink"/>
              </a:buClr>
              <a:buSzPct val="100000"/>
              <a:buFont typeface="Noto Sans Symbols"/>
              <a:defRPr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Noto Sans Symbols"/>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defRPr b="0" i="0" sz="1600" u="none" cap="none" strike="noStrike">
                <a:solidFill>
                  <a:schemeClr val="dk1"/>
                </a:solidFill>
                <a:latin typeface="Arial"/>
                <a:ea typeface="Arial"/>
                <a:cs typeface="Arial"/>
                <a:sym typeface="Arial"/>
              </a:defRPr>
            </a:lvl9pPr>
          </a:lstStyle>
          <a:p/>
        </p:txBody>
      </p:sp>
      <p:sp>
        <p:nvSpPr>
          <p:cNvPr id="117" name="Shape 117"/>
          <p:cNvSpPr txBox="1"/>
          <p:nvPr>
            <p:ph idx="10" type="dt"/>
          </p:nvPr>
        </p:nvSpPr>
        <p:spPr>
          <a:xfrm>
            <a:off x="457200" y="6519862"/>
            <a:ext cx="2133600" cy="244500"/>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18" name="Shape 118"/>
          <p:cNvSpPr txBox="1"/>
          <p:nvPr>
            <p:ph idx="11" type="ftr"/>
          </p:nvPr>
        </p:nvSpPr>
        <p:spPr>
          <a:xfrm>
            <a:off x="5181600" y="6477000"/>
            <a:ext cx="2895600" cy="233400"/>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19" name="Shape 11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u="none">
                <a:latin typeface="Verdana"/>
                <a:ea typeface="Verdana"/>
                <a:cs typeface="Verdana"/>
                <a:sym typeface="Verdana"/>
              </a:rPr>
              <a:t>‹#›</a:t>
            </a:fld>
          </a:p>
        </p:txBody>
      </p:sp>
      <p:sp>
        <p:nvSpPr>
          <p:cNvPr id="120" name="Shape 120"/>
          <p:cNvSpPr txBox="1"/>
          <p:nvPr>
            <p:ph idx="3" type="subTitle"/>
          </p:nvPr>
        </p:nvSpPr>
        <p:spPr>
          <a:xfrm>
            <a:off x="457200" y="1496450"/>
            <a:ext cx="3682800" cy="639900"/>
          </a:xfrm>
          <a:prstGeom prst="rect">
            <a:avLst/>
          </a:prstGeom>
          <a:ln cap="flat" cmpd="sng" w="19050">
            <a:solidFill>
              <a:srgbClr val="000000"/>
            </a:solidFill>
            <a:prstDash val="solid"/>
            <a:round/>
            <a:headEnd len="med" w="med" type="none"/>
            <a:tailEnd len="med" w="med" type="none"/>
          </a:ln>
        </p:spPr>
        <p:txBody>
          <a:bodyPr anchorCtr="0" anchor="b" bIns="91425" lIns="91425" rIns="91425" tIns="91425"/>
          <a:lstStyle>
            <a:lvl1pPr lvl="0" rtl="0" algn="ctr">
              <a:spcBef>
                <a:spcPts val="0"/>
              </a:spcBef>
              <a:buNone/>
              <a:defRPr b="1"/>
            </a:lvl1pPr>
            <a:lvl2pPr lvl="1" rtl="0" algn="ctr">
              <a:spcBef>
                <a:spcPts val="0"/>
              </a:spcBef>
              <a:buNone/>
              <a:defRPr b="1"/>
            </a:lvl2pPr>
            <a:lvl3pPr lvl="2" rtl="0" algn="ctr">
              <a:spcBef>
                <a:spcPts val="0"/>
              </a:spcBef>
              <a:buNone/>
              <a:defRPr b="1"/>
            </a:lvl3pPr>
            <a:lvl4pPr lvl="3" rtl="0" algn="ctr">
              <a:spcBef>
                <a:spcPts val="0"/>
              </a:spcBef>
              <a:buNone/>
              <a:defRPr b="1"/>
            </a:lvl4pPr>
            <a:lvl5pPr lvl="4" rtl="0" algn="ctr">
              <a:spcBef>
                <a:spcPts val="0"/>
              </a:spcBef>
              <a:buNone/>
              <a:defRPr b="1"/>
            </a:lvl5pPr>
            <a:lvl6pPr lvl="5" rtl="0" algn="ctr">
              <a:spcBef>
                <a:spcPts val="0"/>
              </a:spcBef>
              <a:buNone/>
              <a:defRPr b="1"/>
            </a:lvl6pPr>
            <a:lvl7pPr lvl="6" rtl="0" algn="ctr">
              <a:spcBef>
                <a:spcPts val="0"/>
              </a:spcBef>
              <a:buNone/>
              <a:defRPr b="1"/>
            </a:lvl7pPr>
            <a:lvl8pPr lvl="7" rtl="0" algn="ctr">
              <a:spcBef>
                <a:spcPts val="0"/>
              </a:spcBef>
              <a:buNone/>
              <a:defRPr b="1"/>
            </a:lvl8pPr>
            <a:lvl9pPr lvl="8" rtl="0" algn="ctr">
              <a:spcBef>
                <a:spcPts val="0"/>
              </a:spcBef>
              <a:buNone/>
              <a:defRPr b="1"/>
            </a:lvl9pPr>
          </a:lstStyle>
          <a:p/>
        </p:txBody>
      </p:sp>
      <p:sp>
        <p:nvSpPr>
          <p:cNvPr id="121" name="Shape 121"/>
          <p:cNvSpPr txBox="1"/>
          <p:nvPr>
            <p:ph idx="4" type="subTitle"/>
          </p:nvPr>
        </p:nvSpPr>
        <p:spPr>
          <a:xfrm>
            <a:off x="4211950" y="1496450"/>
            <a:ext cx="3816300" cy="639900"/>
          </a:xfrm>
          <a:prstGeom prst="rect">
            <a:avLst/>
          </a:prstGeom>
          <a:ln cap="flat" cmpd="sng" w="19050">
            <a:solidFill>
              <a:srgbClr val="000000"/>
            </a:solidFill>
            <a:prstDash val="solid"/>
            <a:round/>
            <a:headEnd len="med" w="med" type="none"/>
            <a:tailEnd len="med" w="med" type="none"/>
          </a:ln>
        </p:spPr>
        <p:txBody>
          <a:bodyPr anchorCtr="0" anchor="b" bIns="91425" lIns="91425" rIns="91425" tIns="91425"/>
          <a:lstStyle>
            <a:lvl1pPr lvl="0" rtl="0" algn="ctr">
              <a:spcBef>
                <a:spcPts val="0"/>
              </a:spcBef>
              <a:buNone/>
              <a:defRPr b="1"/>
            </a:lvl1pPr>
            <a:lvl2pPr lvl="1" rtl="0" algn="ctr">
              <a:spcBef>
                <a:spcPts val="0"/>
              </a:spcBef>
              <a:buNone/>
              <a:defRPr b="1"/>
            </a:lvl2pPr>
            <a:lvl3pPr lvl="2" rtl="0" algn="ctr">
              <a:spcBef>
                <a:spcPts val="0"/>
              </a:spcBef>
              <a:buNone/>
              <a:defRPr b="1"/>
            </a:lvl3pPr>
            <a:lvl4pPr lvl="3" rtl="0" algn="ctr">
              <a:spcBef>
                <a:spcPts val="0"/>
              </a:spcBef>
              <a:buNone/>
              <a:defRPr b="1"/>
            </a:lvl4pPr>
            <a:lvl5pPr lvl="4" rtl="0" algn="ctr">
              <a:spcBef>
                <a:spcPts val="0"/>
              </a:spcBef>
              <a:buNone/>
              <a:defRPr b="1"/>
            </a:lvl5pPr>
            <a:lvl6pPr lvl="5" rtl="0" algn="ctr">
              <a:spcBef>
                <a:spcPts val="0"/>
              </a:spcBef>
              <a:buNone/>
              <a:defRPr b="1"/>
            </a:lvl6pPr>
            <a:lvl7pPr lvl="6" rtl="0" algn="ctr">
              <a:spcBef>
                <a:spcPts val="0"/>
              </a:spcBef>
              <a:buNone/>
              <a:defRPr b="1"/>
            </a:lvl7pPr>
            <a:lvl8pPr lvl="7" rtl="0" algn="ctr">
              <a:spcBef>
                <a:spcPts val="0"/>
              </a:spcBef>
              <a:buNone/>
              <a:defRPr b="1"/>
            </a:lvl8pPr>
            <a:lvl9pPr lvl="8" rtl="0" algn="ctr">
              <a:spcBef>
                <a:spcPts val="0"/>
              </a:spcBef>
              <a:buNone/>
              <a:defRPr b="1"/>
            </a:lvl9pPr>
          </a:lstStyle>
          <a:p/>
        </p:txBody>
      </p:sp>
      <p:grpSp>
        <p:nvGrpSpPr>
          <p:cNvPr id="122" name="Shape 122"/>
          <p:cNvGrpSpPr/>
          <p:nvPr/>
        </p:nvGrpSpPr>
        <p:grpSpPr>
          <a:xfrm>
            <a:off x="-9525" y="355350"/>
            <a:ext cx="9153525" cy="838199"/>
            <a:chOff x="-9525" y="521525"/>
            <a:chExt cx="9153525" cy="838199"/>
          </a:xfrm>
        </p:grpSpPr>
        <p:sp>
          <p:nvSpPr>
            <p:cNvPr id="123" name="Shape 123"/>
            <p:cNvSpPr/>
            <p:nvPr/>
          </p:nvSpPr>
          <p:spPr>
            <a:xfrm>
              <a:off x="-9525" y="637412"/>
              <a:ext cx="8194800" cy="633299"/>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4" name="Shape 124"/>
            <p:cNvSpPr/>
            <p:nvPr/>
          </p:nvSpPr>
          <p:spPr>
            <a:xfrm>
              <a:off x="8153400" y="640587"/>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nvGrpSpPr>
            <p:cNvPr id="125" name="Shape 125"/>
            <p:cNvGrpSpPr/>
            <p:nvPr/>
          </p:nvGrpSpPr>
          <p:grpSpPr>
            <a:xfrm>
              <a:off x="152399" y="521525"/>
              <a:ext cx="838263" cy="838199"/>
              <a:chOff x="152399" y="228600"/>
              <a:chExt cx="838263" cy="838199"/>
            </a:xfrm>
          </p:grpSpPr>
          <p:sp>
            <p:nvSpPr>
              <p:cNvPr id="126" name="Shape 126"/>
              <p:cNvSpPr/>
              <p:nvPr/>
            </p:nvSpPr>
            <p:spPr>
              <a:xfrm>
                <a:off x="152399" y="427672"/>
                <a:ext cx="473400" cy="419100"/>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7" name="Shape 127"/>
              <p:cNvSpPr/>
              <p:nvPr/>
            </p:nvSpPr>
            <p:spPr>
              <a:xfrm>
                <a:off x="517263" y="228600"/>
                <a:ext cx="473399"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8" name="Shape 128"/>
              <p:cNvSpPr/>
              <p:nvPr/>
            </p:nvSpPr>
            <p:spPr>
              <a:xfrm>
                <a:off x="517263" y="647699"/>
                <a:ext cx="473399"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grpSp>
      <p:sp>
        <p:nvSpPr>
          <p:cNvPr id="129" name="Shape 129"/>
          <p:cNvSpPr txBox="1"/>
          <p:nvPr>
            <p:ph type="title"/>
          </p:nvPr>
        </p:nvSpPr>
        <p:spPr>
          <a:xfrm>
            <a:off x="1143000" y="507750"/>
            <a:ext cx="6705600" cy="5637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130" name="Shape 130"/>
          <p:cNvSpPr txBox="1"/>
          <p:nvPr>
            <p:ph idx="5" type="subTitle"/>
          </p:nvPr>
        </p:nvSpPr>
        <p:spPr>
          <a:xfrm>
            <a:off x="990900" y="165350"/>
            <a:ext cx="6857700" cy="342300"/>
          </a:xfrm>
          <a:prstGeom prst="rect">
            <a:avLst/>
          </a:prstGeom>
        </p:spPr>
        <p:txBody>
          <a:bodyPr anchorCtr="0" anchor="b" bIns="91425" lIns="91425" rIns="91425" tIns="91425"/>
          <a:lstStyle>
            <a:lvl1pPr lvl="0">
              <a:spcBef>
                <a:spcPts val="0"/>
              </a:spcBef>
              <a:buNone/>
              <a:defRPr sz="1400"/>
            </a:lvl1pPr>
            <a:lvl2pPr lvl="1">
              <a:spcBef>
                <a:spcPts val="0"/>
              </a:spcBef>
              <a:buNone/>
              <a:defRPr sz="1400"/>
            </a:lvl2pPr>
            <a:lvl3pPr lvl="2">
              <a:spcBef>
                <a:spcPts val="0"/>
              </a:spcBef>
              <a:buNone/>
              <a:defRPr sz="1400"/>
            </a:lvl3pPr>
            <a:lvl4pPr lvl="3">
              <a:spcBef>
                <a:spcPts val="0"/>
              </a:spcBef>
              <a:buNone/>
              <a:defRPr sz="1400"/>
            </a:lvl4pPr>
            <a:lvl5pPr lvl="4">
              <a:spcBef>
                <a:spcPts val="0"/>
              </a:spcBef>
              <a:buNone/>
              <a:defRPr sz="1400"/>
            </a:lvl5pPr>
            <a:lvl6pPr lvl="5">
              <a:spcBef>
                <a:spcPts val="0"/>
              </a:spcBef>
              <a:buNone/>
              <a:defRPr sz="1400"/>
            </a:lvl6pPr>
            <a:lvl7pPr lvl="6">
              <a:spcBef>
                <a:spcPts val="0"/>
              </a:spcBef>
              <a:buNone/>
              <a:defRPr sz="1400"/>
            </a:lvl7pPr>
            <a:lvl8pPr lvl="7">
              <a:spcBef>
                <a:spcPts val="0"/>
              </a:spcBef>
              <a:buNone/>
              <a:defRPr sz="1400"/>
            </a:lvl8pPr>
            <a:lvl9pPr lvl="8">
              <a:spcBef>
                <a:spcPts val="0"/>
              </a:spcBef>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9525" y="344487"/>
            <a:ext cx="8194674" cy="633412"/>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 name="Shape 11"/>
          <p:cNvSpPr/>
          <p:nvPr/>
        </p:nvSpPr>
        <p:spPr>
          <a:xfrm>
            <a:off x="8156151" y="0"/>
            <a:ext cx="987848" cy="6858000"/>
          </a:xfrm>
          <a:prstGeom prst="rect">
            <a:avLst/>
          </a:prstGeom>
          <a:solidFill>
            <a:schemeClr val="folHlink">
              <a:alpha val="39607"/>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 name="Shape 12"/>
          <p:cNvSpPr/>
          <p:nvPr/>
        </p:nvSpPr>
        <p:spPr>
          <a:xfrm>
            <a:off x="8153400" y="347662"/>
            <a:ext cx="990600" cy="623887"/>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 name="Shape 13"/>
          <p:cNvSpPr/>
          <p:nvPr/>
        </p:nvSpPr>
        <p:spPr>
          <a:xfrm>
            <a:off x="7696200" y="5943600"/>
            <a:ext cx="609599" cy="533399"/>
          </a:xfrm>
          <a:prstGeom prst="hexagon">
            <a:avLst>
              <a:gd fmla="val 28571" name="adj"/>
              <a:gd fmla="val 115470" name="vf"/>
            </a:avLst>
          </a:prstGeom>
          <a:solidFill>
            <a:srgbClr val="5086C2">
              <a:alpha val="34901"/>
            </a:srgb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4" name="Shape 14"/>
          <p:cNvSpPr/>
          <p:nvPr/>
        </p:nvSpPr>
        <p:spPr>
          <a:xfrm>
            <a:off x="8229600" y="5638800"/>
            <a:ext cx="609599" cy="533399"/>
          </a:xfrm>
          <a:prstGeom prst="hexagon">
            <a:avLst>
              <a:gd fmla="val 28571" name="adj"/>
              <a:gd fmla="val 115470" name="vf"/>
            </a:avLst>
          </a:prstGeom>
          <a:solidFill>
            <a:srgbClr val="5086C2">
              <a:alpha val="34901"/>
            </a:srgb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 name="Shape 15"/>
          <p:cNvSpPr/>
          <p:nvPr/>
        </p:nvSpPr>
        <p:spPr>
          <a:xfrm>
            <a:off x="8220075" y="6229350"/>
            <a:ext cx="609599" cy="533399"/>
          </a:xfrm>
          <a:prstGeom prst="hexagon">
            <a:avLst>
              <a:gd fmla="val 28571" name="adj"/>
              <a:gd fmla="val 115470" name="vf"/>
            </a:avLst>
          </a:prstGeom>
          <a:solidFill>
            <a:srgbClr val="5086C2">
              <a:alpha val="34901"/>
            </a:srgb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 name="Shape 16"/>
          <p:cNvSpPr txBox="1"/>
          <p:nvPr>
            <p:ph idx="1" type="body"/>
          </p:nvPr>
        </p:nvSpPr>
        <p:spPr>
          <a:xfrm>
            <a:off x="457200" y="1076325"/>
            <a:ext cx="8229600" cy="5248275"/>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hlink"/>
              </a:buClr>
              <a:buSzPct val="100000"/>
              <a:buFont typeface="Noto Sans Symbols"/>
              <a:buChar char="●"/>
              <a:defRPr i="0" sz="28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buChar char="○"/>
              <a:defRPr b="0" i="0" sz="24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7" name="Shape 17"/>
          <p:cNvSpPr txBox="1"/>
          <p:nvPr>
            <p:ph idx="10" type="dt"/>
          </p:nvPr>
        </p:nvSpPr>
        <p:spPr>
          <a:xfrm>
            <a:off x="457200" y="6519862"/>
            <a:ext cx="2133599" cy="244474"/>
          </a:xfrm>
          <a:prstGeom prst="rect">
            <a:avLst/>
          </a:prstGeom>
          <a:noFill/>
          <a:ln>
            <a:noFill/>
          </a:ln>
        </p:spPr>
        <p:txBody>
          <a:bodyPr anchorCtr="0" anchor="t" bIns="91425" lIns="91425" rIns="91425" tIns="91425"/>
          <a:lstStyle>
            <a:lvl1pPr indent="0" lvl="0" marL="0" marR="0" rtl="0" algn="l">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8" name="Shape 18"/>
          <p:cNvSpPr txBox="1"/>
          <p:nvPr>
            <p:ph idx="11" type="ftr"/>
          </p:nvPr>
        </p:nvSpPr>
        <p:spPr>
          <a:xfrm>
            <a:off x="5181600" y="6477000"/>
            <a:ext cx="2895600" cy="233363"/>
          </a:xfrm>
          <a:prstGeom prst="rect">
            <a:avLst/>
          </a:prstGeom>
          <a:noFill/>
          <a:ln>
            <a:noFill/>
          </a:ln>
        </p:spPr>
        <p:txBody>
          <a:bodyPr anchorCtr="0" anchor="t" bIns="91425" lIns="91425" rIns="91425" tIns="91425"/>
          <a:lstStyle>
            <a:lvl1pPr indent="0" lvl="0" marL="0" marR="0" rtl="0" algn="r">
              <a:spcBef>
                <a:spcPts val="0"/>
              </a:spcBef>
              <a:buNone/>
              <a:defRPr sz="1000">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9" name="Shape 19"/>
          <p:cNvSpPr txBox="1"/>
          <p:nvPr>
            <p:ph idx="12" type="sldNum"/>
          </p:nvPr>
        </p:nvSpPr>
        <p:spPr>
          <a:xfrm>
            <a:off x="8156549" y="6386525"/>
            <a:ext cx="7176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600" u="none">
                <a:latin typeface="Verdana"/>
                <a:ea typeface="Verdana"/>
                <a:cs typeface="Verdana"/>
                <a:sym typeface="Verdana"/>
              </a:rPr>
              <a:t>‹#›</a:t>
            </a:fld>
          </a:p>
        </p:txBody>
      </p:sp>
      <p:sp>
        <p:nvSpPr>
          <p:cNvPr id="20" name="Shape 20"/>
          <p:cNvSpPr txBox="1"/>
          <p:nvPr>
            <p:ph type="title"/>
          </p:nvPr>
        </p:nvSpPr>
        <p:spPr>
          <a:xfrm>
            <a:off x="1143000" y="381000"/>
            <a:ext cx="6705599" cy="56356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2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lt1"/>
                </a:solidFill>
                <a:latin typeface="Verdana"/>
                <a:ea typeface="Verdana"/>
                <a:cs typeface="Verdana"/>
                <a:sym typeface="Verdana"/>
              </a:defRPr>
            </a:lvl2pPr>
            <a:lvl3pPr indent="0" lvl="2" marL="0" marR="0" rtl="0" algn="l">
              <a:spcBef>
                <a:spcPts val="0"/>
              </a:spcBef>
              <a:spcAft>
                <a:spcPts val="0"/>
              </a:spcAft>
              <a:buNone/>
              <a:defRPr b="0" i="0" sz="3200" u="none" cap="none" strike="noStrike">
                <a:solidFill>
                  <a:schemeClr val="lt1"/>
                </a:solidFill>
                <a:latin typeface="Verdana"/>
                <a:ea typeface="Verdana"/>
                <a:cs typeface="Verdana"/>
                <a:sym typeface="Verdana"/>
              </a:defRPr>
            </a:lvl3pPr>
            <a:lvl4pPr indent="0" lvl="3" marL="0" marR="0" rtl="0" algn="l">
              <a:spcBef>
                <a:spcPts val="0"/>
              </a:spcBef>
              <a:spcAft>
                <a:spcPts val="0"/>
              </a:spcAft>
              <a:buNone/>
              <a:defRPr b="0" i="0" sz="3200" u="none" cap="none" strike="noStrike">
                <a:solidFill>
                  <a:schemeClr val="lt1"/>
                </a:solidFill>
                <a:latin typeface="Verdana"/>
                <a:ea typeface="Verdana"/>
                <a:cs typeface="Verdana"/>
                <a:sym typeface="Verdana"/>
              </a:defRPr>
            </a:lvl4pPr>
            <a:lvl5pPr indent="0" lvl="4" marL="0" marR="0" rtl="0" algn="l">
              <a:spcBef>
                <a:spcPts val="0"/>
              </a:spcBef>
              <a:spcAft>
                <a:spcPts val="0"/>
              </a:spcAft>
              <a:buNone/>
              <a:defRPr b="0" i="0" sz="3200" u="none" cap="none" strike="noStrike">
                <a:solidFill>
                  <a:schemeClr val="lt1"/>
                </a:solidFill>
                <a:latin typeface="Verdana"/>
                <a:ea typeface="Verdana"/>
                <a:cs typeface="Verdana"/>
                <a:sym typeface="Verdana"/>
              </a:defRPr>
            </a:lvl5pPr>
            <a:lvl6pPr indent="0" lvl="5" marL="457200" marR="0" rtl="0" algn="l">
              <a:spcBef>
                <a:spcPts val="0"/>
              </a:spcBef>
              <a:spcAft>
                <a:spcPts val="0"/>
              </a:spcAft>
              <a:buNone/>
              <a:defRPr b="0" i="0" sz="3200" u="none" cap="none" strike="noStrike">
                <a:solidFill>
                  <a:schemeClr val="lt1"/>
                </a:solidFill>
                <a:latin typeface="Verdana"/>
                <a:ea typeface="Verdana"/>
                <a:cs typeface="Verdana"/>
                <a:sym typeface="Verdana"/>
              </a:defRPr>
            </a:lvl6pPr>
            <a:lvl7pPr indent="0" lvl="6" marL="914400" marR="0" rtl="0" algn="l">
              <a:spcBef>
                <a:spcPts val="0"/>
              </a:spcBef>
              <a:spcAft>
                <a:spcPts val="0"/>
              </a:spcAft>
              <a:buNone/>
              <a:defRPr b="0" i="0" sz="3200" u="none" cap="none" strike="noStrike">
                <a:solidFill>
                  <a:schemeClr val="lt1"/>
                </a:solidFill>
                <a:latin typeface="Verdana"/>
                <a:ea typeface="Verdana"/>
                <a:cs typeface="Verdana"/>
                <a:sym typeface="Verdana"/>
              </a:defRPr>
            </a:lvl7pPr>
            <a:lvl8pPr indent="0" lvl="7" marL="1371600" marR="0" rtl="0" algn="l">
              <a:spcBef>
                <a:spcPts val="0"/>
              </a:spcBef>
              <a:spcAft>
                <a:spcPts val="0"/>
              </a:spcAft>
              <a:buNone/>
              <a:defRPr b="0" i="0" sz="3200" u="none" cap="none" strike="noStrike">
                <a:solidFill>
                  <a:schemeClr val="lt1"/>
                </a:solidFill>
                <a:latin typeface="Verdana"/>
                <a:ea typeface="Verdana"/>
                <a:cs typeface="Verdana"/>
                <a:sym typeface="Verdana"/>
              </a:defRPr>
            </a:lvl8pPr>
            <a:lvl9pPr indent="0" lvl="8" marL="1828800" marR="0" rtl="0" algn="l">
              <a:spcBef>
                <a:spcPts val="0"/>
              </a:spcBef>
              <a:spcAft>
                <a:spcPts val="0"/>
              </a:spcAft>
              <a:buNone/>
              <a:defRPr b="0" i="0" sz="3200" u="none" cap="none" strike="noStrike">
                <a:solidFill>
                  <a:schemeClr val="lt1"/>
                </a:solidFill>
                <a:latin typeface="Verdana"/>
                <a:ea typeface="Verdana"/>
                <a:cs typeface="Verdana"/>
                <a:sym typeface="Verdana"/>
              </a:defRPr>
            </a:lvl9pPr>
          </a:lstStyle>
          <a:p/>
        </p:txBody>
      </p:sp>
      <p:sp>
        <p:nvSpPr>
          <p:cNvPr id="21" name="Shape 21"/>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2" name="Shape 22"/>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3" name="Shape 23"/>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pudding@nccu.edu.t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 Id="rId3" Type="http://schemas.openxmlformats.org/officeDocument/2006/relationships/image" Target="../media/image8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 Id="rId3" Type="http://schemas.openxmlformats.org/officeDocument/2006/relationships/image" Target="../media/image7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138.png"/><Relationship Id="rId4" Type="http://schemas.openxmlformats.org/officeDocument/2006/relationships/image" Target="../media/image7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80.png"/><Relationship Id="rId4" Type="http://schemas.openxmlformats.org/officeDocument/2006/relationships/image" Target="../media/image78.png"/><Relationship Id="rId5" Type="http://schemas.openxmlformats.org/officeDocument/2006/relationships/image" Target="../media/image86.png"/><Relationship Id="rId6" Type="http://schemas.openxmlformats.org/officeDocument/2006/relationships/image" Target="../media/image84.png"/><Relationship Id="rId7" Type="http://schemas.openxmlformats.org/officeDocument/2006/relationships/image" Target="../media/image8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get.aca.ntu.edu.tw/" TargetMode="External"/><Relationship Id="rId4" Type="http://schemas.openxmlformats.org/officeDocument/2006/relationships/image" Target="../media/image11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 Id="rId3" Type="http://schemas.openxmlformats.org/officeDocument/2006/relationships/image" Target="../media/image8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8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7.png"/><Relationship Id="rId4" Type="http://schemas.openxmlformats.org/officeDocument/2006/relationships/image" Target="../media/image72.png"/><Relationship Id="rId5" Type="http://schemas.openxmlformats.org/officeDocument/2006/relationships/image" Target="../media/image18.png"/><Relationship Id="rId6" Type="http://schemas.openxmlformats.org/officeDocument/2006/relationships/image" Target="../media/image3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 Id="rId3" Type="http://schemas.openxmlformats.org/officeDocument/2006/relationships/image" Target="../media/image9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 Id="rId3" Type="http://schemas.openxmlformats.org/officeDocument/2006/relationships/image" Target="../media/image91.png"/></Relationships>
</file>

<file path=ppt/slides/_rels/slide112.xml.rels><?xml version="1.0" encoding="UTF-8" standalone="yes"?><Relationships xmlns="http://schemas.openxmlformats.org/package/2006/relationships"><Relationship Id="rId11" Type="http://schemas.openxmlformats.org/officeDocument/2006/relationships/image" Target="../media/image88.png"/><Relationship Id="rId10" Type="http://schemas.openxmlformats.org/officeDocument/2006/relationships/hyperlink" Target="ppt/slides/slide19.xml" TargetMode="External"/><Relationship Id="rId13" Type="http://schemas.openxmlformats.org/officeDocument/2006/relationships/image" Target="../media/image89.png"/><Relationship Id="rId12"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hyperlink" Target="http://www.taipics.com/tainan_citygates.php" TargetMode="External"/><Relationship Id="rId4" Type="http://schemas.openxmlformats.org/officeDocument/2006/relationships/hyperlink" Target="http://www.taipics.com/" TargetMode="External"/><Relationship Id="rId9" Type="http://schemas.openxmlformats.org/officeDocument/2006/relationships/image" Target="../media/image104.png"/><Relationship Id="rId15" Type="http://schemas.openxmlformats.org/officeDocument/2006/relationships/image" Target="../media/image124.png"/><Relationship Id="rId14" Type="http://schemas.openxmlformats.org/officeDocument/2006/relationships/hyperlink" Target="http://commons.wikimedia.org/wiki/Commons:GNU_Free_Documentation_License_1.2" TargetMode="External"/><Relationship Id="rId16" Type="http://schemas.openxmlformats.org/officeDocument/2006/relationships/image" Target="../media/image92.jpg"/><Relationship Id="rId5" Type="http://schemas.openxmlformats.org/officeDocument/2006/relationships/hyperlink" Target="http://commons.wikimedia.org/wiki/File:Agassiz_Louis_1807-1873.png" TargetMode="External"/><Relationship Id="rId6" Type="http://schemas.openxmlformats.org/officeDocument/2006/relationships/hyperlink" Target="http://commons.wikimedia.org/wiki/File:Field_Trip-_water_sampling.jpg" TargetMode="External"/><Relationship Id="rId7" Type="http://schemas.openxmlformats.org/officeDocument/2006/relationships/hyperlink" Target="http://commons.wikimedia.org/wiki/File:Field_Trip-_water_sampling.jpg" TargetMode="External"/><Relationship Id="rId8" Type="http://schemas.openxmlformats.org/officeDocument/2006/relationships/hyperlink" Target="http://commons.wikimedia.org/wiki/File:Field_Trip-_water_sampling.jpg" TargetMode="External"/></Relationships>
</file>

<file path=ppt/slides/_rels/slide113.xml.rels><?xml version="1.0" encoding="UTF-8" standalone="yes"?><Relationships xmlns="http://schemas.openxmlformats.org/package/2006/relationships"><Relationship Id="rId11" Type="http://schemas.openxmlformats.org/officeDocument/2006/relationships/image" Target="../media/image97.png"/><Relationship Id="rId10" Type="http://schemas.openxmlformats.org/officeDocument/2006/relationships/image" Target="../media/image102.png"/><Relationship Id="rId13" Type="http://schemas.openxmlformats.org/officeDocument/2006/relationships/image" Target="../media/image98.png"/><Relationship Id="rId12" Type="http://schemas.openxmlformats.org/officeDocument/2006/relationships/hyperlink" Target="http://creativecommons.org/licenses/by-nc/2.0/deed.en" TargetMode="External"/><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hyperlink" Target="http://www.flickr.com/photos/practicalowl/2475660357/" TargetMode="External"/><Relationship Id="rId4" Type="http://schemas.openxmlformats.org/officeDocument/2006/relationships/hyperlink" Target="http://dic.nict.gov.tw/~taiwan/geography/geography-ch1.htm" TargetMode="External"/><Relationship Id="rId9" Type="http://schemas.openxmlformats.org/officeDocument/2006/relationships/image" Target="../media/image95.jpg"/><Relationship Id="rId14" Type="http://schemas.openxmlformats.org/officeDocument/2006/relationships/image" Target="../media/image119.jpg"/><Relationship Id="rId5" Type="http://schemas.openxmlformats.org/officeDocument/2006/relationships/image" Target="../media/image93.png"/><Relationship Id="rId6" Type="http://schemas.openxmlformats.org/officeDocument/2006/relationships/hyperlink" Target="http://creativecommons.org/licenses/by-nc-sa/3.0/tw/deed.zh_TW" TargetMode="External"/><Relationship Id="rId7" Type="http://schemas.openxmlformats.org/officeDocument/2006/relationships/image" Target="../media/image94.png"/><Relationship Id="rId8" Type="http://schemas.openxmlformats.org/officeDocument/2006/relationships/image" Target="../media/image10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10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 Id="rId3" Type="http://schemas.openxmlformats.org/officeDocument/2006/relationships/image" Target="../media/image103.png"/><Relationship Id="rId4" Type="http://schemas.openxmlformats.org/officeDocument/2006/relationships/hyperlink" Target="http://da.lib.nccu.edu.tw/" TargetMode="External"/><Relationship Id="rId9" Type="http://schemas.openxmlformats.org/officeDocument/2006/relationships/image" Target="../media/image112.png"/><Relationship Id="rId5" Type="http://schemas.openxmlformats.org/officeDocument/2006/relationships/hyperlink" Target="http://www.adb.ssic.nccu.edu.tw/list.php" TargetMode="External"/><Relationship Id="rId6" Type="http://schemas.openxmlformats.org/officeDocument/2006/relationships/image" Target="../media/image130.png"/><Relationship Id="rId7" Type="http://schemas.openxmlformats.org/officeDocument/2006/relationships/image" Target="../media/image105.png"/><Relationship Id="rId8" Type="http://schemas.openxmlformats.org/officeDocument/2006/relationships/image" Target="../media/image106.png"/></Relationships>
</file>

<file path=ppt/slides/_rels/slide116.xml.rels><?xml version="1.0" encoding="UTF-8" standalone="yes"?><Relationships xmlns="http://schemas.openxmlformats.org/package/2006/relationships"><Relationship Id="rId11" Type="http://schemas.openxmlformats.org/officeDocument/2006/relationships/image" Target="../media/image133.png"/><Relationship Id="rId10" Type="http://schemas.openxmlformats.org/officeDocument/2006/relationships/image" Target="../media/image115.png"/><Relationship Id="rId1" Type="http://schemas.openxmlformats.org/officeDocument/2006/relationships/slideLayout" Target="../slideLayouts/slideLayout7.xml"/><Relationship Id="rId2" Type="http://schemas.openxmlformats.org/officeDocument/2006/relationships/notesSlide" Target="../notesSlides/notesSlide116.xml"/><Relationship Id="rId3" Type="http://schemas.openxmlformats.org/officeDocument/2006/relationships/image" Target="../media/image107.jpg"/><Relationship Id="rId4" Type="http://schemas.openxmlformats.org/officeDocument/2006/relationships/image" Target="../media/image108.jpg"/><Relationship Id="rId9" Type="http://schemas.openxmlformats.org/officeDocument/2006/relationships/image" Target="../media/image114.png"/><Relationship Id="rId5" Type="http://schemas.openxmlformats.org/officeDocument/2006/relationships/image" Target="../media/image123.jpg"/><Relationship Id="rId6" Type="http://schemas.openxmlformats.org/officeDocument/2006/relationships/image" Target="../media/image111.png"/><Relationship Id="rId7" Type="http://schemas.openxmlformats.org/officeDocument/2006/relationships/image" Target="../media/image113.png"/><Relationship Id="rId8" Type="http://schemas.openxmlformats.org/officeDocument/2006/relationships/image" Target="../media/image12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 Id="rId3" Type="http://schemas.openxmlformats.org/officeDocument/2006/relationships/image" Target="../media/image10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 Id="rId3" Type="http://schemas.openxmlformats.org/officeDocument/2006/relationships/image" Target="../media/image116.jpg"/><Relationship Id="rId4" Type="http://schemas.openxmlformats.org/officeDocument/2006/relationships/image" Target="../media/image115.png"/><Relationship Id="rId5" Type="http://schemas.openxmlformats.org/officeDocument/2006/relationships/image" Target="../media/image118.png"/><Relationship Id="rId6" Type="http://schemas.openxmlformats.org/officeDocument/2006/relationships/image" Target="../media/image12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 Id="rId3" Type="http://schemas.openxmlformats.org/officeDocument/2006/relationships/image" Target="../media/image120.png"/><Relationship Id="rId4" Type="http://schemas.openxmlformats.org/officeDocument/2006/relationships/image" Target="../media/image115.png"/><Relationship Id="rId5" Type="http://schemas.openxmlformats.org/officeDocument/2006/relationships/image" Target="../media/image1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 Id="rId3" Type="http://schemas.openxmlformats.org/officeDocument/2006/relationships/image" Target="../media/image13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 Id="rId3" Type="http://schemas.openxmlformats.org/officeDocument/2006/relationships/image" Target="../media/image137.png"/><Relationship Id="rId4" Type="http://schemas.openxmlformats.org/officeDocument/2006/relationships/image" Target="../media/image126.png"/><Relationship Id="rId5" Type="http://schemas.openxmlformats.org/officeDocument/2006/relationships/image" Target="../media/image125.png"/><Relationship Id="rId6" Type="http://schemas.openxmlformats.org/officeDocument/2006/relationships/image" Target="../media/image13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 Id="rId3" Type="http://schemas.openxmlformats.org/officeDocument/2006/relationships/image" Target="../media/image12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 Id="rId3" Type="http://schemas.openxmlformats.org/officeDocument/2006/relationships/image" Target="../media/image127.png"/><Relationship Id="rId4" Type="http://schemas.openxmlformats.org/officeDocument/2006/relationships/image" Target="../media/image128.png"/><Relationship Id="rId5" Type="http://schemas.openxmlformats.org/officeDocument/2006/relationships/image" Target="../media/image13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4.xml"/><Relationship Id="rId3" Type="http://schemas.openxmlformats.org/officeDocument/2006/relationships/image" Target="../media/image137.png"/><Relationship Id="rId4" Type="http://schemas.openxmlformats.org/officeDocument/2006/relationships/image" Target="../media/image121.png"/><Relationship Id="rId5" Type="http://schemas.openxmlformats.org/officeDocument/2006/relationships/image" Target="../media/image131.png"/><Relationship Id="rId6" Type="http://schemas.openxmlformats.org/officeDocument/2006/relationships/image" Target="../media/image132.png"/><Relationship Id="rId7" Type="http://schemas.openxmlformats.org/officeDocument/2006/relationships/image" Target="../media/image13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8.xml"/><Relationship Id="rId3" Type="http://schemas.openxmlformats.org/officeDocument/2006/relationships/hyperlink" Target="http://ntur.lib.ntu.edu.tw/" TargetMode="External"/><Relationship Id="rId4" Type="http://schemas.openxmlformats.org/officeDocument/2006/relationships/hyperlink" Target="http://tlh.lias.nccu.edu.tw" TargetMode="External"/><Relationship Id="rId5" Type="http://schemas.openxmlformats.org/officeDocument/2006/relationships/hyperlink" Target="http://www.lib.nccu.edu.tw/" TargetMode="External"/><Relationship Id="rId6" Type="http://schemas.openxmlformats.org/officeDocument/2006/relationships/hyperlink" Target="http://ir.org.tw/" TargetMode="External"/><Relationship Id="rId7" Type="http://schemas.openxmlformats.org/officeDocument/2006/relationships/hyperlink" Target="http://get.aca.ntu.edu.tw/getcdb/"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9.xml"/><Relationship Id="rId3" Type="http://schemas.openxmlformats.org/officeDocument/2006/relationships/hyperlink" Target="http://library.ifla.org/id/eprint/79" TargetMode="External"/><Relationship Id="rId4" Type="http://schemas.openxmlformats.org/officeDocument/2006/relationships/hyperlink" Target="https://dspace.mit.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0.xml"/><Relationship Id="rId3" Type="http://schemas.openxmlformats.org/officeDocument/2006/relationships/hyperlink" Target="mailto:pudding@nccu.edu.tw" TargetMode="External"/><Relationship Id="rId4" Type="http://schemas.openxmlformats.org/officeDocument/2006/relationships/hyperlink" Target="http://blog.pulipuli.inf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0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9.png"/><Relationship Id="rId4" Type="http://schemas.openxmlformats.org/officeDocument/2006/relationships/image" Target="../media/image12.png"/><Relationship Id="rId5" Type="http://schemas.openxmlformats.org/officeDocument/2006/relationships/image" Target="../media/image1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0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0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96.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5.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42.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3.xml"/><Relationship Id="rId3"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1.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46.png"/><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4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6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5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74.png"/><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53.png"/><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55.png"/><Relationship Id="rId4" Type="http://schemas.openxmlformats.org/officeDocument/2006/relationships/image" Target="../media/image5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6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5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6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5.png"/><Relationship Id="rId4" Type="http://schemas.openxmlformats.org/officeDocument/2006/relationships/image" Target="../media/image2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62.png"/><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1.xml"/><Relationship Id="rId3" Type="http://schemas.openxmlformats.org/officeDocument/2006/relationships/image" Target="../media/image6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7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4.xml"/><Relationship Id="rId3" Type="http://schemas.openxmlformats.org/officeDocument/2006/relationships/image" Target="../media/image64.png"/><Relationship Id="rId4" Type="http://schemas.openxmlformats.org/officeDocument/2006/relationships/image" Target="../media/image7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 Id="rId3" Type="http://schemas.openxmlformats.org/officeDocument/2006/relationships/image" Target="../media/image6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 Id="rId3"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 Id="rId3" Type="http://schemas.openxmlformats.org/officeDocument/2006/relationships/image" Target="../media/image6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 Id="rId3" Type="http://schemas.openxmlformats.org/officeDocument/2006/relationships/image" Target="../media/image7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83.png"/><Relationship Id="rId6" Type="http://schemas.openxmlformats.org/officeDocument/2006/relationships/image" Target="../media/image7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69.png"/><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11.gi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hyperlink" Target="http://tlh.lias.nccu.edu.tw/" TargetMode="External"/><Relationship Id="rId4" Type="http://schemas.openxmlformats.org/officeDocument/2006/relationships/image" Target="../media/image7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ctrTitle"/>
          </p:nvPr>
        </p:nvSpPr>
        <p:spPr>
          <a:xfrm>
            <a:off x="3491880" y="2204864"/>
            <a:ext cx="4473352" cy="2164953"/>
          </a:xfrm>
          <a:prstGeom prst="rect">
            <a:avLst/>
          </a:prstGeom>
          <a:noFill/>
          <a:ln>
            <a:noFill/>
          </a:ln>
        </p:spPr>
        <p:txBody>
          <a:bodyPr anchorCtr="0" anchor="ctr" bIns="45700" lIns="91425" rIns="91425" tIns="45700">
            <a:noAutofit/>
          </a:bodyPr>
          <a:lstStyle/>
          <a:p>
            <a:pPr lvl="0">
              <a:spcBef>
                <a:spcPts val="0"/>
              </a:spcBef>
              <a:buSzPct val="25000"/>
              <a:buNone/>
            </a:pPr>
            <a:r>
              <a:rPr lang="en-US"/>
              <a:t>開放原始碼數位典藏</a:t>
            </a:r>
          </a:p>
          <a:p>
            <a:pPr lvl="0" rtl="0">
              <a:spcBef>
                <a:spcPts val="0"/>
              </a:spcBef>
              <a:buSzPct val="25000"/>
              <a:buNone/>
            </a:pPr>
            <a:r>
              <a:rPr lang="en-US"/>
              <a:t>整合平台發展與建置</a:t>
            </a:r>
          </a:p>
          <a:p>
            <a:pPr indent="0" lvl="0" marL="0" marR="0" rtl="0">
              <a:spcBef>
                <a:spcPts val="1000"/>
              </a:spcBef>
              <a:spcAft>
                <a:spcPts val="0"/>
              </a:spcAft>
              <a:buSzPct val="25000"/>
              <a:buNone/>
            </a:pPr>
            <a:r>
              <a:rPr b="1" i="0" lang="en-US" sz="3600" u="none" cap="none" strike="noStrike">
                <a:solidFill>
                  <a:srgbClr val="FFFF93"/>
                </a:solidFill>
                <a:latin typeface="Arial"/>
                <a:ea typeface="Arial"/>
                <a:cs typeface="Arial"/>
                <a:sym typeface="Arial"/>
              </a:rPr>
              <a:t>D</a:t>
            </a:r>
            <a:r>
              <a:rPr b="1" i="0" lang="en-US" sz="3600" u="none" cap="none" strike="noStrike">
                <a:solidFill>
                  <a:schemeClr val="lt1"/>
                </a:solidFill>
                <a:latin typeface="Arial"/>
                <a:ea typeface="Arial"/>
                <a:cs typeface="Arial"/>
                <a:sym typeface="Arial"/>
              </a:rPr>
              <a:t>Space-</a:t>
            </a:r>
            <a:r>
              <a:rPr b="1" i="0" lang="en-US" sz="3600" u="none" cap="none" strike="noStrike">
                <a:solidFill>
                  <a:srgbClr val="FFFF93"/>
                </a:solidFill>
                <a:latin typeface="Arial"/>
                <a:ea typeface="Arial"/>
                <a:cs typeface="Arial"/>
                <a:sym typeface="Arial"/>
              </a:rPr>
              <a:t>D</a:t>
            </a:r>
            <a:r>
              <a:rPr b="1" i="0" lang="en-US" sz="3600" u="none" cap="none" strike="noStrike">
                <a:solidFill>
                  <a:schemeClr val="lt1"/>
                </a:solidFill>
                <a:latin typeface="Arial"/>
                <a:ea typeface="Arial"/>
                <a:cs typeface="Arial"/>
                <a:sym typeface="Arial"/>
              </a:rPr>
              <a:t>LLL</a:t>
            </a:r>
          </a:p>
        </p:txBody>
      </p:sp>
      <p:sp>
        <p:nvSpPr>
          <p:cNvPr id="213" name="Shape 213"/>
          <p:cNvSpPr txBox="1"/>
          <p:nvPr>
            <p:ph idx="1" type="subTitle"/>
          </p:nvPr>
        </p:nvSpPr>
        <p:spPr>
          <a:xfrm>
            <a:off x="3505200" y="4725144"/>
            <a:ext cx="4343400" cy="68579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Clr>
                <a:schemeClr val="hlink"/>
              </a:buClr>
              <a:buSzPct val="25000"/>
              <a:buFont typeface="Noto Sans Symbols"/>
              <a:buNone/>
            </a:pPr>
            <a:r>
              <a:rPr b="0" i="0" lang="en-US" sz="1600" u="none" cap="none" strike="noStrike">
                <a:solidFill>
                  <a:schemeClr val="dk1"/>
                </a:solidFill>
                <a:latin typeface="Arial"/>
                <a:ea typeface="Arial"/>
                <a:cs typeface="Arial"/>
                <a:sym typeface="Arial"/>
              </a:rPr>
              <a:t>國立政治大學 圖書資訊與檔案學研究所</a:t>
            </a:r>
          </a:p>
          <a:p>
            <a:pPr indent="0" lvl="0" marL="0" marR="0" rtl="0" algn="r">
              <a:spcBef>
                <a:spcPts val="320"/>
              </a:spcBef>
              <a:spcAft>
                <a:spcPts val="1000"/>
              </a:spcAft>
              <a:buClr>
                <a:schemeClr val="hlink"/>
              </a:buClr>
              <a:buSzPct val="25000"/>
              <a:buFont typeface="Noto Sans Symbols"/>
              <a:buNone/>
            </a:pPr>
            <a:r>
              <a:rPr b="0" i="0" lang="en-US" sz="1600" u="none" cap="none" strike="noStrike">
                <a:solidFill>
                  <a:schemeClr val="dk1"/>
                </a:solidFill>
                <a:latin typeface="Arial"/>
                <a:ea typeface="Arial"/>
                <a:cs typeface="Arial"/>
                <a:sym typeface="Arial"/>
              </a:rPr>
              <a:t>數位圖書館暨數位學習實驗室DLLL</a:t>
            </a:r>
          </a:p>
          <a:p>
            <a:pPr indent="0" lvl="0" marL="0" marR="0" rtl="0" algn="r">
              <a:spcBef>
                <a:spcPts val="480"/>
              </a:spcBef>
              <a:spcAft>
                <a:spcPts val="0"/>
              </a:spcAft>
              <a:buClr>
                <a:schemeClr val="hlink"/>
              </a:buClr>
              <a:buSzPct val="25000"/>
              <a:buFont typeface="Noto Sans Symbols"/>
              <a:buNone/>
            </a:pPr>
            <a:r>
              <a:rPr lang="en-US" sz="2400"/>
              <a:t>陳勇汀</a:t>
            </a:r>
            <a:r>
              <a:rPr b="1" i="0" lang="en-US" sz="2000" u="none" cap="none" strike="noStrike">
                <a:solidFill>
                  <a:schemeClr val="dk1"/>
                </a:solidFill>
                <a:latin typeface="Arial"/>
                <a:ea typeface="Arial"/>
                <a:cs typeface="Arial"/>
                <a:sym typeface="Arial"/>
              </a:rPr>
              <a:t> </a:t>
            </a:r>
            <a:r>
              <a:rPr lang="en-US" sz="2000"/>
              <a:t>博士候選人</a:t>
            </a:r>
          </a:p>
          <a:p>
            <a:pPr indent="0" lvl="0" marL="0" marR="0" rtl="0">
              <a:spcBef>
                <a:spcPts val="480"/>
              </a:spcBef>
              <a:spcAft>
                <a:spcPts val="0"/>
              </a:spcAft>
              <a:buClr>
                <a:schemeClr val="hlink"/>
              </a:buClr>
              <a:buSzPct val="25000"/>
              <a:buFont typeface="Noto Sans Symbols"/>
              <a:buNone/>
            </a:pPr>
            <a:r>
              <a:t/>
            </a:r>
            <a:endParaRPr b="0"/>
          </a:p>
        </p:txBody>
      </p:sp>
      <p:sp>
        <p:nvSpPr>
          <p:cNvPr id="214" name="Shape 214"/>
          <p:cNvSpPr txBox="1"/>
          <p:nvPr>
            <p:ph idx="10" type="dt"/>
          </p:nvPr>
        </p:nvSpPr>
        <p:spPr>
          <a:xfrm>
            <a:off x="3352800" y="6553200"/>
            <a:ext cx="2133599" cy="1523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000">
                <a:solidFill>
                  <a:schemeClr val="dk2"/>
                </a:solidFill>
                <a:latin typeface="Verdana"/>
                <a:ea typeface="Verdana"/>
                <a:cs typeface="Verdana"/>
                <a:sym typeface="Verdana"/>
              </a:rPr>
              <a:t>201</a:t>
            </a:r>
            <a:r>
              <a:rPr lang="en-US"/>
              <a:t>6</a:t>
            </a:r>
            <a:r>
              <a:rPr lang="en-US" sz="1000">
                <a:solidFill>
                  <a:schemeClr val="dk2"/>
                </a:solidFill>
                <a:latin typeface="Verdana"/>
                <a:ea typeface="Verdana"/>
                <a:cs typeface="Verdana"/>
                <a:sym typeface="Verdana"/>
              </a:rPr>
              <a:t>/</a:t>
            </a:r>
            <a:r>
              <a:rPr lang="en-US"/>
              <a:t>8</a:t>
            </a:r>
            <a:r>
              <a:rPr lang="en-US" sz="1000">
                <a:solidFill>
                  <a:schemeClr val="dk2"/>
                </a:solidFill>
                <a:latin typeface="Verdana"/>
                <a:ea typeface="Verdana"/>
                <a:cs typeface="Verdana"/>
                <a:sym typeface="Verdana"/>
              </a:rPr>
              <a:t>/</a:t>
            </a:r>
            <a:r>
              <a:rPr lang="en-US"/>
              <a:t>1</a:t>
            </a:r>
          </a:p>
        </p:txBody>
      </p:sp>
      <p:sp>
        <p:nvSpPr>
          <p:cNvPr id="215" name="Shape 215"/>
          <p:cNvSpPr txBox="1"/>
          <p:nvPr/>
        </p:nvSpPr>
        <p:spPr>
          <a:xfrm>
            <a:off x="558225" y="870175"/>
            <a:ext cx="7407000" cy="1218300"/>
          </a:xfrm>
          <a:prstGeom prst="rect">
            <a:avLst/>
          </a:prstGeom>
          <a:noFill/>
          <a:ln>
            <a:noFill/>
          </a:ln>
        </p:spPr>
        <p:txBody>
          <a:bodyPr anchorCtr="0" anchor="b" bIns="91425" lIns="91425" rIns="91425" tIns="91425">
            <a:noAutofit/>
          </a:bodyPr>
          <a:lstStyle/>
          <a:p>
            <a:pPr lvl="0" rtl="0" algn="r">
              <a:spcBef>
                <a:spcPts val="0"/>
              </a:spcBef>
              <a:buNone/>
            </a:pPr>
            <a:r>
              <a:t/>
            </a:r>
            <a:endParaRPr b="1" sz="2400">
              <a:solidFill>
                <a:srgbClr val="333333"/>
              </a:solidFill>
              <a:highlight>
                <a:srgbClr val="FFFFFF"/>
              </a:highlight>
            </a:endParaRPr>
          </a:p>
          <a:p>
            <a:pPr lvl="0" rtl="0" algn="r">
              <a:spcBef>
                <a:spcPts val="0"/>
              </a:spcBef>
              <a:buNone/>
            </a:pPr>
            <a:r>
              <a:rPr b="1" lang="en-US" sz="2400">
                <a:solidFill>
                  <a:srgbClr val="333333"/>
                </a:solidFill>
                <a:highlight>
                  <a:srgbClr val="FFFFFF"/>
                </a:highlight>
              </a:rPr>
              <a:t>數位典藏、數位策展暨數位人文學研習班</a:t>
            </a:r>
          </a:p>
        </p:txBody>
      </p:sp>
      <p:sp>
        <p:nvSpPr>
          <p:cNvPr id="216" name="Shape 216"/>
          <p:cNvSpPr txBox="1"/>
          <p:nvPr/>
        </p:nvSpPr>
        <p:spPr>
          <a:xfrm>
            <a:off x="4077450" y="5766275"/>
            <a:ext cx="3771300" cy="717900"/>
          </a:xfrm>
          <a:prstGeom prst="rect">
            <a:avLst/>
          </a:prstGeom>
          <a:noFill/>
          <a:ln>
            <a:noFill/>
          </a:ln>
        </p:spPr>
        <p:txBody>
          <a:bodyPr anchorCtr="0" anchor="ctr" bIns="91425" lIns="91425" rIns="91425" tIns="91425">
            <a:noAutofit/>
          </a:bodyPr>
          <a:lstStyle/>
          <a:p>
            <a:pPr lvl="0" rtl="0">
              <a:spcBef>
                <a:spcPts val="480"/>
              </a:spcBef>
              <a:buNone/>
            </a:pPr>
            <a:r>
              <a:rPr lang="en-US" sz="1600">
                <a:solidFill>
                  <a:schemeClr val="dk1"/>
                </a:solidFill>
              </a:rPr>
              <a:t>聯絡信箱：</a:t>
            </a:r>
            <a:r>
              <a:rPr lang="en-US" sz="1600" u="sng">
                <a:solidFill>
                  <a:schemeClr val="hlink"/>
                </a:solidFill>
                <a:hlinkClick r:id="rId3"/>
              </a:rPr>
              <a:t>pudding@nccu.edu.tw</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數位典藏的開發方式</a:t>
            </a:r>
          </a:p>
        </p:txBody>
      </p:sp>
      <p:sp>
        <p:nvSpPr>
          <p:cNvPr id="307" name="Shape 307"/>
          <p:cNvSpPr txBox="1"/>
          <p:nvPr>
            <p:ph idx="1" type="body"/>
          </p:nvPr>
        </p:nvSpPr>
        <p:spPr>
          <a:xfrm>
            <a:off x="1394525" y="2286174"/>
            <a:ext cx="6705600" cy="3351000"/>
          </a:xfrm>
          <a:prstGeom prst="rect">
            <a:avLst/>
          </a:prstGeom>
        </p:spPr>
        <p:txBody>
          <a:bodyPr anchorCtr="0" anchor="ctr" bIns="91425" lIns="91425" rIns="91425" tIns="91425">
            <a:noAutofit/>
          </a:bodyPr>
          <a:lstStyle/>
          <a:p>
            <a:pPr indent="-228600" lvl="0" marL="457200" rtl="0">
              <a:lnSpc>
                <a:spcPct val="200000"/>
              </a:lnSpc>
              <a:spcBef>
                <a:spcPts val="0"/>
              </a:spcBef>
            </a:pPr>
            <a:r>
              <a:rPr lang="en-US"/>
              <a:t>購買商業套裝數位典藏系統</a:t>
            </a:r>
          </a:p>
          <a:p>
            <a:pPr indent="-228600" lvl="0" marL="457200" rtl="0">
              <a:lnSpc>
                <a:spcPct val="200000"/>
              </a:lnSpc>
              <a:spcBef>
                <a:spcPts val="0"/>
              </a:spcBef>
            </a:pPr>
            <a:r>
              <a:rPr lang="en-US" u="sng"/>
              <a:t>從開放原始碼數位典藏系統建構</a:t>
            </a:r>
          </a:p>
          <a:p>
            <a:pPr indent="-228600" lvl="0" marL="457200" rtl="0">
              <a:lnSpc>
                <a:spcPct val="200000"/>
              </a:lnSpc>
              <a:spcBef>
                <a:spcPts val="0"/>
              </a:spcBef>
            </a:pPr>
            <a:r>
              <a:rPr lang="en-US" u="sng"/>
              <a:t>基於內容管理系統以建構數位典藏系統</a:t>
            </a:r>
          </a:p>
          <a:p>
            <a:pPr indent="-228600" lvl="0" marL="457200" rtl="0">
              <a:lnSpc>
                <a:spcPct val="200000"/>
              </a:lnSpc>
              <a:spcBef>
                <a:spcPts val="0"/>
              </a:spcBef>
            </a:pPr>
            <a:r>
              <a:rPr lang="en-US"/>
              <a:t>從頭建構數位典藏系統</a:t>
            </a:r>
          </a:p>
        </p:txBody>
      </p:sp>
      <p:sp>
        <p:nvSpPr>
          <p:cNvPr id="308" name="Shape 308"/>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09" name="Shape 309"/>
          <p:cNvSpPr/>
          <p:nvPr/>
        </p:nvSpPr>
        <p:spPr>
          <a:xfrm>
            <a:off x="478075" y="2003050"/>
            <a:ext cx="664800" cy="3721200"/>
          </a:xfrm>
          <a:prstGeom prst="upDownArrow">
            <a:avLst>
              <a:gd fmla="val 50000" name="adj1"/>
              <a:gd fmla="val 50000" name="adj2"/>
            </a:avLst>
          </a:prstGeom>
          <a:solidFill>
            <a:schemeClr val="accent2"/>
          </a:solidFill>
          <a:ln cap="flat" cmpd="sng" w="9525">
            <a:solidFill>
              <a:srgbClr val="3B542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sz="1800"/>
          </a:p>
        </p:txBody>
      </p:sp>
      <p:sp>
        <p:nvSpPr>
          <p:cNvPr id="310" name="Shape 310"/>
          <p:cNvSpPr txBox="1"/>
          <p:nvPr/>
        </p:nvSpPr>
        <p:spPr>
          <a:xfrm>
            <a:off x="280250" y="1328725"/>
            <a:ext cx="2878200" cy="395700"/>
          </a:xfrm>
          <a:prstGeom prst="rect">
            <a:avLst/>
          </a:prstGeom>
          <a:noFill/>
          <a:ln>
            <a:noFill/>
          </a:ln>
        </p:spPr>
        <p:txBody>
          <a:bodyPr anchorCtr="0" anchor="t" bIns="91425" lIns="91425" rIns="91425" tIns="91425">
            <a:noAutofit/>
          </a:bodyPr>
          <a:lstStyle/>
          <a:p>
            <a:pPr lvl="0">
              <a:spcBef>
                <a:spcPts val="0"/>
              </a:spcBef>
              <a:buNone/>
            </a:pPr>
            <a:r>
              <a:rPr b="1" lang="en-US" sz="2400">
                <a:solidFill>
                  <a:srgbClr val="0000FF"/>
                </a:solidFill>
              </a:rPr>
              <a:t>低門檻 / </a:t>
            </a:r>
            <a:r>
              <a:rPr b="1" lang="en-US" sz="2400">
                <a:solidFill>
                  <a:srgbClr val="980000"/>
                </a:solidFill>
              </a:rPr>
              <a:t>高成本</a:t>
            </a:r>
          </a:p>
        </p:txBody>
      </p:sp>
      <p:sp>
        <p:nvSpPr>
          <p:cNvPr id="311" name="Shape 311"/>
          <p:cNvSpPr txBox="1"/>
          <p:nvPr/>
        </p:nvSpPr>
        <p:spPr>
          <a:xfrm>
            <a:off x="280250" y="5850475"/>
            <a:ext cx="2878200" cy="395700"/>
          </a:xfrm>
          <a:prstGeom prst="rect">
            <a:avLst/>
          </a:prstGeom>
          <a:noFill/>
          <a:ln>
            <a:noFill/>
          </a:ln>
        </p:spPr>
        <p:txBody>
          <a:bodyPr anchorCtr="0" anchor="t" bIns="91425" lIns="91425" rIns="91425" tIns="91425">
            <a:noAutofit/>
          </a:bodyPr>
          <a:lstStyle/>
          <a:p>
            <a:pPr lvl="0" rtl="0">
              <a:spcBef>
                <a:spcPts val="0"/>
              </a:spcBef>
              <a:buNone/>
            </a:pPr>
            <a:r>
              <a:rPr b="1" lang="en-US" sz="2400">
                <a:solidFill>
                  <a:srgbClr val="980000"/>
                </a:solidFill>
              </a:rPr>
              <a:t>高門檻</a:t>
            </a:r>
            <a:r>
              <a:rPr b="1" lang="en-US" sz="2400">
                <a:solidFill>
                  <a:srgbClr val="0000FF"/>
                </a:solidFill>
              </a:rPr>
              <a:t> / 低成本</a:t>
            </a: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5" name="Shape 1675"/>
        <p:cNvGrpSpPr/>
        <p:nvPr/>
      </p:nvGrpSpPr>
      <p:grpSpPr>
        <a:xfrm>
          <a:off x="0" y="0"/>
          <a:ext cx="0" cy="0"/>
          <a:chOff x="0" y="0"/>
          <a:chExt cx="0" cy="0"/>
        </a:xfrm>
      </p:grpSpPr>
      <p:sp>
        <p:nvSpPr>
          <p:cNvPr id="1676" name="Shape 1676"/>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首頁</a:t>
            </a:r>
          </a:p>
        </p:txBody>
      </p:sp>
      <p:sp>
        <p:nvSpPr>
          <p:cNvPr id="1677" name="Shape 1677"/>
          <p:cNvSpPr txBox="1"/>
          <p:nvPr>
            <p:ph idx="10" type="dt"/>
          </p:nvPr>
        </p:nvSpPr>
        <p:spPr>
          <a:xfrm>
            <a:off x="457200" y="6519862"/>
            <a:ext cx="2133599" cy="2444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Arial"/>
                <a:ea typeface="Arial"/>
                <a:cs typeface="Arial"/>
                <a:sym typeface="Arial"/>
              </a:rPr>
              <a:t>2011/5/27</a:t>
            </a:r>
          </a:p>
        </p:txBody>
      </p:sp>
      <p:sp>
        <p:nvSpPr>
          <p:cNvPr id="1678" name="Shape 1678"/>
          <p:cNvSpPr txBox="1"/>
          <p:nvPr>
            <p:ph idx="12" type="sldNum"/>
          </p:nvPr>
        </p:nvSpPr>
        <p:spPr>
          <a:xfrm>
            <a:off x="8139325" y="6386525"/>
            <a:ext cx="752100" cy="2286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fld id="{00000000-1234-1234-1234-123412341234}" type="slidenum">
              <a:rPr lang="en-US" sz="1000">
                <a:solidFill>
                  <a:schemeClr val="lt1"/>
                </a:solidFill>
                <a:latin typeface="Verdana"/>
                <a:ea typeface="Verdana"/>
                <a:cs typeface="Verdana"/>
                <a:sym typeface="Verdana"/>
              </a:rPr>
              <a:t>‹#›</a:t>
            </a:fld>
          </a:p>
        </p:txBody>
      </p:sp>
      <p:pic>
        <p:nvPicPr>
          <p:cNvPr id="1679" name="Shape 1679"/>
          <p:cNvPicPr preferRelativeResize="0"/>
          <p:nvPr/>
        </p:nvPicPr>
        <p:blipFill rotWithShape="1">
          <a:blip r:embed="rId3">
            <a:alphaModFix/>
          </a:blip>
          <a:srcRect b="1840" l="0" r="0" t="0"/>
          <a:stretch/>
        </p:blipFill>
        <p:spPr>
          <a:xfrm>
            <a:off x="0" y="0"/>
            <a:ext cx="9144000" cy="6858000"/>
          </a:xfrm>
          <a:prstGeom prst="rect">
            <a:avLst/>
          </a:prstGeom>
          <a:noFill/>
          <a:ln>
            <a:noFill/>
          </a:ln>
        </p:spPr>
      </p:pic>
      <p:sp>
        <p:nvSpPr>
          <p:cNvPr id="1680" name="Shape 1680"/>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4" name="Shape 1684"/>
        <p:cNvGrpSpPr/>
        <p:nvPr/>
      </p:nvGrpSpPr>
      <p:grpSpPr>
        <a:xfrm>
          <a:off x="0" y="0"/>
          <a:ext cx="0" cy="0"/>
          <a:chOff x="0" y="0"/>
          <a:chExt cx="0" cy="0"/>
        </a:xfrm>
      </p:grpSpPr>
      <p:sp>
        <p:nvSpPr>
          <p:cNvPr id="1685" name="Shape 1685"/>
          <p:cNvSpPr txBox="1"/>
          <p:nvPr>
            <p:ph idx="10" type="dt"/>
          </p:nvPr>
        </p:nvSpPr>
        <p:spPr>
          <a:xfrm>
            <a:off x="457200" y="6519862"/>
            <a:ext cx="2133599" cy="2444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Arial"/>
                <a:ea typeface="Arial"/>
                <a:cs typeface="Arial"/>
                <a:sym typeface="Arial"/>
              </a:rPr>
              <a:t>2011/5/27</a:t>
            </a:r>
          </a:p>
        </p:txBody>
      </p:sp>
      <p:sp>
        <p:nvSpPr>
          <p:cNvPr id="1686" name="Shape 1686"/>
          <p:cNvSpPr txBox="1"/>
          <p:nvPr>
            <p:ph idx="12" type="sldNum"/>
          </p:nvPr>
        </p:nvSpPr>
        <p:spPr>
          <a:xfrm>
            <a:off x="8139325" y="6386525"/>
            <a:ext cx="752100" cy="2286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fld id="{00000000-1234-1234-1234-123412341234}" type="slidenum">
              <a:rPr lang="en-US" sz="1000">
                <a:solidFill>
                  <a:schemeClr val="lt1"/>
                </a:solidFill>
                <a:latin typeface="Verdana"/>
                <a:ea typeface="Verdana"/>
                <a:cs typeface="Verdana"/>
                <a:sym typeface="Verdana"/>
              </a:rPr>
              <a:t>‹#›</a:t>
            </a:fld>
          </a:p>
        </p:txBody>
      </p:sp>
      <p:pic>
        <p:nvPicPr>
          <p:cNvPr id="1687" name="Shape 1687"/>
          <p:cNvPicPr preferRelativeResize="0"/>
          <p:nvPr/>
        </p:nvPicPr>
        <p:blipFill rotWithShape="1">
          <a:blip r:embed="rId3">
            <a:alphaModFix/>
          </a:blip>
          <a:srcRect b="0" l="0" r="0" t="15970"/>
          <a:stretch/>
        </p:blipFill>
        <p:spPr>
          <a:xfrm>
            <a:off x="0" y="980728"/>
            <a:ext cx="9144000" cy="5877272"/>
          </a:xfrm>
          <a:prstGeom prst="rect">
            <a:avLst/>
          </a:prstGeom>
          <a:noFill/>
          <a:ln>
            <a:noFill/>
          </a:ln>
        </p:spPr>
      </p:pic>
      <p:sp>
        <p:nvSpPr>
          <p:cNvPr id="1688" name="Shape 1688"/>
          <p:cNvSpPr/>
          <p:nvPr/>
        </p:nvSpPr>
        <p:spPr>
          <a:xfrm>
            <a:off x="0" y="0"/>
            <a:ext cx="9144000" cy="1412775"/>
          </a:xfrm>
          <a:prstGeom prst="rect">
            <a:avLst/>
          </a:prstGeom>
          <a:gradFill>
            <a:gsLst>
              <a:gs pos="0">
                <a:srgbClr val="F0AAAA">
                  <a:alpha val="0"/>
                </a:srgbClr>
              </a:gs>
              <a:gs pos="27000">
                <a:schemeClr val="lt1"/>
              </a:gs>
              <a:gs pos="100000">
                <a:schemeClr val="lt1"/>
              </a:gs>
            </a:gsLst>
            <a:lin ang="16200000"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689" name="Shape 1689"/>
          <p:cNvSpPr/>
          <p:nvPr/>
        </p:nvSpPr>
        <p:spPr>
          <a:xfrm>
            <a:off x="-9525" y="344487"/>
            <a:ext cx="9153525" cy="633412"/>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90" name="Shape 1690"/>
          <p:cNvSpPr/>
          <p:nvPr/>
        </p:nvSpPr>
        <p:spPr>
          <a:xfrm>
            <a:off x="152399" y="427672"/>
            <a:ext cx="473336"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91" name="Shape 1691"/>
          <p:cNvSpPr/>
          <p:nvPr/>
        </p:nvSpPr>
        <p:spPr>
          <a:xfrm>
            <a:off x="517263" y="228600"/>
            <a:ext cx="473336" cy="419099"/>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92" name="Shape 1692"/>
          <p:cNvSpPr/>
          <p:nvPr/>
        </p:nvSpPr>
        <p:spPr>
          <a:xfrm>
            <a:off x="517263" y="647699"/>
            <a:ext cx="473336" cy="419099"/>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93" name="Shape 1693"/>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政大圖檔所 相關照片/影片</a:t>
            </a:r>
          </a:p>
        </p:txBody>
      </p:sp>
      <p:sp>
        <p:nvSpPr>
          <p:cNvPr id="1694" name="Shape 169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1695" name="Shape 1695"/>
          <p:cNvSpPr/>
          <p:nvPr/>
        </p:nvSpPr>
        <p:spPr>
          <a:xfrm>
            <a:off x="6823750" y="3077675"/>
            <a:ext cx="838200" cy="962700"/>
          </a:xfrm>
          <a:prstGeom prst="roundRect">
            <a:avLst>
              <a:gd fmla="val 16667" name="adj"/>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6" name="Shape 1696"/>
          <p:cNvSpPr/>
          <p:nvPr/>
        </p:nvSpPr>
        <p:spPr>
          <a:xfrm>
            <a:off x="6550450" y="4516775"/>
            <a:ext cx="2272800" cy="972600"/>
          </a:xfrm>
          <a:prstGeom prst="wedgeRoundRectCallout">
            <a:avLst>
              <a:gd fmla="val -20306" name="adj1"/>
              <a:gd fmla="val -87757" name="adj2"/>
              <a:gd fmla="val 0" name="adj3"/>
            </a:avLst>
          </a:prstGeom>
          <a:solidFill>
            <a:srgbClr val="FFFFFF"/>
          </a:solid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sz="1800"/>
              <a:t>透過</a:t>
            </a:r>
            <a:r>
              <a:rPr lang="en-US" sz="1800" u="sng"/>
              <a:t>識別碼</a:t>
            </a:r>
            <a:r>
              <a:rPr lang="en-US" sz="1800"/>
              <a:t>跟其他文件相互連結</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1" name="Shape 1701"/>
        <p:cNvGrpSpPr/>
        <p:nvPr/>
      </p:nvGrpSpPr>
      <p:grpSpPr>
        <a:xfrm>
          <a:off x="0" y="0"/>
          <a:ext cx="0" cy="0"/>
          <a:chOff x="0" y="0"/>
          <a:chExt cx="0" cy="0"/>
        </a:xfrm>
      </p:grpSpPr>
      <p:sp>
        <p:nvSpPr>
          <p:cNvPr id="1702" name="Shape 1702"/>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METADATA識別碼</a:t>
            </a:r>
          </a:p>
        </p:txBody>
      </p:sp>
      <p:sp>
        <p:nvSpPr>
          <p:cNvPr id="1703" name="Shape 170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704" name="Shape 1704"/>
          <p:cNvSpPr/>
          <p:nvPr/>
        </p:nvSpPr>
        <p:spPr>
          <a:xfrm>
            <a:off x="457200" y="2843550"/>
            <a:ext cx="7471200" cy="1617000"/>
          </a:xfrm>
          <a:prstGeom prst="roundRect">
            <a:avLst>
              <a:gd fmla="val 16667" name="adj"/>
            </a:avLst>
          </a:prstGeom>
          <a:solidFill>
            <a:srgbClr val="FFFFFF"/>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US" sz="2000">
                <a:solidFill>
                  <a:srgbClr val="4A86E8"/>
                </a:solidFill>
              </a:rPr>
              <a:t>單位代碼-Metadata識別碼</a:t>
            </a:r>
            <a:r>
              <a:rPr lang="en-US" sz="2000"/>
              <a:t>-多部分之序號-使用目的.附屬檔名</a:t>
            </a:r>
          </a:p>
        </p:txBody>
      </p:sp>
      <p:sp>
        <p:nvSpPr>
          <p:cNvPr id="1705" name="Shape 1705"/>
          <p:cNvSpPr/>
          <p:nvPr/>
        </p:nvSpPr>
        <p:spPr>
          <a:xfrm rot="5400000">
            <a:off x="1901300" y="1566850"/>
            <a:ext cx="825300" cy="2899200"/>
          </a:xfrm>
          <a:prstGeom prst="leftBrace">
            <a:avLst>
              <a:gd fmla="val 0" name="adj1"/>
              <a:gd fmla="val 50000" name="adj2"/>
            </a:avLst>
          </a:prstGeom>
          <a:noFill/>
          <a:ln cap="flat" cmpd="sng" w="38100">
            <a:solidFill>
              <a:srgbClr val="98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6" name="Shape 1706"/>
          <p:cNvSpPr/>
          <p:nvPr/>
        </p:nvSpPr>
        <p:spPr>
          <a:xfrm>
            <a:off x="1477825" y="1460800"/>
            <a:ext cx="1889700" cy="825300"/>
          </a:xfrm>
          <a:prstGeom prst="wedgeRoundRectCallout">
            <a:avLst>
              <a:gd fmla="val -6643" name="adj1"/>
              <a:gd fmla="val 75660" name="adj2"/>
              <a:gd fmla="val 0" name="adj3"/>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US" sz="2400">
                <a:solidFill>
                  <a:srgbClr val="FFFFFF"/>
                </a:solidFill>
              </a:rPr>
              <a:t>唯一識別碼</a:t>
            </a:r>
          </a:p>
        </p:txBody>
      </p:sp>
      <p:sp>
        <p:nvSpPr>
          <p:cNvPr id="1707" name="Shape 1707"/>
          <p:cNvSpPr txBox="1"/>
          <p:nvPr/>
        </p:nvSpPr>
        <p:spPr>
          <a:xfrm>
            <a:off x="1789650" y="4460550"/>
            <a:ext cx="4806300" cy="1338300"/>
          </a:xfrm>
          <a:prstGeom prst="rect">
            <a:avLst/>
          </a:prstGeom>
          <a:noFill/>
          <a:ln>
            <a:noFill/>
          </a:ln>
        </p:spPr>
        <p:txBody>
          <a:bodyPr anchorCtr="0" anchor="ctr" bIns="91425" lIns="91425" rIns="91425" tIns="91425">
            <a:noAutofit/>
          </a:bodyPr>
          <a:lstStyle/>
          <a:p>
            <a:pPr lvl="0" rtl="0" algn="ctr">
              <a:spcBef>
                <a:spcPts val="0"/>
              </a:spcBef>
              <a:buNone/>
            </a:pPr>
            <a:r>
              <a:rPr b="1" lang="en-US" sz="2400">
                <a:solidFill>
                  <a:srgbClr val="4A86E8"/>
                </a:solidFill>
              </a:rPr>
              <a:t>lie003-punnulias</a:t>
            </a:r>
            <a:r>
              <a:rPr lang="en-US" sz="2400"/>
              <a:t>-001-001-u.tiff</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1" name="Shape 1711"/>
        <p:cNvGrpSpPr/>
        <p:nvPr/>
      </p:nvGrpSpPr>
      <p:grpSpPr>
        <a:xfrm>
          <a:off x="0" y="0"/>
          <a:ext cx="0" cy="0"/>
          <a:chOff x="0" y="0"/>
          <a:chExt cx="0" cy="0"/>
        </a:xfrm>
      </p:grpSpPr>
      <p:pic>
        <p:nvPicPr>
          <p:cNvPr id="1712" name="Shape 1712"/>
          <p:cNvPicPr preferRelativeResize="0"/>
          <p:nvPr/>
        </p:nvPicPr>
        <p:blipFill rotWithShape="1">
          <a:blip r:embed="rId3">
            <a:alphaModFix/>
          </a:blip>
          <a:srcRect b="0" l="0" r="0" t="0"/>
          <a:stretch/>
        </p:blipFill>
        <p:spPr>
          <a:xfrm>
            <a:off x="0" y="1044595"/>
            <a:ext cx="9144000" cy="5813404"/>
          </a:xfrm>
          <a:prstGeom prst="rect">
            <a:avLst/>
          </a:prstGeom>
          <a:noFill/>
          <a:ln>
            <a:noFill/>
          </a:ln>
        </p:spPr>
      </p:pic>
      <p:sp>
        <p:nvSpPr>
          <p:cNvPr id="1713" name="Shape 1713"/>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714" name="Shape 1714"/>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15" name="Shape 1715"/>
          <p:cNvSpPr/>
          <p:nvPr/>
        </p:nvSpPr>
        <p:spPr>
          <a:xfrm>
            <a:off x="152399" y="427672"/>
            <a:ext cx="473400" cy="419100"/>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16" name="Shape 1716"/>
          <p:cNvSpPr/>
          <p:nvPr/>
        </p:nvSpPr>
        <p:spPr>
          <a:xfrm>
            <a:off x="517263" y="228600"/>
            <a:ext cx="473399"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17" name="Shape 1717"/>
          <p:cNvSpPr/>
          <p:nvPr/>
        </p:nvSpPr>
        <p:spPr>
          <a:xfrm>
            <a:off x="517263" y="647699"/>
            <a:ext cx="473399"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18" name="Shape 1718"/>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線上標註典藏讀者知識</a:t>
            </a:r>
          </a:p>
        </p:txBody>
      </p:sp>
      <p:sp>
        <p:nvSpPr>
          <p:cNvPr id="1719" name="Shape 1719"/>
          <p:cNvSpPr txBox="1"/>
          <p:nvPr>
            <p:ph idx="10" type="dt"/>
          </p:nvPr>
        </p:nvSpPr>
        <p:spPr>
          <a:xfrm>
            <a:off x="457200" y="6519862"/>
            <a:ext cx="2133599" cy="2444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Arial"/>
                <a:ea typeface="Arial"/>
                <a:cs typeface="Arial"/>
                <a:sym typeface="Arial"/>
              </a:rPr>
              <a:t>2011/5/27</a:t>
            </a:r>
          </a:p>
        </p:txBody>
      </p:sp>
      <p:sp>
        <p:nvSpPr>
          <p:cNvPr id="1720" name="Shape 1720"/>
          <p:cNvSpPr txBox="1"/>
          <p:nvPr>
            <p:ph idx="12" type="sldNum"/>
          </p:nvPr>
        </p:nvSpPr>
        <p:spPr>
          <a:xfrm>
            <a:off x="8139325" y="6386525"/>
            <a:ext cx="752100" cy="2286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fld id="{00000000-1234-1234-1234-123412341234}" type="slidenum">
              <a:rPr lang="en-US" sz="1000">
                <a:solidFill>
                  <a:schemeClr val="lt1"/>
                </a:solidFill>
                <a:latin typeface="Verdana"/>
                <a:ea typeface="Verdana"/>
                <a:cs typeface="Verdana"/>
                <a:sym typeface="Verdana"/>
              </a:rPr>
              <a:t>‹#›</a:t>
            </a:fld>
          </a:p>
        </p:txBody>
      </p:sp>
      <p:grpSp>
        <p:nvGrpSpPr>
          <p:cNvPr id="1721" name="Shape 1721"/>
          <p:cNvGrpSpPr/>
          <p:nvPr/>
        </p:nvGrpSpPr>
        <p:grpSpPr>
          <a:xfrm>
            <a:off x="152399" y="228600"/>
            <a:ext cx="838200" cy="838199"/>
            <a:chOff x="18" y="144"/>
            <a:chExt cx="510" cy="479"/>
          </a:xfrm>
        </p:grpSpPr>
        <p:sp>
          <p:nvSpPr>
            <p:cNvPr id="1722" name="Shape 1722"/>
            <p:cNvSpPr/>
            <p:nvPr/>
          </p:nvSpPr>
          <p:spPr>
            <a:xfrm>
              <a:off x="18" y="257"/>
              <a:ext cx="288" cy="23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23" name="Shape 1723"/>
            <p:cNvSpPr/>
            <p:nvPr/>
          </p:nvSpPr>
          <p:spPr>
            <a:xfrm>
              <a:off x="240" y="144"/>
              <a:ext cx="288" cy="239"/>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24" name="Shape 1724"/>
            <p:cNvSpPr/>
            <p:nvPr/>
          </p:nvSpPr>
          <p:spPr>
            <a:xfrm>
              <a:off x="240" y="383"/>
              <a:ext cx="288" cy="239"/>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pic>
        <p:nvPicPr>
          <p:cNvPr id="1725" name="Shape 1725"/>
          <p:cNvPicPr preferRelativeResize="0"/>
          <p:nvPr/>
        </p:nvPicPr>
        <p:blipFill rotWithShape="1">
          <a:blip r:embed="rId4">
            <a:alphaModFix/>
          </a:blip>
          <a:srcRect b="0" l="0" r="0" t="0"/>
          <a:stretch/>
        </p:blipFill>
        <p:spPr>
          <a:xfrm>
            <a:off x="5436096" y="4725144"/>
            <a:ext cx="3209925" cy="971550"/>
          </a:xfrm>
          <a:prstGeom prst="rect">
            <a:avLst/>
          </a:prstGeom>
          <a:noFill/>
          <a:ln cap="flat" cmpd="sng" w="38100">
            <a:solidFill>
              <a:srgbClr val="FF0000"/>
            </a:solidFill>
            <a:prstDash val="solid"/>
            <a:miter/>
            <a:headEnd len="med" w="med" type="none"/>
            <a:tailEnd len="med" w="med" type="none"/>
          </a:ln>
          <a:effectLst>
            <a:outerShdw blurRad="50799" rotWithShape="0" algn="tl" dir="2700000" dist="38100">
              <a:srgbClr val="000000">
                <a:alpha val="40000"/>
              </a:srgbClr>
            </a:outerShdw>
          </a:effectLst>
        </p:spPr>
      </p:pic>
      <p:sp>
        <p:nvSpPr>
          <p:cNvPr id="1726" name="Shape 172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1" name="Shape 1731"/>
        <p:cNvGrpSpPr/>
        <p:nvPr/>
      </p:nvGrpSpPr>
      <p:grpSpPr>
        <a:xfrm>
          <a:off x="0" y="0"/>
          <a:ext cx="0" cy="0"/>
          <a:chOff x="0" y="0"/>
          <a:chExt cx="0" cy="0"/>
        </a:xfrm>
      </p:grpSpPr>
      <p:sp>
        <p:nvSpPr>
          <p:cNvPr id="1732" name="Shape 1732"/>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合作式閱讀標註系統架構</a:t>
            </a:r>
          </a:p>
        </p:txBody>
      </p:sp>
      <p:sp>
        <p:nvSpPr>
          <p:cNvPr id="1733" name="Shape 173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734" name="Shape 1734"/>
          <p:cNvSpPr txBox="1"/>
          <p:nvPr/>
        </p:nvSpPr>
        <p:spPr>
          <a:xfrm>
            <a:off x="2185900" y="2900662"/>
            <a:ext cx="1726500" cy="875700"/>
          </a:xfrm>
          <a:prstGeom prst="rect">
            <a:avLst/>
          </a:prstGeom>
          <a:noFill/>
          <a:ln>
            <a:noFill/>
          </a:ln>
        </p:spPr>
        <p:txBody>
          <a:bodyPr anchorCtr="0" anchor="ctr" bIns="91425" lIns="91425" rIns="91425" tIns="91425">
            <a:noAutofit/>
          </a:bodyPr>
          <a:lstStyle/>
          <a:p>
            <a:pPr lvl="0" rtl="0" algn="ctr">
              <a:spcBef>
                <a:spcPts val="0"/>
              </a:spcBef>
              <a:buNone/>
            </a:pPr>
            <a:r>
              <a:rPr b="1" lang="en-US" sz="2000">
                <a:solidFill>
                  <a:srgbClr val="4A86E8"/>
                </a:solidFill>
              </a:rPr>
              <a:t>數位圖書館</a:t>
            </a:r>
          </a:p>
          <a:p>
            <a:pPr lvl="0" rtl="0" algn="ctr">
              <a:spcBef>
                <a:spcPts val="0"/>
              </a:spcBef>
              <a:buNone/>
            </a:pPr>
            <a:r>
              <a:rPr b="1" lang="en-US" sz="2000">
                <a:solidFill>
                  <a:srgbClr val="4A86E8"/>
                </a:solidFill>
              </a:rPr>
              <a:t>網頁伺服器</a:t>
            </a:r>
          </a:p>
        </p:txBody>
      </p:sp>
      <p:pic>
        <p:nvPicPr>
          <p:cNvPr descr="database[1].png" id="1735" name="Shape 1735"/>
          <p:cNvPicPr preferRelativeResize="0"/>
          <p:nvPr/>
        </p:nvPicPr>
        <p:blipFill>
          <a:blip r:embed="rId3">
            <a:alphaModFix/>
          </a:blip>
          <a:stretch>
            <a:fillRect/>
          </a:stretch>
        </p:blipFill>
        <p:spPr>
          <a:xfrm>
            <a:off x="443262" y="1681460"/>
            <a:ext cx="1219200" cy="1219200"/>
          </a:xfrm>
          <a:prstGeom prst="rect">
            <a:avLst/>
          </a:prstGeom>
          <a:noFill/>
          <a:ln>
            <a:noFill/>
          </a:ln>
        </p:spPr>
      </p:pic>
      <p:sp>
        <p:nvSpPr>
          <p:cNvPr id="1736" name="Shape 1736"/>
          <p:cNvSpPr txBox="1"/>
          <p:nvPr/>
        </p:nvSpPr>
        <p:spPr>
          <a:xfrm>
            <a:off x="189612" y="2900662"/>
            <a:ext cx="1726500" cy="875700"/>
          </a:xfrm>
          <a:prstGeom prst="rect">
            <a:avLst/>
          </a:prstGeom>
          <a:noFill/>
          <a:ln>
            <a:noFill/>
          </a:ln>
        </p:spPr>
        <p:txBody>
          <a:bodyPr anchorCtr="0" anchor="ctr" bIns="91425" lIns="91425" rIns="91425" tIns="91425">
            <a:noAutofit/>
          </a:bodyPr>
          <a:lstStyle/>
          <a:p>
            <a:pPr lvl="0" rtl="0" algn="ctr">
              <a:spcBef>
                <a:spcPts val="0"/>
              </a:spcBef>
              <a:buNone/>
            </a:pPr>
            <a:r>
              <a:rPr lang="en-US" sz="2000"/>
              <a:t>數位圖書館</a:t>
            </a:r>
          </a:p>
          <a:p>
            <a:pPr lvl="0" rtl="0" algn="ctr">
              <a:spcBef>
                <a:spcPts val="0"/>
              </a:spcBef>
              <a:buNone/>
            </a:pPr>
            <a:r>
              <a:rPr lang="en-US" sz="2000"/>
              <a:t>資料庫</a:t>
            </a:r>
          </a:p>
        </p:txBody>
      </p:sp>
      <p:pic>
        <p:nvPicPr>
          <p:cNvPr descr="server[1].png" id="1737" name="Shape 1737"/>
          <p:cNvPicPr preferRelativeResize="0"/>
          <p:nvPr/>
        </p:nvPicPr>
        <p:blipFill>
          <a:blip r:embed="rId4">
            <a:alphaModFix/>
          </a:blip>
          <a:stretch>
            <a:fillRect/>
          </a:stretch>
        </p:blipFill>
        <p:spPr>
          <a:xfrm>
            <a:off x="2439550" y="1681460"/>
            <a:ext cx="1219200" cy="1219200"/>
          </a:xfrm>
          <a:prstGeom prst="rect">
            <a:avLst/>
          </a:prstGeom>
          <a:noFill/>
          <a:ln>
            <a:noFill/>
          </a:ln>
        </p:spPr>
      </p:pic>
      <p:sp>
        <p:nvSpPr>
          <p:cNvPr id="1738" name="Shape 1738"/>
          <p:cNvSpPr txBox="1"/>
          <p:nvPr/>
        </p:nvSpPr>
        <p:spPr>
          <a:xfrm>
            <a:off x="2185900" y="5869775"/>
            <a:ext cx="1726500" cy="875700"/>
          </a:xfrm>
          <a:prstGeom prst="rect">
            <a:avLst/>
          </a:prstGeom>
          <a:noFill/>
          <a:ln>
            <a:noFill/>
          </a:ln>
        </p:spPr>
        <p:txBody>
          <a:bodyPr anchorCtr="0" anchor="ctr" bIns="91425" lIns="91425" rIns="91425" tIns="91425">
            <a:noAutofit/>
          </a:bodyPr>
          <a:lstStyle/>
          <a:p>
            <a:pPr lvl="0" rtl="0" algn="ctr">
              <a:spcBef>
                <a:spcPts val="0"/>
              </a:spcBef>
              <a:buNone/>
            </a:pPr>
            <a:r>
              <a:rPr b="1" lang="en-US" sz="2000">
                <a:solidFill>
                  <a:srgbClr val="980000"/>
                </a:solidFill>
              </a:rPr>
              <a:t>標註</a:t>
            </a:r>
            <a:r>
              <a:rPr b="1" lang="en-US" sz="2000">
                <a:solidFill>
                  <a:srgbClr val="980000"/>
                </a:solidFill>
              </a:rPr>
              <a:t>伺服器</a:t>
            </a:r>
          </a:p>
        </p:txBody>
      </p:sp>
      <p:pic>
        <p:nvPicPr>
          <p:cNvPr descr="database[1].png" id="1739" name="Shape 1739"/>
          <p:cNvPicPr preferRelativeResize="0"/>
          <p:nvPr/>
        </p:nvPicPr>
        <p:blipFill>
          <a:blip r:embed="rId3">
            <a:alphaModFix/>
          </a:blip>
          <a:stretch>
            <a:fillRect/>
          </a:stretch>
        </p:blipFill>
        <p:spPr>
          <a:xfrm>
            <a:off x="443262" y="4650575"/>
            <a:ext cx="1219200" cy="1219200"/>
          </a:xfrm>
          <a:prstGeom prst="rect">
            <a:avLst/>
          </a:prstGeom>
          <a:noFill/>
          <a:ln>
            <a:noFill/>
          </a:ln>
        </p:spPr>
      </p:pic>
      <p:sp>
        <p:nvSpPr>
          <p:cNvPr id="1740" name="Shape 1740"/>
          <p:cNvSpPr txBox="1"/>
          <p:nvPr/>
        </p:nvSpPr>
        <p:spPr>
          <a:xfrm>
            <a:off x="189612" y="5869775"/>
            <a:ext cx="1726500" cy="875700"/>
          </a:xfrm>
          <a:prstGeom prst="rect">
            <a:avLst/>
          </a:prstGeom>
          <a:noFill/>
          <a:ln>
            <a:noFill/>
          </a:ln>
        </p:spPr>
        <p:txBody>
          <a:bodyPr anchorCtr="0" anchor="ctr" bIns="91425" lIns="91425" rIns="91425" tIns="91425">
            <a:noAutofit/>
          </a:bodyPr>
          <a:lstStyle/>
          <a:p>
            <a:pPr lvl="0" rtl="0" algn="ctr">
              <a:spcBef>
                <a:spcPts val="0"/>
              </a:spcBef>
              <a:buNone/>
            </a:pPr>
            <a:r>
              <a:rPr lang="en-US" sz="2000"/>
              <a:t>標註</a:t>
            </a:r>
          </a:p>
          <a:p>
            <a:pPr lvl="0" rtl="0" algn="ctr">
              <a:spcBef>
                <a:spcPts val="0"/>
              </a:spcBef>
              <a:buNone/>
            </a:pPr>
            <a:r>
              <a:rPr lang="en-US" sz="2000"/>
              <a:t>資料庫</a:t>
            </a:r>
          </a:p>
        </p:txBody>
      </p:sp>
      <p:pic>
        <p:nvPicPr>
          <p:cNvPr descr="server[1].png" id="1741" name="Shape 1741"/>
          <p:cNvPicPr preferRelativeResize="0"/>
          <p:nvPr/>
        </p:nvPicPr>
        <p:blipFill>
          <a:blip r:embed="rId4">
            <a:alphaModFix/>
          </a:blip>
          <a:stretch>
            <a:fillRect/>
          </a:stretch>
        </p:blipFill>
        <p:spPr>
          <a:xfrm>
            <a:off x="2439550" y="4650575"/>
            <a:ext cx="1219200" cy="1219200"/>
          </a:xfrm>
          <a:prstGeom prst="rect">
            <a:avLst/>
          </a:prstGeom>
          <a:noFill/>
          <a:ln>
            <a:noFill/>
          </a:ln>
        </p:spPr>
      </p:pic>
      <p:pic>
        <p:nvPicPr>
          <p:cNvPr descr="coding-1294361.png" id="1742" name="Shape 1742"/>
          <p:cNvPicPr preferRelativeResize="0"/>
          <p:nvPr/>
        </p:nvPicPr>
        <p:blipFill>
          <a:blip r:embed="rId5">
            <a:alphaModFix/>
          </a:blip>
          <a:stretch>
            <a:fillRect/>
          </a:stretch>
        </p:blipFill>
        <p:spPr>
          <a:xfrm>
            <a:off x="6613022" y="1589773"/>
            <a:ext cx="1476398" cy="1402573"/>
          </a:xfrm>
          <a:prstGeom prst="rect">
            <a:avLst/>
          </a:prstGeom>
          <a:noFill/>
          <a:ln>
            <a:noFill/>
          </a:ln>
        </p:spPr>
      </p:pic>
      <p:sp>
        <p:nvSpPr>
          <p:cNvPr id="1743" name="Shape 1743"/>
          <p:cNvSpPr txBox="1"/>
          <p:nvPr/>
        </p:nvSpPr>
        <p:spPr>
          <a:xfrm>
            <a:off x="6487975" y="2900671"/>
            <a:ext cx="1726500" cy="618900"/>
          </a:xfrm>
          <a:prstGeom prst="rect">
            <a:avLst/>
          </a:prstGeom>
          <a:noFill/>
          <a:ln>
            <a:noFill/>
          </a:ln>
        </p:spPr>
        <p:txBody>
          <a:bodyPr anchorCtr="0" anchor="ctr" bIns="91425" lIns="91425" rIns="91425" tIns="91425">
            <a:noAutofit/>
          </a:bodyPr>
          <a:lstStyle/>
          <a:p>
            <a:pPr lvl="0" rtl="0" algn="ctr">
              <a:spcBef>
                <a:spcPts val="0"/>
              </a:spcBef>
              <a:buNone/>
            </a:pPr>
            <a:r>
              <a:rPr lang="en-US" sz="2000"/>
              <a:t>使用者</a:t>
            </a:r>
          </a:p>
        </p:txBody>
      </p:sp>
      <p:pic>
        <p:nvPicPr>
          <p:cNvPr descr="web_page[1].png" id="1744" name="Shape 1744"/>
          <p:cNvPicPr preferRelativeResize="0"/>
          <p:nvPr/>
        </p:nvPicPr>
        <p:blipFill>
          <a:blip r:embed="rId6">
            <a:alphaModFix/>
          </a:blip>
          <a:stretch>
            <a:fillRect/>
          </a:stretch>
        </p:blipFill>
        <p:spPr>
          <a:xfrm>
            <a:off x="4653106" y="1681460"/>
            <a:ext cx="1219200" cy="1219200"/>
          </a:xfrm>
          <a:prstGeom prst="rect">
            <a:avLst/>
          </a:prstGeom>
          <a:noFill/>
          <a:ln>
            <a:noFill/>
          </a:ln>
        </p:spPr>
      </p:pic>
      <p:sp>
        <p:nvSpPr>
          <p:cNvPr id="1745" name="Shape 1745"/>
          <p:cNvSpPr txBox="1"/>
          <p:nvPr/>
        </p:nvSpPr>
        <p:spPr>
          <a:xfrm>
            <a:off x="4399475" y="2900671"/>
            <a:ext cx="1726500" cy="618899"/>
          </a:xfrm>
          <a:prstGeom prst="rect">
            <a:avLst/>
          </a:prstGeom>
          <a:noFill/>
          <a:ln>
            <a:noFill/>
          </a:ln>
        </p:spPr>
        <p:txBody>
          <a:bodyPr anchorCtr="0" anchor="ctr" bIns="91425" lIns="91425" rIns="91425" tIns="91425">
            <a:noAutofit/>
          </a:bodyPr>
          <a:lstStyle/>
          <a:p>
            <a:pPr lvl="0" rtl="0" algn="ctr">
              <a:spcBef>
                <a:spcPts val="0"/>
              </a:spcBef>
              <a:buNone/>
            </a:pPr>
            <a:r>
              <a:rPr lang="en-US" sz="2000"/>
              <a:t>原始網頁</a:t>
            </a:r>
          </a:p>
        </p:txBody>
      </p:sp>
      <p:sp>
        <p:nvSpPr>
          <p:cNvPr id="1746" name="Shape 1746"/>
          <p:cNvSpPr/>
          <p:nvPr/>
        </p:nvSpPr>
        <p:spPr>
          <a:xfrm>
            <a:off x="4269000" y="4395275"/>
            <a:ext cx="3682200" cy="1887000"/>
          </a:xfrm>
          <a:prstGeom prst="roundRect">
            <a:avLst>
              <a:gd fmla="val 16667" name="adj"/>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web_page[1].png" id="1747" name="Shape 1747"/>
          <p:cNvPicPr preferRelativeResize="0"/>
          <p:nvPr/>
        </p:nvPicPr>
        <p:blipFill>
          <a:blip r:embed="rId6">
            <a:alphaModFix/>
          </a:blip>
          <a:stretch>
            <a:fillRect/>
          </a:stretch>
        </p:blipFill>
        <p:spPr>
          <a:xfrm>
            <a:off x="4653106" y="4500575"/>
            <a:ext cx="1219200" cy="1219200"/>
          </a:xfrm>
          <a:prstGeom prst="rect">
            <a:avLst/>
          </a:prstGeom>
          <a:noFill/>
          <a:ln>
            <a:noFill/>
          </a:ln>
        </p:spPr>
      </p:pic>
      <p:pic>
        <p:nvPicPr>
          <p:cNvPr descr="gnome_panel_workspace_switcher[1].png" id="1748" name="Shape 1748"/>
          <p:cNvPicPr preferRelativeResize="0"/>
          <p:nvPr/>
        </p:nvPicPr>
        <p:blipFill>
          <a:blip r:embed="rId7">
            <a:alphaModFix/>
          </a:blip>
          <a:stretch>
            <a:fillRect/>
          </a:stretch>
        </p:blipFill>
        <p:spPr>
          <a:xfrm>
            <a:off x="6326912" y="4500575"/>
            <a:ext cx="1219200" cy="1219200"/>
          </a:xfrm>
          <a:prstGeom prst="rect">
            <a:avLst/>
          </a:prstGeom>
          <a:noFill/>
          <a:ln>
            <a:noFill/>
          </a:ln>
        </p:spPr>
      </p:pic>
      <p:sp>
        <p:nvSpPr>
          <p:cNvPr id="1749" name="Shape 1749"/>
          <p:cNvSpPr txBox="1"/>
          <p:nvPr/>
        </p:nvSpPr>
        <p:spPr>
          <a:xfrm>
            <a:off x="4435825" y="5432525"/>
            <a:ext cx="1726500" cy="875700"/>
          </a:xfrm>
          <a:prstGeom prst="rect">
            <a:avLst/>
          </a:prstGeom>
          <a:noFill/>
          <a:ln>
            <a:noFill/>
          </a:ln>
        </p:spPr>
        <p:txBody>
          <a:bodyPr anchorCtr="0" anchor="ctr" bIns="91425" lIns="91425" rIns="91425" tIns="91425">
            <a:noAutofit/>
          </a:bodyPr>
          <a:lstStyle/>
          <a:p>
            <a:pPr lvl="0" rtl="0" algn="ctr">
              <a:spcBef>
                <a:spcPts val="0"/>
              </a:spcBef>
              <a:buNone/>
            </a:pPr>
            <a:r>
              <a:rPr lang="en-US" sz="2000"/>
              <a:t>標註網頁</a:t>
            </a:r>
          </a:p>
        </p:txBody>
      </p:sp>
      <p:sp>
        <p:nvSpPr>
          <p:cNvPr id="1750" name="Shape 1750"/>
          <p:cNvSpPr txBox="1"/>
          <p:nvPr/>
        </p:nvSpPr>
        <p:spPr>
          <a:xfrm>
            <a:off x="6073262" y="5432525"/>
            <a:ext cx="1726500" cy="875700"/>
          </a:xfrm>
          <a:prstGeom prst="rect">
            <a:avLst/>
          </a:prstGeom>
          <a:noFill/>
          <a:ln>
            <a:noFill/>
          </a:ln>
        </p:spPr>
        <p:txBody>
          <a:bodyPr anchorCtr="0" anchor="ctr" bIns="91425" lIns="91425" rIns="91425" tIns="91425">
            <a:noAutofit/>
          </a:bodyPr>
          <a:lstStyle/>
          <a:p>
            <a:pPr lvl="0" rtl="0" algn="ctr">
              <a:spcBef>
                <a:spcPts val="0"/>
              </a:spcBef>
              <a:buNone/>
            </a:pPr>
            <a:r>
              <a:rPr lang="en-US" sz="2000"/>
              <a:t>標註</a:t>
            </a:r>
            <a:r>
              <a:rPr lang="en-US" sz="2000"/>
              <a:t>介面</a:t>
            </a:r>
          </a:p>
        </p:txBody>
      </p:sp>
      <p:sp>
        <p:nvSpPr>
          <p:cNvPr id="1751" name="Shape 1751"/>
          <p:cNvSpPr/>
          <p:nvPr/>
        </p:nvSpPr>
        <p:spPr>
          <a:xfrm>
            <a:off x="5799375" y="4828325"/>
            <a:ext cx="563700" cy="563700"/>
          </a:xfrm>
          <a:prstGeom prst="mathPlus">
            <a:avLst>
              <a:gd fmla="val 23520" name="adj1"/>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1752" name="Shape 1752"/>
          <p:cNvCxnSpPr>
            <a:stCxn id="1741" idx="3"/>
          </p:cNvCxnSpPr>
          <p:nvPr/>
        </p:nvCxnSpPr>
        <p:spPr>
          <a:xfrm>
            <a:off x="3658750" y="5260175"/>
            <a:ext cx="598800" cy="0"/>
          </a:xfrm>
          <a:prstGeom prst="straightConnector1">
            <a:avLst/>
          </a:prstGeom>
          <a:noFill/>
          <a:ln cap="flat" cmpd="sng" w="38100">
            <a:solidFill>
              <a:schemeClr val="dk1"/>
            </a:solidFill>
            <a:prstDash val="solid"/>
            <a:round/>
            <a:headEnd len="lg" w="lg" type="none"/>
            <a:tailEnd len="lg" w="lg" type="triangle"/>
          </a:ln>
        </p:spPr>
      </p:cxnSp>
      <p:cxnSp>
        <p:nvCxnSpPr>
          <p:cNvPr id="1753" name="Shape 1753"/>
          <p:cNvCxnSpPr>
            <a:stCxn id="1739" idx="3"/>
            <a:endCxn id="1741" idx="1"/>
          </p:cNvCxnSpPr>
          <p:nvPr/>
        </p:nvCxnSpPr>
        <p:spPr>
          <a:xfrm>
            <a:off x="1662462" y="5260175"/>
            <a:ext cx="777000" cy="0"/>
          </a:xfrm>
          <a:prstGeom prst="straightConnector1">
            <a:avLst/>
          </a:prstGeom>
          <a:noFill/>
          <a:ln cap="flat" cmpd="sng" w="38100">
            <a:solidFill>
              <a:schemeClr val="dk1"/>
            </a:solidFill>
            <a:prstDash val="solid"/>
            <a:round/>
            <a:headEnd len="lg" w="lg" type="triangle"/>
            <a:tailEnd len="lg" w="lg" type="triangle"/>
          </a:ln>
        </p:spPr>
      </p:cxnSp>
      <p:cxnSp>
        <p:nvCxnSpPr>
          <p:cNvPr id="1754" name="Shape 1754"/>
          <p:cNvCxnSpPr>
            <a:stCxn id="1735" idx="3"/>
            <a:endCxn id="1737" idx="1"/>
          </p:cNvCxnSpPr>
          <p:nvPr/>
        </p:nvCxnSpPr>
        <p:spPr>
          <a:xfrm>
            <a:off x="1662462" y="2291060"/>
            <a:ext cx="777000" cy="0"/>
          </a:xfrm>
          <a:prstGeom prst="straightConnector1">
            <a:avLst/>
          </a:prstGeom>
          <a:noFill/>
          <a:ln cap="flat" cmpd="sng" w="38100">
            <a:solidFill>
              <a:schemeClr val="dk1"/>
            </a:solidFill>
            <a:prstDash val="solid"/>
            <a:round/>
            <a:headEnd len="lg" w="lg" type="triangle"/>
            <a:tailEnd len="lg" w="lg" type="triangle"/>
          </a:ln>
        </p:spPr>
      </p:cxnSp>
      <p:cxnSp>
        <p:nvCxnSpPr>
          <p:cNvPr id="1755" name="Shape 1755"/>
          <p:cNvCxnSpPr>
            <a:stCxn id="1737" idx="3"/>
            <a:endCxn id="1744" idx="1"/>
          </p:cNvCxnSpPr>
          <p:nvPr/>
        </p:nvCxnSpPr>
        <p:spPr>
          <a:xfrm>
            <a:off x="3658750" y="2291060"/>
            <a:ext cx="994500" cy="0"/>
          </a:xfrm>
          <a:prstGeom prst="straightConnector1">
            <a:avLst/>
          </a:prstGeom>
          <a:noFill/>
          <a:ln cap="flat" cmpd="sng" w="38100">
            <a:solidFill>
              <a:schemeClr val="dk1"/>
            </a:solidFill>
            <a:prstDash val="solid"/>
            <a:round/>
            <a:headEnd len="lg" w="lg" type="none"/>
            <a:tailEnd len="lg" w="lg" type="triangle"/>
          </a:ln>
        </p:spPr>
      </p:cxnSp>
      <p:cxnSp>
        <p:nvCxnSpPr>
          <p:cNvPr id="1756" name="Shape 1756"/>
          <p:cNvCxnSpPr>
            <a:stCxn id="1742" idx="0"/>
            <a:endCxn id="1737" idx="0"/>
          </p:cNvCxnSpPr>
          <p:nvPr/>
        </p:nvCxnSpPr>
        <p:spPr>
          <a:xfrm rot="5400000">
            <a:off x="5154321" y="-515326"/>
            <a:ext cx="91799" cy="4302000"/>
          </a:xfrm>
          <a:prstGeom prst="bentConnector3">
            <a:avLst>
              <a:gd fmla="val -259395" name="adj1"/>
            </a:avLst>
          </a:prstGeom>
          <a:noFill/>
          <a:ln cap="flat" cmpd="sng" w="38100">
            <a:solidFill>
              <a:schemeClr val="dk1"/>
            </a:solidFill>
            <a:prstDash val="solid"/>
            <a:round/>
            <a:headEnd len="lg" w="lg" type="none"/>
            <a:tailEnd len="lg" w="lg" type="triangle"/>
          </a:ln>
        </p:spPr>
      </p:cxnSp>
      <p:cxnSp>
        <p:nvCxnSpPr>
          <p:cNvPr id="1757" name="Shape 1757"/>
          <p:cNvCxnSpPr>
            <a:stCxn id="1746" idx="0"/>
            <a:endCxn id="1743" idx="2"/>
          </p:cNvCxnSpPr>
          <p:nvPr/>
        </p:nvCxnSpPr>
        <p:spPr>
          <a:xfrm rot="-5400000">
            <a:off x="6292800" y="3336875"/>
            <a:ext cx="875700" cy="1241100"/>
          </a:xfrm>
          <a:prstGeom prst="bentConnector3">
            <a:avLst>
              <a:gd fmla="val 50000" name="adj1"/>
            </a:avLst>
          </a:prstGeom>
          <a:noFill/>
          <a:ln cap="flat" cmpd="sng" w="38100">
            <a:solidFill>
              <a:schemeClr val="dk1"/>
            </a:solidFill>
            <a:prstDash val="solid"/>
            <a:round/>
            <a:headEnd len="lg" w="lg" type="none"/>
            <a:tailEnd len="lg" w="lg" type="triangle"/>
          </a:ln>
        </p:spPr>
      </p:cxnSp>
      <p:cxnSp>
        <p:nvCxnSpPr>
          <p:cNvPr id="1758" name="Shape 1758"/>
          <p:cNvCxnSpPr>
            <a:stCxn id="1745" idx="2"/>
            <a:endCxn id="1741" idx="0"/>
          </p:cNvCxnSpPr>
          <p:nvPr/>
        </p:nvCxnSpPr>
        <p:spPr>
          <a:xfrm rot="5400000">
            <a:off x="3590375" y="2978221"/>
            <a:ext cx="1131000" cy="2213700"/>
          </a:xfrm>
          <a:prstGeom prst="bentConnector3">
            <a:avLst>
              <a:gd fmla="val 50000" name="adj1"/>
            </a:avLst>
          </a:prstGeom>
          <a:noFill/>
          <a:ln cap="flat" cmpd="sng" w="38100">
            <a:solidFill>
              <a:schemeClr val="dk1"/>
            </a:solidFill>
            <a:prstDash val="solid"/>
            <a:round/>
            <a:headEnd len="lg" w="lg" type="none"/>
            <a:tailEnd len="lg" w="lg" type="triangle"/>
          </a:ln>
        </p:spPr>
      </p:cxnSp>
      <p:sp>
        <p:nvSpPr>
          <p:cNvPr id="1759" name="Shape 1759"/>
          <p:cNvSpPr/>
          <p:nvPr/>
        </p:nvSpPr>
        <p:spPr>
          <a:xfrm>
            <a:off x="4238851" y="875202"/>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1</a:t>
            </a:r>
          </a:p>
        </p:txBody>
      </p:sp>
      <p:sp>
        <p:nvSpPr>
          <p:cNvPr id="1760" name="Shape 1760"/>
          <p:cNvSpPr txBox="1"/>
          <p:nvPr/>
        </p:nvSpPr>
        <p:spPr>
          <a:xfrm>
            <a:off x="4801819" y="904898"/>
            <a:ext cx="994500" cy="504300"/>
          </a:xfrm>
          <a:prstGeom prst="rect">
            <a:avLst/>
          </a:prstGeom>
          <a:noFill/>
          <a:ln>
            <a:noFill/>
          </a:ln>
        </p:spPr>
        <p:txBody>
          <a:bodyPr anchorCtr="0" anchor="ctr" bIns="91425" lIns="91425" rIns="91425" tIns="91425">
            <a:noAutofit/>
          </a:bodyPr>
          <a:lstStyle/>
          <a:p>
            <a:pPr lvl="0" rtl="0">
              <a:spcBef>
                <a:spcPts val="0"/>
              </a:spcBef>
              <a:buNone/>
            </a:pPr>
            <a:r>
              <a:rPr lang="en-US" sz="1800"/>
              <a:t>網址</a:t>
            </a:r>
          </a:p>
        </p:txBody>
      </p:sp>
      <p:sp>
        <p:nvSpPr>
          <p:cNvPr id="1761" name="Shape 1761"/>
          <p:cNvSpPr/>
          <p:nvPr/>
        </p:nvSpPr>
        <p:spPr>
          <a:xfrm>
            <a:off x="1769164" y="1640839"/>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2</a:t>
            </a:r>
          </a:p>
        </p:txBody>
      </p:sp>
      <p:sp>
        <p:nvSpPr>
          <p:cNvPr id="1762" name="Shape 1762"/>
          <p:cNvSpPr/>
          <p:nvPr/>
        </p:nvSpPr>
        <p:spPr>
          <a:xfrm>
            <a:off x="3765414" y="1640839"/>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3</a:t>
            </a:r>
          </a:p>
        </p:txBody>
      </p:sp>
      <p:sp>
        <p:nvSpPr>
          <p:cNvPr id="1763" name="Shape 1763"/>
          <p:cNvSpPr/>
          <p:nvPr/>
        </p:nvSpPr>
        <p:spPr>
          <a:xfrm>
            <a:off x="3658751" y="3493764"/>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4</a:t>
            </a:r>
          </a:p>
        </p:txBody>
      </p:sp>
      <p:sp>
        <p:nvSpPr>
          <p:cNvPr id="1764" name="Shape 1764"/>
          <p:cNvSpPr txBox="1"/>
          <p:nvPr/>
        </p:nvSpPr>
        <p:spPr>
          <a:xfrm>
            <a:off x="4221719" y="3523460"/>
            <a:ext cx="994500" cy="504300"/>
          </a:xfrm>
          <a:prstGeom prst="rect">
            <a:avLst/>
          </a:prstGeom>
          <a:noFill/>
          <a:ln>
            <a:noFill/>
          </a:ln>
        </p:spPr>
        <p:txBody>
          <a:bodyPr anchorCtr="0" anchor="ctr" bIns="91425" lIns="91425" rIns="91425" tIns="91425">
            <a:noAutofit/>
          </a:bodyPr>
          <a:lstStyle/>
          <a:p>
            <a:pPr lvl="0" rtl="0">
              <a:spcBef>
                <a:spcPts val="0"/>
              </a:spcBef>
              <a:buNone/>
            </a:pPr>
            <a:r>
              <a:rPr lang="en-US" sz="1800"/>
              <a:t>網址</a:t>
            </a:r>
          </a:p>
        </p:txBody>
      </p:sp>
      <p:sp>
        <p:nvSpPr>
          <p:cNvPr id="1765" name="Shape 1765"/>
          <p:cNvSpPr/>
          <p:nvPr/>
        </p:nvSpPr>
        <p:spPr>
          <a:xfrm>
            <a:off x="1769164" y="4598414"/>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5</a:t>
            </a:r>
          </a:p>
        </p:txBody>
      </p:sp>
      <p:sp>
        <p:nvSpPr>
          <p:cNvPr id="1766" name="Shape 1766"/>
          <p:cNvSpPr/>
          <p:nvPr/>
        </p:nvSpPr>
        <p:spPr>
          <a:xfrm>
            <a:off x="3564214" y="4598414"/>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6</a:t>
            </a:r>
          </a:p>
        </p:txBody>
      </p:sp>
      <p:sp>
        <p:nvSpPr>
          <p:cNvPr id="1767" name="Shape 1767"/>
          <p:cNvSpPr/>
          <p:nvPr/>
        </p:nvSpPr>
        <p:spPr>
          <a:xfrm>
            <a:off x="6244439" y="3355689"/>
            <a:ext cx="563700" cy="5637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2400">
                <a:solidFill>
                  <a:schemeClr val="lt1"/>
                </a:solidFill>
                <a:latin typeface="Arial Black"/>
                <a:ea typeface="Arial Black"/>
                <a:cs typeface="Arial Black"/>
                <a:sym typeface="Arial Black"/>
              </a:rPr>
              <a:t>7</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2" name="Shape 1772"/>
        <p:cNvGrpSpPr/>
        <p:nvPr/>
      </p:nvGrpSpPr>
      <p:grpSpPr>
        <a:xfrm>
          <a:off x="0" y="0"/>
          <a:ext cx="0" cy="0"/>
          <a:chOff x="0" y="0"/>
          <a:chExt cx="0" cy="0"/>
        </a:xfrm>
      </p:grpSpPr>
      <p:sp>
        <p:nvSpPr>
          <p:cNvPr id="1773" name="Shape 1773"/>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數位典藏結合合作式閱讀標註</a:t>
            </a:r>
          </a:p>
        </p:txBody>
      </p:sp>
      <p:sp>
        <p:nvSpPr>
          <p:cNvPr id="1774" name="Shape 1774"/>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228600" lvl="0" marL="457200" rtl="0">
              <a:spcBef>
                <a:spcPts val="0"/>
              </a:spcBef>
              <a:spcAft>
                <a:spcPts val="1000"/>
              </a:spcAft>
            </a:pPr>
            <a:r>
              <a:rPr lang="en-US"/>
              <a:t>帶有解釋、使用者註解等</a:t>
            </a:r>
            <a:r>
              <a:rPr b="1" lang="en-US">
                <a:solidFill>
                  <a:srgbClr val="597E38"/>
                </a:solidFill>
              </a:rPr>
              <a:t>閱讀標註</a:t>
            </a:r>
            <a:r>
              <a:rPr lang="en-US"/>
              <a:t>的數位典藏將可以增加藏品的豐富度，</a:t>
            </a:r>
            <a:r>
              <a:rPr b="1" lang="en-US">
                <a:solidFill>
                  <a:srgbClr val="597E38"/>
                </a:solidFill>
              </a:rPr>
              <a:t>可擴增使用者認識數位典藏內容的深度與廣度</a:t>
            </a:r>
          </a:p>
          <a:p>
            <a:pPr indent="-228600" lvl="0" marL="457200" rtl="0">
              <a:spcBef>
                <a:spcPts val="0"/>
              </a:spcBef>
              <a:spcAft>
                <a:spcPts val="1000"/>
              </a:spcAft>
            </a:pPr>
            <a:r>
              <a:rPr lang="en-US"/>
              <a:t>藉由典藏眾多使用者閱讀標註的豐富知識，不僅可以作為協助往後使用者認識數位典藏的優質基石，更能夠在數位典藏系統上營造</a:t>
            </a:r>
            <a:r>
              <a:rPr b="1" lang="en-US">
                <a:solidFill>
                  <a:srgbClr val="597E38"/>
                </a:solidFill>
              </a:rPr>
              <a:t>使用者活動社群</a:t>
            </a:r>
            <a:r>
              <a:rPr lang="en-US"/>
              <a:t>，提升系統價值</a:t>
            </a:r>
          </a:p>
          <a:p>
            <a:pPr indent="-228600" lvl="0" marL="457200" rtl="0">
              <a:spcBef>
                <a:spcPts val="0"/>
              </a:spcBef>
            </a:pPr>
            <a:r>
              <a:rPr lang="en-US"/>
              <a:t>未來將繼續研究如何有效地</a:t>
            </a:r>
            <a:r>
              <a:rPr b="1" lang="en-US">
                <a:solidFill>
                  <a:srgbClr val="597E38"/>
                </a:solidFill>
              </a:rPr>
              <a:t>將使用者閱讀標註的知識跟數位典藏內容進行整合</a:t>
            </a:r>
            <a:r>
              <a:rPr lang="en-US"/>
              <a:t>，以持續成長有機體的角度打造一座創新的數位典藏</a:t>
            </a:r>
          </a:p>
        </p:txBody>
      </p:sp>
      <p:sp>
        <p:nvSpPr>
          <p:cNvPr id="1775" name="Shape 1775"/>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9" name="Shape 1779"/>
        <p:cNvGrpSpPr/>
        <p:nvPr/>
      </p:nvGrpSpPr>
      <p:grpSpPr>
        <a:xfrm>
          <a:off x="0" y="0"/>
          <a:ext cx="0" cy="0"/>
          <a:chOff x="0" y="0"/>
          <a:chExt cx="0" cy="0"/>
        </a:xfrm>
      </p:grpSpPr>
      <p:sp>
        <p:nvSpPr>
          <p:cNvPr id="1780" name="Shape 1780"/>
          <p:cNvSpPr/>
          <p:nvPr/>
        </p:nvSpPr>
        <p:spPr>
          <a:xfrm>
            <a:off x="0" y="2924943"/>
            <a:ext cx="9144000" cy="1656183"/>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781" name="Shape 1781"/>
          <p:cNvSpPr/>
          <p:nvPr/>
        </p:nvSpPr>
        <p:spPr>
          <a:xfrm>
            <a:off x="0" y="3356992"/>
            <a:ext cx="9144000" cy="1224135"/>
          </a:xfrm>
          <a:prstGeom prst="rect">
            <a:avLst/>
          </a:prstGeom>
          <a:solidFill>
            <a:schemeClr val="folHlink">
              <a:alpha val="39607"/>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82" name="Shape 1782"/>
          <p:cNvSpPr txBox="1"/>
          <p:nvPr>
            <p:ph type="title"/>
          </p:nvPr>
        </p:nvSpPr>
        <p:spPr>
          <a:xfrm>
            <a:off x="2200420" y="3306101"/>
            <a:ext cx="5794800" cy="1362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i="0" lang="en-US" sz="4000" u="none" cap="none" strike="noStrike">
                <a:solidFill>
                  <a:srgbClr val="001933"/>
                </a:solidFill>
                <a:latin typeface="Arial"/>
                <a:ea typeface="Arial"/>
                <a:cs typeface="Arial"/>
                <a:sym typeface="Arial"/>
              </a:rPr>
              <a:t>教育部</a:t>
            </a:r>
            <a:r>
              <a:rPr lang="en-US"/>
              <a:t>臺灣通識網</a:t>
            </a:r>
          </a:p>
        </p:txBody>
      </p:sp>
      <p:sp>
        <p:nvSpPr>
          <p:cNvPr id="1783" name="Shape 1783"/>
          <p:cNvSpPr txBox="1"/>
          <p:nvPr>
            <p:ph idx="1" type="body"/>
          </p:nvPr>
        </p:nvSpPr>
        <p:spPr>
          <a:xfrm>
            <a:off x="2200420" y="1805915"/>
            <a:ext cx="5794800" cy="15003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ans Symbols"/>
              <a:buNone/>
            </a:pPr>
            <a:r>
              <a:rPr b="1" i="0" lang="en-US" sz="2800" u="none" cap="none" strike="noStrike">
                <a:solidFill>
                  <a:schemeClr val="dk1"/>
                </a:solidFill>
                <a:latin typeface="Arial"/>
                <a:ea typeface="Arial"/>
                <a:cs typeface="Arial"/>
                <a:sym typeface="Arial"/>
              </a:rPr>
              <a:t>DSpace-DLLL 應用實例2</a:t>
            </a:r>
          </a:p>
        </p:txBody>
      </p:sp>
      <p:sp>
        <p:nvSpPr>
          <p:cNvPr id="1784" name="Shape 1784"/>
          <p:cNvSpPr/>
          <p:nvPr/>
        </p:nvSpPr>
        <p:spPr>
          <a:xfrm>
            <a:off x="2272428" y="4614226"/>
            <a:ext cx="5966700" cy="83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u="sng">
                <a:solidFill>
                  <a:schemeClr val="hlink"/>
                </a:solidFill>
                <a:latin typeface="Verdana"/>
                <a:ea typeface="Verdana"/>
                <a:cs typeface="Verdana"/>
                <a:sym typeface="Verdana"/>
                <a:hlinkClick r:id="rId3"/>
              </a:rPr>
              <a:t>http://get.aca.ntu.edu.tw/</a:t>
            </a:r>
            <a:r>
              <a:rPr lang="en-US" sz="2400">
                <a:solidFill>
                  <a:schemeClr val="dk1"/>
                </a:solidFill>
                <a:latin typeface="Verdana"/>
                <a:ea typeface="Verdana"/>
                <a:cs typeface="Verdana"/>
                <a:sym typeface="Verdana"/>
              </a:rPr>
              <a:t> </a:t>
            </a:r>
          </a:p>
        </p:txBody>
      </p:sp>
      <p:sp>
        <p:nvSpPr>
          <p:cNvPr id="1785" name="Shape 1785"/>
          <p:cNvSpPr/>
          <p:nvPr/>
        </p:nvSpPr>
        <p:spPr>
          <a:xfrm>
            <a:off x="7848600" y="369835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86" name="Shape 1786"/>
          <p:cNvSpPr/>
          <p:nvPr/>
        </p:nvSpPr>
        <p:spPr>
          <a:xfrm>
            <a:off x="8382000" y="339355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87" name="Shape 1787"/>
          <p:cNvSpPr/>
          <p:nvPr/>
        </p:nvSpPr>
        <p:spPr>
          <a:xfrm>
            <a:off x="8372475" y="398410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788" name="Shape 1788"/>
          <p:cNvSpPr txBox="1"/>
          <p:nvPr/>
        </p:nvSpPr>
        <p:spPr>
          <a:xfrm>
            <a:off x="8326974" y="4130400"/>
            <a:ext cx="681600" cy="228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Verdana"/>
              <a:buNone/>
            </a:pPr>
            <a:fld id="{00000000-1234-1234-1234-123412341234}" type="slidenum">
              <a:rPr b="0" i="0" lang="en-US" sz="1600" u="none" cap="none" strike="noStrike">
                <a:solidFill>
                  <a:schemeClr val="lt1"/>
                </a:solidFill>
                <a:latin typeface="Verdana"/>
                <a:ea typeface="Verdana"/>
                <a:cs typeface="Verdana"/>
                <a:sym typeface="Verdana"/>
              </a:rPr>
              <a:t>‹#›</a:t>
            </a:fld>
          </a:p>
        </p:txBody>
      </p:sp>
      <p:pic>
        <p:nvPicPr>
          <p:cNvPr id="1789" name="Shape 1789"/>
          <p:cNvPicPr preferRelativeResize="0"/>
          <p:nvPr/>
        </p:nvPicPr>
        <p:blipFill rotWithShape="1">
          <a:blip r:embed="rId4">
            <a:alphaModFix/>
          </a:blip>
          <a:srcRect b="6576" l="0" r="18086" t="0"/>
          <a:stretch/>
        </p:blipFill>
        <p:spPr>
          <a:xfrm>
            <a:off x="0" y="3344150"/>
            <a:ext cx="2152799" cy="1236974"/>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4" name="Shape 1794"/>
        <p:cNvGrpSpPr/>
        <p:nvPr/>
      </p:nvGrpSpPr>
      <p:grpSpPr>
        <a:xfrm>
          <a:off x="0" y="0"/>
          <a:ext cx="0" cy="0"/>
          <a:chOff x="0" y="0"/>
          <a:chExt cx="0" cy="0"/>
        </a:xfrm>
      </p:grpSpPr>
      <p:sp>
        <p:nvSpPr>
          <p:cNvPr id="1795" name="Shape 1795"/>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建置背景、內容與成果</a:t>
            </a:r>
          </a:p>
        </p:txBody>
      </p:sp>
      <p:sp>
        <p:nvSpPr>
          <p:cNvPr id="1796" name="Shape 1796"/>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393700" lvl="0" marL="457200" rtl="0">
              <a:spcBef>
                <a:spcPts val="0"/>
              </a:spcBef>
              <a:buSzPct val="100000"/>
            </a:pPr>
            <a:r>
              <a:rPr lang="en-US" sz="2600"/>
              <a:t>教育部高教司於97年4月起，開始積極推動與建置一整合國內、外通識教育資源之資訊服務平臺─「</a:t>
            </a:r>
            <a:r>
              <a:rPr b="1" lang="en-US" sz="2600">
                <a:solidFill>
                  <a:srgbClr val="597E38"/>
                </a:solidFill>
              </a:rPr>
              <a:t>臺灣通識網</a:t>
            </a:r>
            <a:r>
              <a:rPr lang="en-US" sz="2600"/>
              <a:t>」</a:t>
            </a:r>
          </a:p>
          <a:p>
            <a:pPr indent="-393700" lvl="0" marL="457200" rtl="0">
              <a:spcBef>
                <a:spcPts val="0"/>
              </a:spcBef>
              <a:buSzPct val="100000"/>
            </a:pPr>
            <a:r>
              <a:rPr lang="en-US" sz="2600"/>
              <a:t>「臺灣通識網」每門課程內容包含</a:t>
            </a:r>
            <a:r>
              <a:rPr b="1" lang="en-US" sz="2600">
                <a:solidFill>
                  <a:srgbClr val="597E38"/>
                </a:solidFill>
              </a:rPr>
              <a:t>課程大綱、講義、影音課程、延伸閱讀、教師簡介</a:t>
            </a:r>
            <a:r>
              <a:rPr lang="en-US" sz="2600"/>
              <a:t>等，亦可下載課程教材包使用。</a:t>
            </a:r>
          </a:p>
          <a:p>
            <a:pPr indent="-393700" lvl="0" marL="457200" rtl="0">
              <a:spcBef>
                <a:spcPts val="0"/>
              </a:spcBef>
              <a:buSzPct val="100000"/>
            </a:pPr>
            <a:r>
              <a:rPr lang="en-US" sz="2600"/>
              <a:t>國立台灣大學自102年度起接辦前述計畫並成立「</a:t>
            </a:r>
            <a:r>
              <a:rPr b="1" lang="en-US" sz="2600">
                <a:solidFill>
                  <a:srgbClr val="597E38"/>
                </a:solidFill>
              </a:rPr>
              <a:t>臺灣通識網推廣中心</a:t>
            </a:r>
            <a:r>
              <a:rPr lang="en-US" sz="2600"/>
              <a:t>」，肩負「臺灣通識網」的營運與推廣任務，為開放式課程理念的落實共同努力</a:t>
            </a:r>
          </a:p>
          <a:p>
            <a:pPr indent="-228600" lvl="0" marL="457200">
              <a:spcBef>
                <a:spcPts val="520"/>
              </a:spcBef>
            </a:pPr>
            <a:r>
              <a:rPr lang="en-US" sz="2600"/>
              <a:t>2016年7月為止，建立了166筆課程，共有70所學校參與</a:t>
            </a:r>
          </a:p>
        </p:txBody>
      </p:sp>
      <p:sp>
        <p:nvSpPr>
          <p:cNvPr id="1797" name="Shape 1797"/>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2" name="Shape 1802"/>
        <p:cNvGrpSpPr/>
        <p:nvPr/>
      </p:nvGrpSpPr>
      <p:grpSpPr>
        <a:xfrm>
          <a:off x="0" y="0"/>
          <a:ext cx="0" cy="0"/>
          <a:chOff x="0" y="0"/>
          <a:chExt cx="0" cy="0"/>
        </a:xfrm>
      </p:grpSpPr>
      <p:sp>
        <p:nvSpPr>
          <p:cNvPr id="1803" name="Shape 1803"/>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課程資料庫 首頁</a:t>
            </a:r>
          </a:p>
        </p:txBody>
      </p:sp>
      <p:pic>
        <p:nvPicPr>
          <p:cNvPr id="1804" name="Shape 1804"/>
          <p:cNvPicPr preferRelativeResize="0"/>
          <p:nvPr/>
        </p:nvPicPr>
        <p:blipFill>
          <a:blip r:embed="rId3">
            <a:alphaModFix/>
          </a:blip>
          <a:stretch>
            <a:fillRect/>
          </a:stretch>
        </p:blipFill>
        <p:spPr>
          <a:xfrm>
            <a:off x="0" y="0"/>
            <a:ext cx="9144000" cy="6858000"/>
          </a:xfrm>
          <a:prstGeom prst="rect">
            <a:avLst/>
          </a:prstGeom>
          <a:noFill/>
          <a:ln>
            <a:noFill/>
          </a:ln>
        </p:spPr>
      </p:pic>
      <p:sp>
        <p:nvSpPr>
          <p:cNvPr id="1805" name="Shape 1805"/>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0" name="Shape 1810"/>
        <p:cNvGrpSpPr/>
        <p:nvPr/>
      </p:nvGrpSpPr>
      <p:grpSpPr>
        <a:xfrm>
          <a:off x="0" y="0"/>
          <a:ext cx="0" cy="0"/>
          <a:chOff x="0" y="0"/>
          <a:chExt cx="0" cy="0"/>
        </a:xfrm>
      </p:grpSpPr>
      <p:pic>
        <p:nvPicPr>
          <p:cNvPr id="1811" name="Shape 1811"/>
          <p:cNvPicPr preferRelativeResize="0"/>
          <p:nvPr/>
        </p:nvPicPr>
        <p:blipFill rotWithShape="1">
          <a:blip r:embed="rId3">
            <a:alphaModFix/>
          </a:blip>
          <a:srcRect b="0" l="0" r="0" t="15554"/>
          <a:stretch/>
        </p:blipFill>
        <p:spPr>
          <a:xfrm>
            <a:off x="0" y="1066800"/>
            <a:ext cx="9144000" cy="5791200"/>
          </a:xfrm>
          <a:prstGeom prst="rect">
            <a:avLst/>
          </a:prstGeom>
          <a:noFill/>
          <a:ln>
            <a:noFill/>
          </a:ln>
        </p:spPr>
      </p:pic>
      <p:sp>
        <p:nvSpPr>
          <p:cNvPr id="1812" name="Shape 181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1813" name="Shape 1813"/>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814" name="Shape 1814"/>
          <p:cNvSpPr/>
          <p:nvPr/>
        </p:nvSpPr>
        <p:spPr>
          <a:xfrm>
            <a:off x="-9525" y="344487"/>
            <a:ext cx="9153525" cy="633412"/>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nvGrpSpPr>
          <p:cNvPr id="1815" name="Shape 1815"/>
          <p:cNvGrpSpPr/>
          <p:nvPr/>
        </p:nvGrpSpPr>
        <p:grpSpPr>
          <a:xfrm>
            <a:off x="152399" y="228600"/>
            <a:ext cx="838200" cy="838199"/>
            <a:chOff x="18" y="144"/>
            <a:chExt cx="510" cy="479"/>
          </a:xfrm>
        </p:grpSpPr>
        <p:sp>
          <p:nvSpPr>
            <p:cNvPr id="1816" name="Shape 1816"/>
            <p:cNvSpPr/>
            <p:nvPr/>
          </p:nvSpPr>
          <p:spPr>
            <a:xfrm>
              <a:off x="18" y="257"/>
              <a:ext cx="288" cy="23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817" name="Shape 1817"/>
            <p:cNvSpPr/>
            <p:nvPr/>
          </p:nvSpPr>
          <p:spPr>
            <a:xfrm>
              <a:off x="240" y="144"/>
              <a:ext cx="288" cy="239"/>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818" name="Shape 1818"/>
            <p:cNvSpPr/>
            <p:nvPr/>
          </p:nvSpPr>
          <p:spPr>
            <a:xfrm>
              <a:off x="240" y="383"/>
              <a:ext cx="288" cy="239"/>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3"/>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819" name="Shape 1819"/>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哲學與人生 課程主頁</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1143000" y="507750"/>
            <a:ext cx="6705600" cy="563700"/>
          </a:xfrm>
          <a:prstGeom prst="rect">
            <a:avLst/>
          </a:prstGeom>
        </p:spPr>
        <p:txBody>
          <a:bodyPr anchorCtr="0" anchor="ctr" bIns="91425" lIns="91425" rIns="91425" tIns="91425">
            <a:noAutofit/>
          </a:bodyPr>
          <a:lstStyle/>
          <a:p>
            <a:pPr lvl="0">
              <a:spcBef>
                <a:spcPts val="0"/>
              </a:spcBef>
              <a:buNone/>
            </a:pPr>
            <a:r>
              <a:rPr lang="en-US"/>
              <a:t>內容管理系統</a:t>
            </a:r>
          </a:p>
        </p:txBody>
      </p:sp>
      <p:sp>
        <p:nvSpPr>
          <p:cNvPr id="318" name="Shape 318"/>
          <p:cNvSpPr txBox="1"/>
          <p:nvPr>
            <p:ph idx="3" type="subTitle"/>
          </p:nvPr>
        </p:nvSpPr>
        <p:spPr>
          <a:xfrm>
            <a:off x="533400" y="1267850"/>
            <a:ext cx="3682800" cy="639900"/>
          </a:xfrm>
          <a:prstGeom prst="rect">
            <a:avLst/>
          </a:prstGeom>
        </p:spPr>
        <p:txBody>
          <a:bodyPr anchorCtr="0" anchor="b" bIns="91425" lIns="91425" rIns="91425" tIns="91425">
            <a:noAutofit/>
          </a:bodyPr>
          <a:lstStyle/>
          <a:p>
            <a:pPr lvl="0">
              <a:spcBef>
                <a:spcPts val="0"/>
              </a:spcBef>
              <a:buNone/>
            </a:pPr>
            <a:r>
              <a:rPr lang="en-US"/>
              <a:t>Joomla!</a:t>
            </a:r>
          </a:p>
        </p:txBody>
      </p:sp>
      <p:sp>
        <p:nvSpPr>
          <p:cNvPr id="319" name="Shape 319"/>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20" name="Shape 320"/>
          <p:cNvSpPr txBox="1"/>
          <p:nvPr>
            <p:ph idx="1" type="body"/>
          </p:nvPr>
        </p:nvSpPr>
        <p:spPr>
          <a:xfrm>
            <a:off x="457200" y="2136350"/>
            <a:ext cx="3682800" cy="3989700"/>
          </a:xfrm>
          <a:prstGeom prst="rect">
            <a:avLst/>
          </a:prstGeom>
        </p:spPr>
        <p:txBody>
          <a:bodyPr anchorCtr="0" anchor="t" bIns="91425" lIns="91425" rIns="91425" tIns="91425">
            <a:noAutofit/>
          </a:bodyPr>
          <a:lstStyle/>
          <a:p>
            <a:pPr lvl="0">
              <a:spcBef>
                <a:spcPts val="0"/>
              </a:spcBef>
              <a:buNone/>
            </a:pPr>
            <a:r>
              <a:t/>
            </a:r>
            <a:endParaRPr/>
          </a:p>
        </p:txBody>
      </p:sp>
      <p:sp>
        <p:nvSpPr>
          <p:cNvPr id="321" name="Shape 321"/>
          <p:cNvSpPr txBox="1"/>
          <p:nvPr>
            <p:ph idx="2" type="body"/>
          </p:nvPr>
        </p:nvSpPr>
        <p:spPr>
          <a:xfrm>
            <a:off x="4211955" y="2136350"/>
            <a:ext cx="3816300" cy="398970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txBox="1"/>
          <p:nvPr>
            <p:ph idx="4" type="subTitle"/>
          </p:nvPr>
        </p:nvSpPr>
        <p:spPr>
          <a:xfrm>
            <a:off x="4211950" y="1267850"/>
            <a:ext cx="3816300" cy="639900"/>
          </a:xfrm>
          <a:prstGeom prst="rect">
            <a:avLst/>
          </a:prstGeom>
        </p:spPr>
        <p:txBody>
          <a:bodyPr anchorCtr="0" anchor="b" bIns="91425" lIns="91425" rIns="91425" tIns="91425">
            <a:noAutofit/>
          </a:bodyPr>
          <a:lstStyle/>
          <a:p>
            <a:pPr lvl="0">
              <a:spcBef>
                <a:spcPts val="0"/>
              </a:spcBef>
              <a:buNone/>
            </a:pPr>
            <a:r>
              <a:rPr lang="en-US"/>
              <a:t>Drupal</a:t>
            </a:r>
          </a:p>
        </p:txBody>
      </p:sp>
      <p:pic>
        <p:nvPicPr>
          <p:cNvPr id="323" name="Shape 323"/>
          <p:cNvPicPr preferRelativeResize="0"/>
          <p:nvPr/>
        </p:nvPicPr>
        <p:blipFill rotWithShape="1">
          <a:blip r:embed="rId3">
            <a:alphaModFix/>
          </a:blip>
          <a:srcRect b="9313" l="0" r="0" t="0"/>
          <a:stretch/>
        </p:blipFill>
        <p:spPr>
          <a:xfrm>
            <a:off x="304800" y="1916825"/>
            <a:ext cx="3682800" cy="4209298"/>
          </a:xfrm>
          <a:prstGeom prst="rect">
            <a:avLst/>
          </a:prstGeom>
          <a:noFill/>
          <a:ln cap="flat" cmpd="sng" w="38100">
            <a:solidFill>
              <a:schemeClr val="dk1"/>
            </a:solidFill>
            <a:prstDash val="solid"/>
            <a:round/>
            <a:headEnd len="med" w="med" type="none"/>
            <a:tailEnd len="med" w="med" type="none"/>
          </a:ln>
        </p:spPr>
      </p:pic>
      <p:pic>
        <p:nvPicPr>
          <p:cNvPr id="324" name="Shape 324"/>
          <p:cNvPicPr preferRelativeResize="0"/>
          <p:nvPr/>
        </p:nvPicPr>
        <p:blipFill rotWithShape="1">
          <a:blip r:embed="rId4">
            <a:alphaModFix/>
          </a:blip>
          <a:srcRect b="12480" l="0" r="0" t="0"/>
          <a:stretch/>
        </p:blipFill>
        <p:spPr>
          <a:xfrm>
            <a:off x="4211950" y="1916825"/>
            <a:ext cx="3816300" cy="4209298"/>
          </a:xfrm>
          <a:prstGeom prst="rect">
            <a:avLst/>
          </a:prstGeom>
          <a:noFill/>
          <a:ln cap="flat" cmpd="sng" w="38100">
            <a:solidFill>
              <a:schemeClr val="dk1"/>
            </a:solidFill>
            <a:prstDash val="solid"/>
            <a:round/>
            <a:headEnd len="med" w="med" type="none"/>
            <a:tailEnd len="med" w="med" type="none"/>
          </a:ln>
        </p:spPr>
      </p:pic>
      <p:sp>
        <p:nvSpPr>
          <p:cNvPr id="325" name="Shape 325"/>
          <p:cNvSpPr txBox="1"/>
          <p:nvPr>
            <p:ph idx="5" type="subTitle"/>
          </p:nvPr>
        </p:nvSpPr>
        <p:spPr>
          <a:xfrm>
            <a:off x="990900" y="165350"/>
            <a:ext cx="6857700" cy="342300"/>
          </a:xfrm>
          <a:prstGeom prst="rect">
            <a:avLst/>
          </a:prstGeom>
        </p:spPr>
        <p:txBody>
          <a:bodyPr anchorCtr="0" anchor="b" bIns="91425" lIns="91425" rIns="91425" tIns="91425">
            <a:noAutofit/>
          </a:bodyPr>
          <a:lstStyle/>
          <a:p>
            <a:pPr lvl="0">
              <a:spcBef>
                <a:spcPts val="0"/>
              </a:spcBef>
              <a:buNone/>
            </a:pPr>
            <a:r>
              <a:rPr lang="en-US"/>
              <a:t>Content Management System, CMS</a:t>
            </a:r>
          </a:p>
        </p:txBody>
      </p:sp>
      <p:pic>
        <p:nvPicPr>
          <p:cNvPr id="326" name="Shape 326"/>
          <p:cNvPicPr preferRelativeResize="0"/>
          <p:nvPr/>
        </p:nvPicPr>
        <p:blipFill>
          <a:blip r:embed="rId5">
            <a:alphaModFix/>
          </a:blip>
          <a:stretch>
            <a:fillRect/>
          </a:stretch>
        </p:blipFill>
        <p:spPr>
          <a:xfrm>
            <a:off x="4772700" y="1219074"/>
            <a:ext cx="998254" cy="639899"/>
          </a:xfrm>
          <a:prstGeom prst="rect">
            <a:avLst/>
          </a:prstGeom>
          <a:noFill/>
          <a:ln>
            <a:noFill/>
          </a:ln>
        </p:spPr>
      </p:pic>
      <p:pic>
        <p:nvPicPr>
          <p:cNvPr id="327" name="Shape 327"/>
          <p:cNvPicPr preferRelativeResize="0"/>
          <p:nvPr/>
        </p:nvPicPr>
        <p:blipFill rotWithShape="1">
          <a:blip r:embed="rId6">
            <a:alphaModFix/>
          </a:blip>
          <a:srcRect b="8731" l="0" r="58034" t="9589"/>
          <a:stretch/>
        </p:blipFill>
        <p:spPr>
          <a:xfrm>
            <a:off x="1020975" y="1154587"/>
            <a:ext cx="697825" cy="6791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4" name="Shape 1824"/>
        <p:cNvGrpSpPr/>
        <p:nvPr/>
      </p:nvGrpSpPr>
      <p:grpSpPr>
        <a:xfrm>
          <a:off x="0" y="0"/>
          <a:ext cx="0" cy="0"/>
          <a:chOff x="0" y="0"/>
          <a:chExt cx="0" cy="0"/>
        </a:xfrm>
      </p:grpSpPr>
      <p:pic>
        <p:nvPicPr>
          <p:cNvPr id="1825" name="Shape 1825"/>
          <p:cNvPicPr preferRelativeResize="0"/>
          <p:nvPr/>
        </p:nvPicPr>
        <p:blipFill rotWithShape="1">
          <a:blip r:embed="rId3">
            <a:alphaModFix/>
          </a:blip>
          <a:srcRect b="0" l="0" r="10984" t="0"/>
          <a:stretch/>
        </p:blipFill>
        <p:spPr>
          <a:xfrm>
            <a:off x="2168635" y="980725"/>
            <a:ext cx="6975365" cy="5877275"/>
          </a:xfrm>
          <a:prstGeom prst="rect">
            <a:avLst/>
          </a:prstGeom>
          <a:noFill/>
          <a:ln>
            <a:noFill/>
          </a:ln>
        </p:spPr>
      </p:pic>
      <p:sp>
        <p:nvSpPr>
          <p:cNvPr id="1826" name="Shape 1826"/>
          <p:cNvSpPr/>
          <p:nvPr/>
        </p:nvSpPr>
        <p:spPr>
          <a:xfrm>
            <a:off x="1691680" y="980728"/>
            <a:ext cx="1440160" cy="5877272"/>
          </a:xfrm>
          <a:prstGeom prst="rect">
            <a:avLst/>
          </a:prstGeom>
          <a:gradFill>
            <a:gsLst>
              <a:gs pos="0">
                <a:srgbClr val="939393">
                  <a:alpha val="0"/>
                </a:srgbClr>
              </a:gs>
              <a:gs pos="50000">
                <a:schemeClr val="lt1"/>
              </a:gs>
              <a:gs pos="100000">
                <a:schemeClr val="lt1"/>
              </a:gs>
            </a:gsLst>
            <a:lin ang="10800000"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827" name="Shape 1827"/>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t>支援</a:t>
            </a:r>
            <a:r>
              <a:rPr b="0" i="0" lang="en-US" sz="3200" u="none" cap="none" strike="noStrike">
                <a:solidFill>
                  <a:schemeClr val="lt1"/>
                </a:solidFill>
                <a:latin typeface="Arial"/>
                <a:ea typeface="Arial"/>
                <a:cs typeface="Arial"/>
                <a:sym typeface="Arial"/>
              </a:rPr>
              <a:t>影音課程線上播放</a:t>
            </a:r>
          </a:p>
        </p:txBody>
      </p:sp>
      <p:sp>
        <p:nvSpPr>
          <p:cNvPr id="1828" name="Shape 1828"/>
          <p:cNvSpPr txBox="1"/>
          <p:nvPr>
            <p:ph idx="1" type="body"/>
          </p:nvPr>
        </p:nvSpPr>
        <p:spPr>
          <a:xfrm>
            <a:off x="178749" y="1772825"/>
            <a:ext cx="2593200" cy="45519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25000"/>
              <a:buFont typeface="Noto Sans Symbols"/>
              <a:buNone/>
            </a:pPr>
            <a:r>
              <a:rPr b="0" i="0" lang="en-US" sz="2400" u="none" cap="none" strike="noStrike">
                <a:solidFill>
                  <a:schemeClr val="dk1"/>
                </a:solidFill>
                <a:latin typeface="Arial"/>
                <a:ea typeface="Arial"/>
                <a:cs typeface="Arial"/>
                <a:sym typeface="Arial"/>
              </a:rPr>
              <a:t>支援格式：</a:t>
            </a:r>
          </a:p>
          <a:p>
            <a:pPr indent="-342900" lvl="0" marL="342900" marR="0" rtl="0" algn="l">
              <a:spcBef>
                <a:spcPts val="0"/>
              </a:spcBef>
              <a:spcAft>
                <a:spcPts val="0"/>
              </a:spcAft>
              <a:buClr>
                <a:schemeClr val="hlink"/>
              </a:buClr>
              <a:buSzPct val="25000"/>
              <a:buFont typeface="Noto Sans Symbols"/>
              <a:buNone/>
            </a:pPr>
            <a:r>
              <a:t/>
            </a:r>
            <a:endParaRP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MPEG</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MP4</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AVI</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FLV</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WMV</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PowerCAM</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串流大師</a:t>
            </a:r>
          </a:p>
          <a:p>
            <a:pPr indent="-342900" lvl="0" marL="342900" marR="0" rtl="0" algn="l">
              <a:spcBef>
                <a:spcPts val="480"/>
              </a:spcBef>
              <a:spcAft>
                <a:spcPts val="0"/>
              </a:spcAft>
              <a:buClr>
                <a:schemeClr val="hlink"/>
              </a:buClr>
              <a:buSzPct val="25000"/>
              <a:buFont typeface="Noto Sans Symbols"/>
              <a:buNone/>
            </a:pPr>
            <a:r>
              <a:t/>
            </a:r>
            <a:endParaRPr/>
          </a:p>
          <a:p>
            <a:pPr indent="-342900" lvl="0" marL="342900" marR="0" rtl="0" algn="l">
              <a:spcBef>
                <a:spcPts val="480"/>
              </a:spcBef>
              <a:spcAft>
                <a:spcPts val="0"/>
              </a:spcAft>
              <a:buClr>
                <a:schemeClr val="hlink"/>
              </a:buClr>
              <a:buSzPct val="25000"/>
              <a:buFont typeface="Noto Sans Symbols"/>
              <a:buNone/>
            </a:pPr>
            <a:r>
              <a:rPr lang="en-US"/>
              <a:t>等多種格式</a:t>
            </a:r>
          </a:p>
          <a:p>
            <a:pPr indent="-342900" lvl="0" marL="342900" marR="0" rtl="0" algn="l">
              <a:spcBef>
                <a:spcPts val="480"/>
              </a:spcBef>
              <a:spcAft>
                <a:spcPts val="0"/>
              </a:spcAft>
              <a:buClr>
                <a:schemeClr val="hlink"/>
              </a:buClr>
              <a:buSzPct val="25000"/>
              <a:buFont typeface="Noto Sans Symbols"/>
              <a:buNone/>
            </a:pPr>
            <a:r>
              <a:t/>
            </a:r>
            <a:endParaRPr b="1" i="0" sz="2400" u="none" cap="none" strike="noStrike">
              <a:solidFill>
                <a:schemeClr val="dk1"/>
              </a:solidFill>
              <a:latin typeface="Arial"/>
              <a:ea typeface="Arial"/>
              <a:cs typeface="Arial"/>
              <a:sym typeface="Arial"/>
            </a:endParaRPr>
          </a:p>
        </p:txBody>
      </p:sp>
      <p:sp>
        <p:nvSpPr>
          <p:cNvPr id="1829" name="Shape 182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1830" name="Shape 1830"/>
          <p:cNvSpPr txBox="1"/>
          <p:nvPr/>
        </p:nvSpPr>
        <p:spPr>
          <a:xfrm>
            <a:off x="899591" y="2204864"/>
            <a:ext cx="184730"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4" name="Shape 1834"/>
        <p:cNvGrpSpPr/>
        <p:nvPr/>
      </p:nvGrpSpPr>
      <p:grpSpPr>
        <a:xfrm>
          <a:off x="0" y="0"/>
          <a:ext cx="0" cy="0"/>
          <a:chOff x="0" y="0"/>
          <a:chExt cx="0" cy="0"/>
        </a:xfrm>
      </p:grpSpPr>
      <p:pic>
        <p:nvPicPr>
          <p:cNvPr id="1835" name="Shape 1835"/>
          <p:cNvPicPr preferRelativeResize="0"/>
          <p:nvPr/>
        </p:nvPicPr>
        <p:blipFill rotWithShape="1">
          <a:blip r:embed="rId3">
            <a:alphaModFix/>
          </a:blip>
          <a:srcRect b="0" l="0" r="8908" t="0"/>
          <a:stretch/>
        </p:blipFill>
        <p:spPr>
          <a:xfrm>
            <a:off x="2005550" y="980725"/>
            <a:ext cx="7138449" cy="5877275"/>
          </a:xfrm>
          <a:prstGeom prst="rect">
            <a:avLst/>
          </a:prstGeom>
          <a:noFill/>
          <a:ln>
            <a:noFill/>
          </a:ln>
        </p:spPr>
      </p:pic>
      <p:sp>
        <p:nvSpPr>
          <p:cNvPr id="1836" name="Shape 1836"/>
          <p:cNvSpPr/>
          <p:nvPr/>
        </p:nvSpPr>
        <p:spPr>
          <a:xfrm>
            <a:off x="1691680" y="980728"/>
            <a:ext cx="1440160" cy="5877272"/>
          </a:xfrm>
          <a:prstGeom prst="rect">
            <a:avLst/>
          </a:prstGeom>
          <a:gradFill>
            <a:gsLst>
              <a:gs pos="0">
                <a:srgbClr val="939393">
                  <a:alpha val="0"/>
                </a:srgbClr>
              </a:gs>
              <a:gs pos="50000">
                <a:schemeClr val="lt1"/>
              </a:gs>
              <a:gs pos="100000">
                <a:schemeClr val="lt1"/>
              </a:gs>
            </a:gsLst>
            <a:lin ang="10800000"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837" name="Shape 1837"/>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課程講義線上瀏覽</a:t>
            </a:r>
          </a:p>
        </p:txBody>
      </p:sp>
      <p:sp>
        <p:nvSpPr>
          <p:cNvPr id="1838" name="Shape 1838"/>
          <p:cNvSpPr txBox="1"/>
          <p:nvPr>
            <p:ph idx="1" type="body"/>
          </p:nvPr>
        </p:nvSpPr>
        <p:spPr>
          <a:xfrm>
            <a:off x="168824" y="1772825"/>
            <a:ext cx="2471400" cy="45519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25000"/>
              <a:buFont typeface="Noto Sans Symbols"/>
              <a:buNone/>
            </a:pPr>
            <a:r>
              <a:rPr b="0" i="0" lang="en-US" sz="2400" u="none" cap="none" strike="noStrike">
                <a:solidFill>
                  <a:schemeClr val="dk1"/>
                </a:solidFill>
                <a:latin typeface="Arial"/>
                <a:ea typeface="Arial"/>
                <a:cs typeface="Arial"/>
                <a:sym typeface="Arial"/>
              </a:rPr>
              <a:t>支援格式：</a:t>
            </a:r>
          </a:p>
          <a:p>
            <a:pPr indent="-342900" lvl="0" marL="342900" marR="0" rtl="0" algn="l">
              <a:spcBef>
                <a:spcPts val="480"/>
              </a:spcBef>
              <a:spcAft>
                <a:spcPts val="0"/>
              </a:spcAft>
              <a:buClr>
                <a:schemeClr val="hlink"/>
              </a:buClr>
              <a:buSzPct val="25000"/>
              <a:buFont typeface="Noto Sans Symbols"/>
              <a:buNone/>
            </a:pPr>
            <a:r>
              <a:t/>
            </a:r>
            <a:endParaRPr b="1"/>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PowerPoint</a:t>
            </a:r>
          </a:p>
          <a:p>
            <a:pPr indent="-381000" lvl="0" marL="457200" marR="0" rtl="0" algn="l">
              <a:spcBef>
                <a:spcPts val="480"/>
              </a:spcBef>
              <a:spcAft>
                <a:spcPts val="0"/>
              </a:spcAft>
              <a:buClr>
                <a:schemeClr val="dk1"/>
              </a:buClr>
              <a:buSzPct val="100000"/>
              <a:buFont typeface="Arial"/>
            </a:pPr>
            <a:r>
              <a:rPr b="1" lang="en-US"/>
              <a:t>PDF</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Word</a:t>
            </a:r>
          </a:p>
          <a:p>
            <a:pPr indent="-381000" lvl="0" marL="457200" marR="0" rtl="0" algn="l">
              <a:spcBef>
                <a:spcPts val="480"/>
              </a:spcBef>
              <a:spcAft>
                <a:spcPts val="0"/>
              </a:spcAft>
              <a:buClr>
                <a:schemeClr val="dk1"/>
              </a:buClr>
              <a:buSzPct val="100000"/>
              <a:buFont typeface="Arial"/>
            </a:pPr>
            <a:r>
              <a:rPr b="1" i="0" lang="en-US" sz="2400" u="none" cap="none" strike="noStrike">
                <a:solidFill>
                  <a:schemeClr val="dk1"/>
                </a:solidFill>
                <a:latin typeface="Arial"/>
                <a:ea typeface="Arial"/>
                <a:cs typeface="Arial"/>
                <a:sym typeface="Arial"/>
              </a:rPr>
              <a:t>OpenOffice</a:t>
            </a:r>
          </a:p>
          <a:p>
            <a:pPr indent="0" lvl="0" marL="0" marR="0" rtl="0" algn="l">
              <a:spcBef>
                <a:spcPts val="480"/>
              </a:spcBef>
              <a:spcAft>
                <a:spcPts val="0"/>
              </a:spcAft>
              <a:buNone/>
            </a:pPr>
            <a:r>
              <a:t/>
            </a:r>
            <a:endParaRPr b="1"/>
          </a:p>
          <a:p>
            <a:pPr indent="-342900" lvl="0" marL="342900" marR="0" rtl="0" algn="l">
              <a:spcBef>
                <a:spcPts val="480"/>
              </a:spcBef>
              <a:spcAft>
                <a:spcPts val="0"/>
              </a:spcAft>
              <a:buClr>
                <a:schemeClr val="hlink"/>
              </a:buClr>
              <a:buSzPct val="25000"/>
              <a:buFont typeface="Noto Sans Symbols"/>
              <a:buNone/>
            </a:pPr>
            <a:r>
              <a:rPr lang="en-US"/>
              <a:t>等等多種格式</a:t>
            </a:r>
          </a:p>
        </p:txBody>
      </p:sp>
      <p:sp>
        <p:nvSpPr>
          <p:cNvPr id="1839" name="Shape 183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4" name="Shape 1844"/>
        <p:cNvGrpSpPr/>
        <p:nvPr/>
      </p:nvGrpSpPr>
      <p:grpSpPr>
        <a:xfrm>
          <a:off x="0" y="0"/>
          <a:ext cx="0" cy="0"/>
          <a:chOff x="0" y="0"/>
          <a:chExt cx="0" cy="0"/>
        </a:xfrm>
      </p:grpSpPr>
      <p:sp>
        <p:nvSpPr>
          <p:cNvPr id="1845" name="Shape 1845"/>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版權表示說明 (1/2)</a:t>
            </a:r>
          </a:p>
        </p:txBody>
      </p:sp>
      <p:sp>
        <p:nvSpPr>
          <p:cNvPr id="1846" name="Shape 1846"/>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graphicFrame>
        <p:nvGraphicFramePr>
          <p:cNvPr id="1847" name="Shape 1847"/>
          <p:cNvGraphicFramePr/>
          <p:nvPr/>
        </p:nvGraphicFramePr>
        <p:xfrm>
          <a:off x="393175" y="1409925"/>
          <a:ext cx="3000000" cy="3000000"/>
        </p:xfrm>
        <a:graphic>
          <a:graphicData uri="http://schemas.openxmlformats.org/drawingml/2006/table">
            <a:tbl>
              <a:tblPr>
                <a:noFill/>
                <a:tableStyleId>{23C22919-6453-478B-B400-52FFEDF7F7B2}</a:tableStyleId>
              </a:tblPr>
              <a:tblGrid>
                <a:gridCol w="1152525"/>
                <a:gridCol w="1150925"/>
                <a:gridCol w="4968875"/>
              </a:tblGrid>
              <a:tr h="365800">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0" i="0" lang="en-US" sz="1800" u="none" cap="none" strike="noStrike">
                          <a:solidFill>
                            <a:srgbClr val="000000"/>
                          </a:solidFill>
                          <a:latin typeface="Arial"/>
                          <a:ea typeface="Arial"/>
                          <a:cs typeface="Arial"/>
                          <a:sym typeface="Arial"/>
                        </a:rPr>
                        <a:t>作 品</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0C0C0"/>
                    </a:solidFill>
                  </a:tcPr>
                </a:tc>
                <a:tc>
                  <a:txBody>
                    <a:bodyPr>
                      <a:noAutofit/>
                    </a:bodyPr>
                    <a:lstStyle/>
                    <a:p>
                      <a:pPr indent="0" lvl="0" marL="0" marR="0" rtl="0" algn="ctr">
                        <a:lnSpc>
                          <a:spcPct val="85000"/>
                        </a:lnSpc>
                        <a:spcBef>
                          <a:spcPts val="0"/>
                        </a:spcBef>
                        <a:spcAft>
                          <a:spcPts val="0"/>
                        </a:spcAft>
                        <a:buClr>
                          <a:srgbClr val="000000"/>
                        </a:buClr>
                        <a:buSzPct val="25000"/>
                        <a:buFont typeface="Noto Sans Symbols"/>
                        <a:buNone/>
                      </a:pPr>
                      <a:r>
                        <a:rPr b="0" i="0" lang="en-US" sz="1800" u="none" cap="none" strike="noStrike">
                          <a:solidFill>
                            <a:srgbClr val="000000"/>
                          </a:solidFill>
                          <a:latin typeface="Arial"/>
                          <a:ea typeface="Arial"/>
                          <a:cs typeface="Arial"/>
                          <a:sym typeface="Arial"/>
                        </a:rPr>
                        <a:t>授權條件</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0C0C0"/>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rPr b="0" i="0" lang="en-US" sz="1800" u="none" cap="none" strike="noStrike">
                          <a:solidFill>
                            <a:srgbClr val="000000"/>
                          </a:solidFill>
                          <a:latin typeface="Arial"/>
                          <a:ea typeface="Arial"/>
                          <a:cs typeface="Arial"/>
                          <a:sym typeface="Arial"/>
                        </a:rPr>
                        <a:t>作者來源</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0C0C0"/>
                    </a:solidFill>
                  </a:tcPr>
                </a:tc>
              </a:tr>
              <a:tr h="885900">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Georgia"/>
                        <a:buNone/>
                      </a:pPr>
                      <a:r>
                        <a:rPr b="1" lang="en-US" sz="1800">
                          <a:solidFill>
                            <a:schemeClr val="dk1"/>
                          </a:solidFill>
                          <a:latin typeface="Georgia"/>
                          <a:ea typeface="Georgia"/>
                          <a:cs typeface="Georgia"/>
                          <a:sym typeface="Georgia"/>
                        </a:rPr>
                        <a:t>一般公共領域 (Public Domain)</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Taipics.com</a:t>
                      </a:r>
                    </a:p>
                    <a:p>
                      <a:pPr indent="0" lvl="0" marL="0" marR="0" rtl="0" algn="l">
                        <a:lnSpc>
                          <a:spcPct val="85000"/>
                        </a:lnSpc>
                        <a:spcBef>
                          <a:spcPts val="0"/>
                        </a:spcBef>
                        <a:spcAft>
                          <a:spcPts val="0"/>
                        </a:spcAft>
                        <a:buClr>
                          <a:srgbClr val="000000"/>
                        </a:buClr>
                        <a:buSzPct val="25000"/>
                        <a:buFont typeface="Georgia"/>
                        <a:buNone/>
                      </a:pPr>
                      <a:r>
                        <a:rPr b="0" i="0" lang="en-US" sz="1600" u="sng" cap="none" strike="noStrike">
                          <a:solidFill>
                            <a:srgbClr val="00BEBA"/>
                          </a:solidFill>
                          <a:latin typeface="Georgia"/>
                          <a:ea typeface="Georgia"/>
                          <a:cs typeface="Georgia"/>
                          <a:sym typeface="Georgia"/>
                          <a:hlinkClick r:id="rId3"/>
                        </a:rPr>
                        <a:t>http://www.taipics.com/tainan_citygates.php</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2011/08/06 visited</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根據該網站聲明, </a:t>
                      </a:r>
                      <a:r>
                        <a:rPr b="0" i="0" lang="en-US" sz="1600" u="sng" cap="none" strike="noStrike">
                          <a:solidFill>
                            <a:srgbClr val="00BEBA"/>
                          </a:solidFill>
                          <a:latin typeface="Georgia"/>
                          <a:ea typeface="Georgia"/>
                          <a:cs typeface="Georgia"/>
                          <a:sym typeface="Georgia"/>
                          <a:hlinkClick r:id="rId4"/>
                        </a:rPr>
                        <a:t>http://www.taipics.com/</a:t>
                      </a:r>
                      <a:r>
                        <a:rPr b="0" i="0" lang="en-US" sz="1600" u="none" cap="none" strike="noStrike">
                          <a:solidFill>
                            <a:srgbClr val="000000"/>
                          </a:solidFill>
                          <a:latin typeface="Georgia"/>
                          <a:ea typeface="Georgia"/>
                          <a:cs typeface="Georgia"/>
                          <a:sym typeface="Georgia"/>
                        </a:rPr>
                        <a:t>，該作品為公共財</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819225">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Georgia"/>
                        <a:buNone/>
                      </a:pPr>
                      <a:r>
                        <a:rPr b="1" lang="en-US" sz="1800">
                          <a:solidFill>
                            <a:schemeClr val="dk1"/>
                          </a:solidFill>
                          <a:latin typeface="Georgia"/>
                          <a:ea typeface="Georgia"/>
                          <a:cs typeface="Georgia"/>
                          <a:sym typeface="Georgia"/>
                        </a:rPr>
                        <a:t>維基百科的公共領域</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Wikimedia Commons Valérie75 </a:t>
                      </a:r>
                    </a:p>
                    <a:p>
                      <a:pPr indent="0" lvl="0" marL="0" marR="0" rtl="0" algn="l">
                        <a:lnSpc>
                          <a:spcPct val="85000"/>
                        </a:lnSpc>
                        <a:spcBef>
                          <a:spcPts val="0"/>
                        </a:spcBef>
                        <a:spcAft>
                          <a:spcPts val="0"/>
                        </a:spcAft>
                        <a:buClr>
                          <a:srgbClr val="000000"/>
                        </a:buClr>
                        <a:buSzPct val="25000"/>
                        <a:buFont typeface="Georgia"/>
                        <a:buNone/>
                      </a:pPr>
                      <a:r>
                        <a:rPr b="0" i="0" lang="en-US" sz="1600" u="sng" cap="none" strike="noStrike">
                          <a:solidFill>
                            <a:srgbClr val="00BEBA"/>
                          </a:solidFill>
                          <a:latin typeface="Georgia"/>
                          <a:ea typeface="Georgia"/>
                          <a:cs typeface="Georgia"/>
                          <a:sym typeface="Georgia"/>
                          <a:hlinkClick r:id="rId5"/>
                        </a:rPr>
                        <a:t>http://commons.wikimedia.org/wiki/File:Agassiz_Louis_1807-1873.png</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2011/08/07 visited</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749375">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Georgia"/>
                        <a:buNone/>
                      </a:pPr>
                      <a:r>
                        <a:rPr b="1" lang="en-US" sz="1800">
                          <a:solidFill>
                            <a:schemeClr val="dk1"/>
                          </a:solidFill>
                          <a:latin typeface="Georgia"/>
                          <a:ea typeface="Georgia"/>
                          <a:cs typeface="Georgia"/>
                          <a:sym typeface="Georgia"/>
                        </a:rPr>
                        <a:t>GNU授權條款</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Wikimedia Commons  Alloquep</a:t>
                      </a:r>
                    </a:p>
                    <a:p>
                      <a:pPr indent="0" lvl="0" marL="0" marR="0" rtl="0" algn="l">
                        <a:lnSpc>
                          <a:spcPct val="85000"/>
                        </a:lnSpc>
                        <a:spcBef>
                          <a:spcPts val="0"/>
                        </a:spcBef>
                        <a:spcAft>
                          <a:spcPts val="0"/>
                        </a:spcAft>
                        <a:buClr>
                          <a:srgbClr val="000000"/>
                        </a:buClr>
                        <a:buSzPct val="25000"/>
                        <a:buFont typeface="Georgia"/>
                        <a:buNone/>
                      </a:pPr>
                      <a:r>
                        <a:rPr b="0" i="0" lang="en-US" sz="1600" u="sng" cap="none" strike="noStrike">
                          <a:solidFill>
                            <a:srgbClr val="00BEBA"/>
                          </a:solidFill>
                          <a:latin typeface="Georgia"/>
                          <a:ea typeface="Georgia"/>
                          <a:cs typeface="Georgia"/>
                          <a:sym typeface="Georgia"/>
                          <a:hlinkClick r:id="rId6"/>
                        </a:rPr>
                        <a:t>http://commons.wikimedia.org/wiki/File:Field_Trip-</a:t>
                      </a:r>
                      <a:r>
                        <a:rPr b="0" i="0" lang="en-US" sz="1600" u="sng" cap="none" strike="noStrike">
                          <a:solidFill>
                            <a:srgbClr val="00BEBA"/>
                          </a:solidFill>
                          <a:latin typeface="Georgia"/>
                          <a:ea typeface="Georgia"/>
                          <a:cs typeface="Georgia"/>
                          <a:sym typeface="Georgia"/>
                          <a:hlinkClick r:id="rId7"/>
                        </a:rPr>
                        <a:t>_</a:t>
                      </a:r>
                      <a:r>
                        <a:rPr b="0" i="0" lang="en-US" sz="1600" u="sng" cap="none" strike="noStrike">
                          <a:solidFill>
                            <a:srgbClr val="00BEBA"/>
                          </a:solidFill>
                          <a:latin typeface="Georgia"/>
                          <a:ea typeface="Georgia"/>
                          <a:cs typeface="Georgia"/>
                          <a:sym typeface="Georgia"/>
                          <a:hlinkClick r:id="rId8"/>
                        </a:rPr>
                        <a:t>water_sampling.jpg</a:t>
                      </a:r>
                    </a:p>
                    <a:p>
                      <a:pPr indent="0" lvl="0" marL="0" marR="0" rtl="0" algn="l">
                        <a:lnSpc>
                          <a:spcPct val="85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2011/07/29 visited</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bl>
          </a:graphicData>
        </a:graphic>
      </p:graphicFrame>
      <p:pic>
        <p:nvPicPr>
          <p:cNvPr descr="F-公共財-book_mark_transparent-square" id="1848" name="Shape 1848"/>
          <p:cNvPicPr preferRelativeResize="0"/>
          <p:nvPr/>
        </p:nvPicPr>
        <p:blipFill rotWithShape="1">
          <a:blip r:embed="rId9">
            <a:alphaModFix/>
          </a:blip>
          <a:srcRect b="0" l="0" r="0" t="0"/>
          <a:stretch/>
        </p:blipFill>
        <p:spPr>
          <a:xfrm>
            <a:off x="1610339" y="1950174"/>
            <a:ext cx="954600" cy="860100"/>
          </a:xfrm>
          <a:prstGeom prst="rect">
            <a:avLst/>
          </a:prstGeom>
          <a:noFill/>
          <a:ln>
            <a:noFill/>
          </a:ln>
        </p:spPr>
      </p:pic>
      <p:pic>
        <p:nvPicPr>
          <p:cNvPr descr="Wiki publicDomain" id="1849" name="Shape 1849">
            <a:hlinkClick r:id="rId10"/>
          </p:cNvPr>
          <p:cNvPicPr preferRelativeResize="0"/>
          <p:nvPr/>
        </p:nvPicPr>
        <p:blipFill rotWithShape="1">
          <a:blip r:embed="rId11">
            <a:alphaModFix/>
          </a:blip>
          <a:srcRect b="0" l="0" r="0" t="0"/>
          <a:stretch/>
        </p:blipFill>
        <p:spPr>
          <a:xfrm>
            <a:off x="1659931" y="3574881"/>
            <a:ext cx="879300" cy="860100"/>
          </a:xfrm>
          <a:prstGeom prst="rect">
            <a:avLst/>
          </a:prstGeom>
          <a:noFill/>
          <a:ln>
            <a:noFill/>
          </a:ln>
        </p:spPr>
      </p:pic>
      <p:pic>
        <p:nvPicPr>
          <p:cNvPr id="1850" name="Shape 1850"/>
          <p:cNvPicPr preferRelativeResize="0"/>
          <p:nvPr/>
        </p:nvPicPr>
        <p:blipFill rotWithShape="1">
          <a:blip r:embed="rId12">
            <a:alphaModFix/>
          </a:blip>
          <a:srcRect b="0" l="0" r="0" t="0"/>
          <a:stretch/>
        </p:blipFill>
        <p:spPr>
          <a:xfrm>
            <a:off x="550525" y="3574882"/>
            <a:ext cx="839400" cy="1016400"/>
          </a:xfrm>
          <a:prstGeom prst="rect">
            <a:avLst/>
          </a:prstGeom>
          <a:noFill/>
          <a:ln>
            <a:noFill/>
          </a:ln>
        </p:spPr>
      </p:pic>
      <p:pic>
        <p:nvPicPr>
          <p:cNvPr id="1851" name="Shape 1851"/>
          <p:cNvPicPr preferRelativeResize="0"/>
          <p:nvPr/>
        </p:nvPicPr>
        <p:blipFill rotWithShape="1">
          <a:blip r:embed="rId13">
            <a:alphaModFix/>
          </a:blip>
          <a:srcRect b="0" l="0" r="0" t="0"/>
          <a:stretch/>
        </p:blipFill>
        <p:spPr>
          <a:xfrm>
            <a:off x="393174" y="4990449"/>
            <a:ext cx="1154100" cy="860100"/>
          </a:xfrm>
          <a:prstGeom prst="rect">
            <a:avLst/>
          </a:prstGeom>
          <a:noFill/>
          <a:ln>
            <a:noFill/>
          </a:ln>
        </p:spPr>
      </p:pic>
      <p:pic>
        <p:nvPicPr>
          <p:cNvPr descr="GNU" id="1852" name="Shape 1852">
            <a:hlinkClick r:id="rId14"/>
          </p:cNvPr>
          <p:cNvPicPr preferRelativeResize="0"/>
          <p:nvPr/>
        </p:nvPicPr>
        <p:blipFill rotWithShape="1">
          <a:blip r:embed="rId15">
            <a:alphaModFix/>
          </a:blip>
          <a:srcRect b="0" l="0" r="0" t="0"/>
          <a:stretch/>
        </p:blipFill>
        <p:spPr>
          <a:xfrm>
            <a:off x="1758857" y="4990457"/>
            <a:ext cx="839400" cy="860100"/>
          </a:xfrm>
          <a:prstGeom prst="rect">
            <a:avLst/>
          </a:prstGeom>
          <a:noFill/>
          <a:ln>
            <a:noFill/>
          </a:ln>
        </p:spPr>
      </p:pic>
      <p:pic>
        <p:nvPicPr>
          <p:cNvPr descr="1" id="1853" name="Shape 1853"/>
          <p:cNvPicPr preferRelativeResize="0"/>
          <p:nvPr/>
        </p:nvPicPr>
        <p:blipFill rotWithShape="1">
          <a:blip r:embed="rId16">
            <a:alphaModFix/>
          </a:blip>
          <a:srcRect b="0" l="0" r="0" t="0"/>
          <a:stretch/>
        </p:blipFill>
        <p:spPr>
          <a:xfrm>
            <a:off x="447881" y="2161656"/>
            <a:ext cx="986100" cy="6381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8" name="Shape 1858"/>
        <p:cNvGrpSpPr/>
        <p:nvPr/>
      </p:nvGrpSpPr>
      <p:grpSpPr>
        <a:xfrm>
          <a:off x="0" y="0"/>
          <a:ext cx="0" cy="0"/>
          <a:chOff x="0" y="0"/>
          <a:chExt cx="0" cy="0"/>
        </a:xfrm>
      </p:grpSpPr>
      <p:sp>
        <p:nvSpPr>
          <p:cNvPr id="1859" name="Shape 1859"/>
          <p:cNvSpPr txBox="1"/>
          <p:nvPr>
            <p:ph type="title"/>
          </p:nvPr>
        </p:nvSpPr>
        <p:spPr>
          <a:xfrm>
            <a:off x="1143000" y="381000"/>
            <a:ext cx="6705600" cy="563700"/>
          </a:xfrm>
          <a:prstGeom prst="rect">
            <a:avLst/>
          </a:prstGeom>
        </p:spPr>
        <p:txBody>
          <a:bodyPr anchorCtr="0" anchor="ctr" bIns="91425" lIns="91425" rIns="91425" tIns="91425">
            <a:noAutofit/>
          </a:bodyPr>
          <a:lstStyle/>
          <a:p>
            <a:pPr lvl="0" rtl="0">
              <a:spcBef>
                <a:spcPts val="0"/>
              </a:spcBef>
              <a:buNone/>
            </a:pPr>
            <a:r>
              <a:rPr lang="en-US"/>
              <a:t>版權表示說明 (2/2)</a:t>
            </a:r>
          </a:p>
        </p:txBody>
      </p:sp>
      <p:sp>
        <p:nvSpPr>
          <p:cNvPr id="1860" name="Shape 1860"/>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US"/>
              <a:t>‹#›</a:t>
            </a:fld>
          </a:p>
        </p:txBody>
      </p:sp>
      <p:graphicFrame>
        <p:nvGraphicFramePr>
          <p:cNvPr id="1861" name="Shape 1861"/>
          <p:cNvGraphicFramePr/>
          <p:nvPr/>
        </p:nvGraphicFramePr>
        <p:xfrm>
          <a:off x="343550" y="1350375"/>
          <a:ext cx="3000000" cy="3000000"/>
        </p:xfrm>
        <a:graphic>
          <a:graphicData uri="http://schemas.openxmlformats.org/drawingml/2006/table">
            <a:tbl>
              <a:tblPr>
                <a:noFill/>
                <a:tableStyleId>{23C22919-6453-478B-B400-52FFEDF7F7B2}</a:tableStyleId>
              </a:tblPr>
              <a:tblGrid>
                <a:gridCol w="1152525"/>
                <a:gridCol w="1150925"/>
                <a:gridCol w="4968875"/>
              </a:tblGrid>
              <a:tr h="365800">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0" i="0" lang="en-US" sz="1800" u="none" cap="none" strike="noStrike">
                          <a:solidFill>
                            <a:srgbClr val="000000"/>
                          </a:solidFill>
                          <a:latin typeface="Arial"/>
                          <a:ea typeface="Arial"/>
                          <a:cs typeface="Arial"/>
                          <a:sym typeface="Arial"/>
                        </a:rPr>
                        <a:t>作 品</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0C0C0"/>
                    </a:solidFill>
                  </a:tcPr>
                </a:tc>
                <a:tc>
                  <a:txBody>
                    <a:bodyPr>
                      <a:noAutofit/>
                    </a:bodyPr>
                    <a:lstStyle/>
                    <a:p>
                      <a:pPr indent="0" lvl="0" marL="0" marR="0" rtl="0" algn="ctr">
                        <a:lnSpc>
                          <a:spcPct val="85000"/>
                        </a:lnSpc>
                        <a:spcBef>
                          <a:spcPts val="0"/>
                        </a:spcBef>
                        <a:spcAft>
                          <a:spcPts val="0"/>
                        </a:spcAft>
                        <a:buClr>
                          <a:srgbClr val="000000"/>
                        </a:buClr>
                        <a:buSzPct val="25000"/>
                        <a:buFont typeface="Noto Sans Symbols"/>
                        <a:buNone/>
                      </a:pPr>
                      <a:r>
                        <a:rPr b="0" i="0" lang="en-US" sz="1800" u="none" cap="none" strike="noStrike">
                          <a:solidFill>
                            <a:srgbClr val="000000"/>
                          </a:solidFill>
                          <a:latin typeface="Arial"/>
                          <a:ea typeface="Arial"/>
                          <a:cs typeface="Arial"/>
                          <a:sym typeface="Arial"/>
                        </a:rPr>
                        <a:t>授權條件</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0C0C0"/>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rPr b="0" i="0" lang="en-US" sz="1800" u="none" cap="none" strike="noStrike">
                          <a:solidFill>
                            <a:srgbClr val="000000"/>
                          </a:solidFill>
                          <a:latin typeface="Arial"/>
                          <a:ea typeface="Arial"/>
                          <a:cs typeface="Arial"/>
                          <a:sym typeface="Arial"/>
                        </a:rPr>
                        <a:t>作者來源</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0C0C0"/>
                    </a:solidFill>
                  </a:tcPr>
                </a:tc>
              </a:tr>
              <a:tr h="640150">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Georgia"/>
                        <a:buNone/>
                      </a:pPr>
                      <a:r>
                        <a:rPr b="1" lang="en-US" sz="1800">
                          <a:solidFill>
                            <a:schemeClr val="dk1"/>
                          </a:solidFill>
                          <a:latin typeface="Georgia"/>
                          <a:ea typeface="Georgia"/>
                          <a:cs typeface="Georgia"/>
                          <a:sym typeface="Georgia"/>
                        </a:rPr>
                        <a:t>創用CC (Creative Commons)</a:t>
                      </a:r>
                    </a:p>
                    <a:p>
                      <a:pPr indent="0" lvl="0" marL="0" marR="0" rtl="0" algn="l">
                        <a:lnSpc>
                          <a:spcPct val="100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Flickr practicalowl </a:t>
                      </a:r>
                    </a:p>
                    <a:p>
                      <a:pPr indent="0" lvl="0" marL="0" marR="0" rtl="0" algn="l">
                        <a:lnSpc>
                          <a:spcPct val="100000"/>
                        </a:lnSpc>
                        <a:spcBef>
                          <a:spcPts val="0"/>
                        </a:spcBef>
                        <a:spcAft>
                          <a:spcPts val="0"/>
                        </a:spcAft>
                        <a:buClr>
                          <a:srgbClr val="000000"/>
                        </a:buClr>
                        <a:buSzPct val="25000"/>
                        <a:buFont typeface="Georgia"/>
                        <a:buNone/>
                      </a:pPr>
                      <a:r>
                        <a:rPr b="0" i="0" lang="en-US" sz="1600" u="sng" cap="none" strike="noStrike">
                          <a:solidFill>
                            <a:srgbClr val="00BEBA"/>
                          </a:solidFill>
                          <a:latin typeface="Georgia"/>
                          <a:ea typeface="Georgia"/>
                          <a:cs typeface="Georgia"/>
                          <a:sym typeface="Georgia"/>
                          <a:hlinkClick r:id="rId3"/>
                        </a:rPr>
                        <a:t>http://www.flickr.com/photos/practicalowl/2475660357/    </a:t>
                      </a:r>
                    </a:p>
                    <a:p>
                      <a:pPr indent="0" lvl="0" marL="0" marR="0" rtl="0" algn="l">
                        <a:lnSpc>
                          <a:spcPct val="100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2011/08/02 visited</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941650">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Georgia"/>
                        <a:buNone/>
                      </a:pPr>
                      <a:r>
                        <a:rPr b="1" lang="en-US" sz="1800">
                          <a:solidFill>
                            <a:schemeClr val="dk1"/>
                          </a:solidFill>
                          <a:latin typeface="Georgia"/>
                          <a:ea typeface="Georgia"/>
                          <a:cs typeface="Georgia"/>
                          <a:sym typeface="Georgia"/>
                        </a:rPr>
                        <a:t>教師個人作品 (採用創用CC)</a:t>
                      </a:r>
                    </a:p>
                    <a:p>
                      <a:pPr indent="0" lvl="0" marL="0" marR="0" rtl="0" algn="l">
                        <a:lnSpc>
                          <a:spcPct val="100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陳正平　教授</a:t>
                      </a:r>
                    </a:p>
                    <a:p>
                      <a:pPr indent="0" lvl="0" marL="0" marR="0" rtl="0" algn="l">
                        <a:lnSpc>
                          <a:spcPct val="100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國立台灣大學大氣科學系</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866850">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Georgia"/>
                        <a:buNone/>
                      </a:pPr>
                      <a:r>
                        <a:rPr b="1" lang="en-US" sz="1800">
                          <a:solidFill>
                            <a:schemeClr val="dk1"/>
                          </a:solidFill>
                          <a:latin typeface="Georgia"/>
                          <a:ea typeface="Georgia"/>
                          <a:cs typeface="Georgia"/>
                          <a:sym typeface="Georgia"/>
                        </a:rPr>
                        <a:t>合理使用</a:t>
                      </a:r>
                    </a:p>
                    <a:p>
                      <a:pPr indent="0" lvl="0" marL="0" marR="0" rtl="0" algn="l">
                        <a:lnSpc>
                          <a:spcPct val="100000"/>
                        </a:lnSpc>
                        <a:spcBef>
                          <a:spcPts val="0"/>
                        </a:spcBef>
                        <a:spcAft>
                          <a:spcPts val="0"/>
                        </a:spcAft>
                        <a:buClr>
                          <a:srgbClr val="000000"/>
                        </a:buClr>
                        <a:buSzPct val="25000"/>
                        <a:buFont typeface="Georgia"/>
                        <a:buNone/>
                      </a:pPr>
                      <a:r>
                        <a:rPr b="0" i="0" lang="en-US" sz="1600" u="none" cap="none" strike="noStrike">
                          <a:solidFill>
                            <a:srgbClr val="000000"/>
                          </a:solidFill>
                          <a:latin typeface="Georgia"/>
                          <a:ea typeface="Georgia"/>
                          <a:cs typeface="Georgia"/>
                          <a:sym typeface="Georgia"/>
                        </a:rPr>
                        <a:t>此作品來自國立編譯館官方網址如下：</a:t>
                      </a:r>
                      <a:r>
                        <a:rPr b="0" i="0" lang="en-US" sz="1600" u="sng" cap="none" strike="noStrike">
                          <a:solidFill>
                            <a:srgbClr val="00BEBA"/>
                          </a:solidFill>
                          <a:latin typeface="Georgia"/>
                          <a:ea typeface="Georgia"/>
                          <a:cs typeface="Georgia"/>
                          <a:sym typeface="Georgia"/>
                          <a:hlinkClick r:id="rId4"/>
                        </a:rPr>
                        <a:t>http://dic.nict.gov.tw/~taiwan/geography/geography-ch1.htm</a:t>
                      </a:r>
                      <a:r>
                        <a:rPr b="0" i="0" lang="en-US" sz="1600" u="none" cap="none" strike="noStrike">
                          <a:solidFill>
                            <a:srgbClr val="000000"/>
                          </a:solidFill>
                          <a:latin typeface="Georgia"/>
                          <a:ea typeface="Georgia"/>
                          <a:cs typeface="Georgia"/>
                          <a:sym typeface="Georgia"/>
                        </a:rPr>
                        <a:t>本資料庫係以中華民國著作權法第50條主張合理使用本件作品。 </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1358750">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85000"/>
                        </a:lnSpc>
                        <a:spcBef>
                          <a:spcPts val="0"/>
                        </a:spcBef>
                        <a:spcAft>
                          <a:spcPts val="0"/>
                        </a:spcAft>
                        <a:buClr>
                          <a:srgbClr val="000000"/>
                        </a:buClr>
                        <a:buSzPct val="25000"/>
                        <a:buFont typeface="Noto Sans Symbols"/>
                        <a:buNone/>
                      </a:pPr>
                      <a:r>
                        <a:t/>
                      </a:r>
                      <a:endParaRPr b="0" i="0" sz="12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US" sz="1800">
                          <a:solidFill>
                            <a:schemeClr val="dk1"/>
                          </a:solidFill>
                        </a:rPr>
                        <a:t>個案非專屬授權</a:t>
                      </a:r>
                    </a:p>
                    <a:p>
                      <a:pPr indent="0" lvl="0" marL="0" marR="0" rtl="0" algn="l">
                        <a:lnSpc>
                          <a:spcPct val="100000"/>
                        </a:lnSpc>
                        <a:spcBef>
                          <a:spcPts val="0"/>
                        </a:spcBef>
                        <a:spcAft>
                          <a:spcPts val="0"/>
                        </a:spcAft>
                        <a:buClr>
                          <a:srgbClr val="000000"/>
                        </a:buClr>
                        <a:buSzPct val="25000"/>
                        <a:buFont typeface="Arial"/>
                        <a:buNone/>
                      </a:pPr>
                      <a:r>
                        <a:rPr b="0" i="0" lang="en-US" sz="1600" u="none" cap="none" strike="noStrike">
                          <a:solidFill>
                            <a:srgbClr val="000000"/>
                          </a:solidFill>
                          <a:latin typeface="Arial"/>
                          <a:ea typeface="Arial"/>
                          <a:cs typeface="Arial"/>
                          <a:sym typeface="Arial"/>
                        </a:rPr>
                        <a:t>本作品由『</a:t>
                      </a:r>
                      <a:r>
                        <a:rPr b="0" i="0" lang="en-US" sz="1600" u="none" cap="none" strike="noStrike">
                          <a:solidFill>
                            <a:srgbClr val="000000"/>
                          </a:solidFill>
                          <a:latin typeface="Times New Roman"/>
                          <a:ea typeface="Times New Roman"/>
                          <a:cs typeface="Times New Roman"/>
                          <a:sym typeface="Times New Roman"/>
                        </a:rPr>
                        <a:t>國家高速電腦中心</a:t>
                      </a:r>
                      <a:r>
                        <a:rPr b="0" i="0" lang="en-US" sz="1600" u="none" cap="none" strike="noStrike">
                          <a:solidFill>
                            <a:srgbClr val="000000"/>
                          </a:solidFill>
                          <a:latin typeface="Arial"/>
                          <a:ea typeface="Arial"/>
                          <a:cs typeface="Arial"/>
                          <a:sym typeface="Arial"/>
                        </a:rPr>
                        <a:t>』授權本課程：『科技台灣』使用，本資料庫無再授權他人使用之權利，您如需利用本作品，請另行向權利人取得授權。</a:t>
                      </a:r>
                    </a:p>
                  </a:txBody>
                  <a:tcPr marT="45725" marB="45725" marR="91450" marL="914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bl>
          </a:graphicData>
        </a:graphic>
      </p:graphicFrame>
      <p:pic>
        <p:nvPicPr>
          <p:cNvPr descr="98-3" id="1862" name="Shape 1862"/>
          <p:cNvPicPr preferRelativeResize="0"/>
          <p:nvPr/>
        </p:nvPicPr>
        <p:blipFill rotWithShape="1">
          <a:blip r:embed="rId5">
            <a:alphaModFix/>
          </a:blip>
          <a:srcRect b="0" l="0" r="0" t="0"/>
          <a:stretch/>
        </p:blipFill>
        <p:spPr>
          <a:xfrm>
            <a:off x="368474" y="3149274"/>
            <a:ext cx="1060800" cy="747000"/>
          </a:xfrm>
          <a:prstGeom prst="rect">
            <a:avLst/>
          </a:prstGeom>
          <a:noFill/>
          <a:ln>
            <a:noFill/>
          </a:ln>
        </p:spPr>
      </p:pic>
      <p:pic>
        <p:nvPicPr>
          <p:cNvPr descr="\\140.112.59.229\資源平台\資源平台\版權\版權ICON與範例\Creative Commens台灣2.5\icon_by-nc-sa.tiff" id="1863" name="Shape 1863">
            <a:hlinkClick r:id="rId6"/>
          </p:cNvPr>
          <p:cNvPicPr preferRelativeResize="0"/>
          <p:nvPr/>
        </p:nvPicPr>
        <p:blipFill rotWithShape="1">
          <a:blip r:embed="rId7">
            <a:alphaModFix/>
          </a:blip>
          <a:srcRect b="0" l="0" r="0" t="0"/>
          <a:stretch/>
        </p:blipFill>
        <p:spPr>
          <a:xfrm>
            <a:off x="1553213" y="3382112"/>
            <a:ext cx="1008000" cy="387300"/>
          </a:xfrm>
          <a:prstGeom prst="rect">
            <a:avLst/>
          </a:prstGeom>
          <a:noFill/>
          <a:ln>
            <a:noFill/>
          </a:ln>
        </p:spPr>
      </p:pic>
      <p:pic>
        <p:nvPicPr>
          <p:cNvPr id="1864" name="Shape 1864"/>
          <p:cNvPicPr preferRelativeResize="0"/>
          <p:nvPr/>
        </p:nvPicPr>
        <p:blipFill rotWithShape="1">
          <a:blip r:embed="rId8">
            <a:alphaModFix/>
          </a:blip>
          <a:srcRect b="0" l="0" r="0" t="0"/>
          <a:stretch/>
        </p:blipFill>
        <p:spPr>
          <a:xfrm>
            <a:off x="1553225" y="4197225"/>
            <a:ext cx="1008000" cy="912000"/>
          </a:xfrm>
          <a:prstGeom prst="rect">
            <a:avLst/>
          </a:prstGeom>
          <a:noFill/>
          <a:ln>
            <a:noFill/>
          </a:ln>
        </p:spPr>
      </p:pic>
      <p:pic>
        <p:nvPicPr>
          <p:cNvPr descr="image006" id="1865" name="Shape 1865"/>
          <p:cNvPicPr preferRelativeResize="0"/>
          <p:nvPr/>
        </p:nvPicPr>
        <p:blipFill rotWithShape="1">
          <a:blip r:embed="rId9">
            <a:alphaModFix/>
          </a:blip>
          <a:srcRect b="0" l="0" r="0" t="0"/>
          <a:stretch/>
        </p:blipFill>
        <p:spPr>
          <a:xfrm>
            <a:off x="509756" y="4142400"/>
            <a:ext cx="847500" cy="1081200"/>
          </a:xfrm>
          <a:prstGeom prst="rect">
            <a:avLst/>
          </a:prstGeom>
          <a:noFill/>
          <a:ln>
            <a:noFill/>
          </a:ln>
        </p:spPr>
      </p:pic>
      <p:pic>
        <p:nvPicPr>
          <p:cNvPr id="1866" name="Shape 1866"/>
          <p:cNvPicPr preferRelativeResize="0"/>
          <p:nvPr/>
        </p:nvPicPr>
        <p:blipFill rotWithShape="1">
          <a:blip r:embed="rId10">
            <a:alphaModFix/>
          </a:blip>
          <a:srcRect b="0" l="0" r="0" t="0"/>
          <a:stretch/>
        </p:blipFill>
        <p:spPr>
          <a:xfrm>
            <a:off x="1553240" y="5493241"/>
            <a:ext cx="1008000" cy="1038300"/>
          </a:xfrm>
          <a:prstGeom prst="rect">
            <a:avLst/>
          </a:prstGeom>
          <a:noFill/>
          <a:ln>
            <a:noFill/>
          </a:ln>
        </p:spPr>
      </p:pic>
      <p:pic>
        <p:nvPicPr>
          <p:cNvPr id="1867" name="Shape 1867"/>
          <p:cNvPicPr preferRelativeResize="0"/>
          <p:nvPr/>
        </p:nvPicPr>
        <p:blipFill rotWithShape="1">
          <a:blip r:embed="rId11">
            <a:alphaModFix/>
          </a:blip>
          <a:srcRect b="0" l="0" r="0" t="0"/>
          <a:stretch/>
        </p:blipFill>
        <p:spPr>
          <a:xfrm>
            <a:off x="403105" y="1945830"/>
            <a:ext cx="1060800" cy="719100"/>
          </a:xfrm>
          <a:prstGeom prst="rect">
            <a:avLst/>
          </a:prstGeom>
          <a:noFill/>
          <a:ln>
            <a:noFill/>
          </a:ln>
        </p:spPr>
      </p:pic>
      <p:pic>
        <p:nvPicPr>
          <p:cNvPr descr="\\140.112.59.229\資源平台\資源平台\版權\版權ICON與範例\Creative Commens台灣2.5\icon_by-nc.tiff" id="1868" name="Shape 1868">
            <a:hlinkClick r:id="rId12"/>
          </p:cNvPr>
          <p:cNvPicPr preferRelativeResize="0"/>
          <p:nvPr/>
        </p:nvPicPr>
        <p:blipFill rotWithShape="1">
          <a:blip r:embed="rId13">
            <a:alphaModFix/>
          </a:blip>
          <a:srcRect b="0" l="0" r="0" t="0"/>
          <a:stretch/>
        </p:blipFill>
        <p:spPr>
          <a:xfrm>
            <a:off x="1553213" y="2086700"/>
            <a:ext cx="1008000" cy="352500"/>
          </a:xfrm>
          <a:prstGeom prst="rect">
            <a:avLst/>
          </a:prstGeom>
          <a:noFill/>
          <a:ln>
            <a:noFill/>
          </a:ln>
        </p:spPr>
      </p:pic>
      <p:pic>
        <p:nvPicPr>
          <p:cNvPr descr="KING_print1健萍" id="1869" name="Shape 1869"/>
          <p:cNvPicPr preferRelativeResize="0"/>
          <p:nvPr/>
        </p:nvPicPr>
        <p:blipFill rotWithShape="1">
          <a:blip r:embed="rId14">
            <a:alphaModFix/>
          </a:blip>
          <a:srcRect b="0" l="0" r="0" t="0"/>
          <a:stretch/>
        </p:blipFill>
        <p:spPr>
          <a:xfrm>
            <a:off x="403107" y="5425925"/>
            <a:ext cx="1008000" cy="118920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3" name="Shape 1873"/>
        <p:cNvGrpSpPr/>
        <p:nvPr/>
      </p:nvGrpSpPr>
      <p:grpSpPr>
        <a:xfrm>
          <a:off x="0" y="0"/>
          <a:ext cx="0" cy="0"/>
          <a:chOff x="0" y="0"/>
          <a:chExt cx="0" cy="0"/>
        </a:xfrm>
      </p:grpSpPr>
      <p:sp>
        <p:nvSpPr>
          <p:cNvPr id="1874" name="Shape 1874"/>
          <p:cNvSpPr/>
          <p:nvPr/>
        </p:nvSpPr>
        <p:spPr>
          <a:xfrm>
            <a:off x="0" y="2924943"/>
            <a:ext cx="9144000" cy="16563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875" name="Shape 1875"/>
          <p:cNvSpPr/>
          <p:nvPr/>
        </p:nvSpPr>
        <p:spPr>
          <a:xfrm>
            <a:off x="0" y="3356992"/>
            <a:ext cx="9144000" cy="1224000"/>
          </a:xfrm>
          <a:prstGeom prst="rect">
            <a:avLst/>
          </a:prstGeom>
          <a:solidFill>
            <a:schemeClr val="folHlink">
              <a:alpha val="39610"/>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pic>
        <p:nvPicPr>
          <p:cNvPr id="1876" name="Shape 1876"/>
          <p:cNvPicPr preferRelativeResize="0"/>
          <p:nvPr>
            <p:ph idx="4294967295" type="body"/>
          </p:nvPr>
        </p:nvPicPr>
        <p:blipFill rotWithShape="1">
          <a:blip r:embed="rId3">
            <a:alphaModFix/>
          </a:blip>
          <a:srcRect b="66312" l="0" r="61723" t="0"/>
          <a:stretch/>
        </p:blipFill>
        <p:spPr>
          <a:xfrm>
            <a:off x="-6" y="3344151"/>
            <a:ext cx="2152800" cy="1236900"/>
          </a:xfrm>
          <a:prstGeom prst="rect">
            <a:avLst/>
          </a:prstGeom>
          <a:noFill/>
          <a:ln>
            <a:noFill/>
          </a:ln>
        </p:spPr>
      </p:pic>
      <p:sp>
        <p:nvSpPr>
          <p:cNvPr id="1877" name="Shape 1877"/>
          <p:cNvSpPr txBox="1"/>
          <p:nvPr>
            <p:ph type="title"/>
          </p:nvPr>
        </p:nvSpPr>
        <p:spPr>
          <a:xfrm>
            <a:off x="2200420" y="3306101"/>
            <a:ext cx="5794800" cy="1362000"/>
          </a:xfrm>
          <a:prstGeom prst="rect">
            <a:avLst/>
          </a:prstGeom>
          <a:noFill/>
          <a:ln>
            <a:noFill/>
          </a:ln>
        </p:spPr>
        <p:txBody>
          <a:bodyPr anchorCtr="0" anchor="ctr" bIns="45700" lIns="91425" rIns="91425" tIns="45700">
            <a:noAutofit/>
          </a:bodyPr>
          <a:lstStyle/>
          <a:p>
            <a:pPr lvl="0" rtl="0">
              <a:spcBef>
                <a:spcPts val="0"/>
              </a:spcBef>
              <a:buClr>
                <a:srgbClr val="000000"/>
              </a:buClr>
              <a:buSzPct val="27500"/>
              <a:buFont typeface="Arial"/>
              <a:buNone/>
            </a:pPr>
            <a:r>
              <a:rPr lang="en-US"/>
              <a:t>數位典藏整合查詢系統</a:t>
            </a:r>
          </a:p>
          <a:p>
            <a:pPr indent="0" lvl="0" marL="0" marR="0" rtl="0" algn="l">
              <a:spcBef>
                <a:spcPts val="0"/>
              </a:spcBef>
              <a:spcAft>
                <a:spcPts val="0"/>
              </a:spcAft>
              <a:buSzPct val="25000"/>
              <a:buNone/>
            </a:pPr>
            <a:r>
              <a:rPr lang="en-US"/>
              <a:t>VuFind</a:t>
            </a:r>
          </a:p>
        </p:txBody>
      </p:sp>
      <p:sp>
        <p:nvSpPr>
          <p:cNvPr id="1878" name="Shape 1878"/>
          <p:cNvSpPr txBox="1"/>
          <p:nvPr>
            <p:ph idx="1" type="body"/>
          </p:nvPr>
        </p:nvSpPr>
        <p:spPr>
          <a:xfrm>
            <a:off x="2200420" y="1805915"/>
            <a:ext cx="5794800" cy="15003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ans Symbols"/>
              <a:buNone/>
            </a:pPr>
            <a:r>
              <a:rPr b="1" i="0" lang="en-US" sz="2800" u="none" cap="none" strike="noStrike">
                <a:solidFill>
                  <a:schemeClr val="dk1"/>
                </a:solidFill>
                <a:latin typeface="Arial"/>
                <a:ea typeface="Arial"/>
                <a:cs typeface="Arial"/>
                <a:sym typeface="Arial"/>
              </a:rPr>
              <a:t>DSpace-DLLL 應用實例</a:t>
            </a:r>
            <a:r>
              <a:rPr lang="en-US" sz="2800"/>
              <a:t>3</a:t>
            </a:r>
          </a:p>
        </p:txBody>
      </p:sp>
      <p:sp>
        <p:nvSpPr>
          <p:cNvPr id="1879" name="Shape 1879"/>
          <p:cNvSpPr/>
          <p:nvPr/>
        </p:nvSpPr>
        <p:spPr>
          <a:xfrm>
            <a:off x="7848600" y="36983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880" name="Shape 1880"/>
          <p:cNvSpPr/>
          <p:nvPr/>
        </p:nvSpPr>
        <p:spPr>
          <a:xfrm>
            <a:off x="8382000" y="339355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881" name="Shape 1881"/>
          <p:cNvSpPr/>
          <p:nvPr/>
        </p:nvSpPr>
        <p:spPr>
          <a:xfrm>
            <a:off x="8372475" y="3984103"/>
            <a:ext cx="609600" cy="533400"/>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882" name="Shape 1882"/>
          <p:cNvSpPr txBox="1"/>
          <p:nvPr/>
        </p:nvSpPr>
        <p:spPr>
          <a:xfrm>
            <a:off x="8326974" y="4130400"/>
            <a:ext cx="681600" cy="228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Verdana"/>
              <a:buNone/>
            </a:pPr>
            <a:fld id="{00000000-1234-1234-1234-123412341234}" type="slidenum">
              <a:rPr b="0" i="0" lang="en-US" sz="1600" u="none" cap="none" strike="noStrike">
                <a:solidFill>
                  <a:schemeClr val="lt1"/>
                </a:solidFill>
                <a:latin typeface="Verdana"/>
                <a:ea typeface="Verdana"/>
                <a:cs typeface="Verdana"/>
                <a:sym typeface="Verdana"/>
              </a:rPr>
              <a:t>‹#›</a:t>
            </a:fld>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7" name="Shape 1887"/>
        <p:cNvGrpSpPr/>
        <p:nvPr/>
      </p:nvGrpSpPr>
      <p:grpSpPr>
        <a:xfrm>
          <a:off x="0" y="0"/>
          <a:ext cx="0" cy="0"/>
          <a:chOff x="0" y="0"/>
          <a:chExt cx="0" cy="0"/>
        </a:xfrm>
      </p:grpSpPr>
      <p:pic>
        <p:nvPicPr>
          <p:cNvPr id="1888" name="Shape 1888"/>
          <p:cNvPicPr preferRelativeResize="0"/>
          <p:nvPr/>
        </p:nvPicPr>
        <p:blipFill rotWithShape="1">
          <a:blip r:embed="rId3">
            <a:alphaModFix/>
          </a:blip>
          <a:srcRect b="16096" l="0" r="0" t="11529"/>
          <a:stretch/>
        </p:blipFill>
        <p:spPr>
          <a:xfrm>
            <a:off x="-19850" y="1345724"/>
            <a:ext cx="8180400" cy="5269399"/>
          </a:xfrm>
          <a:prstGeom prst="rect">
            <a:avLst/>
          </a:prstGeom>
          <a:noFill/>
          <a:ln>
            <a:noFill/>
          </a:ln>
        </p:spPr>
      </p:pic>
      <p:sp>
        <p:nvSpPr>
          <p:cNvPr id="1889" name="Shape 1889"/>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政大數位典藏與學術資料庫的目錄</a:t>
            </a:r>
          </a:p>
        </p:txBody>
      </p:sp>
      <p:sp>
        <p:nvSpPr>
          <p:cNvPr id="1890" name="Shape 1890"/>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891" name="Shape 1891"/>
          <p:cNvSpPr txBox="1"/>
          <p:nvPr>
            <p:ph idx="4294967295" type="body"/>
          </p:nvPr>
        </p:nvSpPr>
        <p:spPr>
          <a:xfrm>
            <a:off x="4308671" y="1268759"/>
            <a:ext cx="3682800" cy="639900"/>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Clr>
                <a:schemeClr val="hlink"/>
              </a:buClr>
              <a:buSzPct val="25000"/>
              <a:buFont typeface="Noto Symbol"/>
              <a:buNone/>
            </a:pPr>
            <a:r>
              <a:rPr b="1" i="0" lang="en-US" sz="2400" u="none" cap="none" strike="noStrike">
                <a:solidFill>
                  <a:schemeClr val="dk1"/>
                </a:solidFill>
                <a:latin typeface="Arial"/>
                <a:ea typeface="Arial"/>
                <a:cs typeface="Arial"/>
                <a:sym typeface="Arial"/>
              </a:rPr>
              <a:t>政大數位典藏</a:t>
            </a:r>
          </a:p>
          <a:p>
            <a:pPr indent="0" lvl="0" marL="0" marR="0" rtl="0" algn="ctr">
              <a:spcBef>
                <a:spcPts val="360"/>
              </a:spcBef>
              <a:spcAft>
                <a:spcPts val="0"/>
              </a:spcAft>
              <a:buClr>
                <a:schemeClr val="hlink"/>
              </a:buClr>
              <a:buSzPct val="25000"/>
              <a:buFont typeface="Noto Symbol"/>
              <a:buNone/>
            </a:pPr>
            <a:r>
              <a:rPr b="1" i="0" lang="en-US" sz="1800" u="sng" cap="none" strike="noStrike">
                <a:solidFill>
                  <a:schemeClr val="hlink"/>
                </a:solidFill>
                <a:latin typeface="Arial"/>
                <a:ea typeface="Arial"/>
                <a:cs typeface="Arial"/>
                <a:sym typeface="Arial"/>
                <a:hlinkClick r:id="rId4"/>
              </a:rPr>
              <a:t>http://da.lib.nccu.edu.tw/</a:t>
            </a:r>
          </a:p>
        </p:txBody>
      </p:sp>
      <p:sp>
        <p:nvSpPr>
          <p:cNvPr id="1892" name="Shape 1892"/>
          <p:cNvSpPr txBox="1"/>
          <p:nvPr>
            <p:ph idx="4294967295" type="body"/>
          </p:nvPr>
        </p:nvSpPr>
        <p:spPr>
          <a:xfrm>
            <a:off x="249561" y="1268759"/>
            <a:ext cx="3816300" cy="639900"/>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Clr>
                <a:schemeClr val="hlink"/>
              </a:buClr>
              <a:buSzPct val="25000"/>
              <a:buFont typeface="Noto Symbol"/>
              <a:buNone/>
            </a:pPr>
            <a:r>
              <a:rPr b="1" i="0" lang="en-US" sz="2400" u="none" cap="none" strike="noStrike">
                <a:solidFill>
                  <a:schemeClr val="dk1"/>
                </a:solidFill>
                <a:latin typeface="Arial"/>
                <a:ea typeface="Arial"/>
                <a:cs typeface="Arial"/>
                <a:sym typeface="Arial"/>
              </a:rPr>
              <a:t>學術資料庫入口網站</a:t>
            </a:r>
          </a:p>
          <a:p>
            <a:pPr indent="0" lvl="0" marL="0" marR="0" rtl="0" algn="ctr">
              <a:spcBef>
                <a:spcPts val="280"/>
              </a:spcBef>
              <a:spcAft>
                <a:spcPts val="0"/>
              </a:spcAft>
              <a:buClr>
                <a:schemeClr val="hlink"/>
              </a:buClr>
              <a:buSzPct val="25000"/>
              <a:buFont typeface="Noto Symbol"/>
              <a:buNone/>
            </a:pPr>
            <a:r>
              <a:rPr b="1" i="0" lang="en-US" sz="1400" u="sng" cap="none" strike="noStrike">
                <a:solidFill>
                  <a:schemeClr val="hlink"/>
                </a:solidFill>
                <a:latin typeface="Arial"/>
                <a:ea typeface="Arial"/>
                <a:cs typeface="Arial"/>
                <a:sym typeface="Arial"/>
                <a:hlinkClick r:id="rId5"/>
              </a:rPr>
              <a:t>http://www.adb.ssic.nccu.edu.tw/list.php</a:t>
            </a:r>
          </a:p>
        </p:txBody>
      </p:sp>
      <p:pic>
        <p:nvPicPr>
          <p:cNvPr id="1893" name="Shape 1893"/>
          <p:cNvPicPr preferRelativeResize="0"/>
          <p:nvPr>
            <p:ph idx="4294967295" type="body"/>
          </p:nvPr>
        </p:nvPicPr>
        <p:blipFill rotWithShape="1">
          <a:blip r:embed="rId6">
            <a:alphaModFix/>
          </a:blip>
          <a:srcRect b="0" l="0" r="0" t="0"/>
          <a:stretch/>
        </p:blipFill>
        <p:spPr>
          <a:xfrm>
            <a:off x="4198350" y="1908522"/>
            <a:ext cx="3829200" cy="2499900"/>
          </a:xfrm>
          <a:prstGeom prst="rect">
            <a:avLst/>
          </a:prstGeom>
          <a:noFill/>
          <a:ln>
            <a:noFill/>
          </a:ln>
        </p:spPr>
      </p:pic>
      <p:pic>
        <p:nvPicPr>
          <p:cNvPr id="1894" name="Shape 1894"/>
          <p:cNvPicPr preferRelativeResize="0"/>
          <p:nvPr>
            <p:ph idx="4294967295" type="body"/>
          </p:nvPr>
        </p:nvPicPr>
        <p:blipFill rotWithShape="1">
          <a:blip r:embed="rId7">
            <a:alphaModFix/>
          </a:blip>
          <a:srcRect b="0" l="0" r="0" t="0"/>
          <a:stretch/>
        </p:blipFill>
        <p:spPr>
          <a:xfrm>
            <a:off x="249237" y="1916832"/>
            <a:ext cx="3816300" cy="2491500"/>
          </a:xfrm>
          <a:prstGeom prst="rect">
            <a:avLst/>
          </a:prstGeom>
          <a:noFill/>
          <a:ln>
            <a:noFill/>
          </a:ln>
        </p:spPr>
      </p:pic>
      <p:grpSp>
        <p:nvGrpSpPr>
          <p:cNvPr id="1895" name="Shape 1895"/>
          <p:cNvGrpSpPr/>
          <p:nvPr/>
        </p:nvGrpSpPr>
        <p:grpSpPr>
          <a:xfrm>
            <a:off x="4355000" y="4578524"/>
            <a:ext cx="3550200" cy="2063100"/>
            <a:chOff x="3370512" y="2480477"/>
            <a:chExt cx="3550200" cy="2063099"/>
          </a:xfrm>
        </p:grpSpPr>
        <p:sp>
          <p:nvSpPr>
            <p:cNvPr id="1896" name="Shape 1896"/>
            <p:cNvSpPr/>
            <p:nvPr/>
          </p:nvSpPr>
          <p:spPr>
            <a:xfrm>
              <a:off x="3370512" y="2480477"/>
              <a:ext cx="3550200" cy="2063099"/>
            </a:xfrm>
            <a:prstGeom prst="wedgeRoundRectCallout">
              <a:avLst>
                <a:gd fmla="val 3414" name="adj1"/>
                <a:gd fmla="val -61389" name="adj2"/>
                <a:gd fmla="val 16667" name="adj3"/>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陳芳明手稿</a:t>
              </a:r>
            </a:p>
            <a:p>
              <a:pPr indent="0" lvl="0" marL="0" marR="0" rtl="0" algn="ctr">
                <a:spcBef>
                  <a:spcPts val="0"/>
                </a:spcBef>
                <a:spcAft>
                  <a:spcPts val="0"/>
                </a:spcAft>
                <a:buSzPct val="25000"/>
                <a:buNone/>
              </a:pPr>
              <a:r>
                <a:rPr b="0" i="0" lang="en-US" sz="1800" u="none" cap="none" strike="noStrike">
                  <a:solidFill>
                    <a:schemeClr val="dk1"/>
                  </a:solidFill>
                  <a:latin typeface="Arial"/>
                  <a:ea typeface="Arial"/>
                  <a:cs typeface="Arial"/>
                  <a:sym typeface="Arial"/>
                </a:rPr>
                <a:t>(CONTENTdm)</a:t>
              </a:r>
            </a:p>
          </p:txBody>
        </p:sp>
        <p:pic>
          <p:nvPicPr>
            <p:cNvPr id="1897" name="Shape 1897"/>
            <p:cNvPicPr preferRelativeResize="0"/>
            <p:nvPr/>
          </p:nvPicPr>
          <p:blipFill rotWithShape="1">
            <a:blip r:embed="rId8">
              <a:alphaModFix/>
            </a:blip>
            <a:srcRect b="54497" l="0" r="0" t="0"/>
            <a:stretch/>
          </p:blipFill>
          <p:spPr>
            <a:xfrm>
              <a:off x="3679637" y="3352223"/>
              <a:ext cx="2931900" cy="870900"/>
            </a:xfrm>
            <a:prstGeom prst="rect">
              <a:avLst/>
            </a:prstGeom>
            <a:noFill/>
            <a:ln>
              <a:noFill/>
            </a:ln>
          </p:spPr>
        </p:pic>
      </p:grpSp>
      <p:grpSp>
        <p:nvGrpSpPr>
          <p:cNvPr id="1898" name="Shape 1898"/>
          <p:cNvGrpSpPr/>
          <p:nvPr/>
        </p:nvGrpSpPr>
        <p:grpSpPr>
          <a:xfrm>
            <a:off x="370224" y="4555852"/>
            <a:ext cx="3550199" cy="2063100"/>
            <a:chOff x="3644158" y="2548278"/>
            <a:chExt cx="3550199" cy="2063100"/>
          </a:xfrm>
        </p:grpSpPr>
        <p:sp>
          <p:nvSpPr>
            <p:cNvPr id="1899" name="Shape 1899"/>
            <p:cNvSpPr/>
            <p:nvPr/>
          </p:nvSpPr>
          <p:spPr>
            <a:xfrm>
              <a:off x="3644158" y="2548278"/>
              <a:ext cx="3550199" cy="2063100"/>
            </a:xfrm>
            <a:prstGeom prst="wedgeRoundRectCallout">
              <a:avLst>
                <a:gd fmla="val -1677" name="adj1"/>
                <a:gd fmla="val -59633" name="adj2"/>
                <a:gd fmla="val 16667" name="adj3"/>
              </a:avLst>
            </a:prstGeom>
            <a:solidFill>
              <a:schemeClr val="lt1"/>
            </a:solidFill>
            <a:ln cap="flat" cmpd="sng" w="25400">
              <a:solidFill>
                <a:schemeClr val="accen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SzPct val="25000"/>
                <a:buNone/>
              </a:pPr>
              <a:r>
                <a:rPr b="0" i="0" lang="en-US" sz="1800" u="none" cap="none" strike="noStrike">
                  <a:solidFill>
                    <a:schemeClr val="dk1"/>
                  </a:solidFill>
                  <a:latin typeface="Arial"/>
                  <a:ea typeface="Arial"/>
                  <a:cs typeface="Arial"/>
                  <a:sym typeface="Arial"/>
                </a:rPr>
                <a:t>臺灣政治與社會發展</a:t>
              </a:r>
            </a:p>
            <a:p>
              <a:pPr indent="0" lvl="0" marL="0" marR="0" rtl="0" algn="ctr">
                <a:spcBef>
                  <a:spcPts val="0"/>
                </a:spcBef>
                <a:spcAft>
                  <a:spcPts val="0"/>
                </a:spcAft>
                <a:buSzPct val="25000"/>
                <a:buNone/>
              </a:pPr>
              <a:r>
                <a:rPr b="0" i="0" lang="en-US" sz="1800" u="none" cap="none" strike="noStrike">
                  <a:solidFill>
                    <a:schemeClr val="dk1"/>
                  </a:solidFill>
                  <a:latin typeface="Arial"/>
                  <a:ea typeface="Arial"/>
                  <a:cs typeface="Arial"/>
                  <a:sym typeface="Arial"/>
                </a:rPr>
                <a:t>海外史料資料庫</a:t>
              </a:r>
            </a:p>
          </p:txBody>
        </p:sp>
        <p:pic>
          <p:nvPicPr>
            <p:cNvPr id="1900" name="Shape 1900"/>
            <p:cNvPicPr preferRelativeResize="0"/>
            <p:nvPr/>
          </p:nvPicPr>
          <p:blipFill rotWithShape="1">
            <a:blip r:embed="rId9">
              <a:alphaModFix/>
            </a:blip>
            <a:srcRect b="49695" l="0" r="0" t="0"/>
            <a:stretch/>
          </p:blipFill>
          <p:spPr>
            <a:xfrm>
              <a:off x="3893708" y="3360625"/>
              <a:ext cx="3060899" cy="963000"/>
            </a:xfrm>
            <a:prstGeom prst="rect">
              <a:avLst/>
            </a:prstGeom>
            <a:noFill/>
            <a:ln>
              <a:noFill/>
            </a:ln>
          </p:spPr>
        </p:pic>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4" name="Shape 1904"/>
        <p:cNvGrpSpPr/>
        <p:nvPr/>
      </p:nvGrpSpPr>
      <p:grpSpPr>
        <a:xfrm>
          <a:off x="0" y="0"/>
          <a:ext cx="0" cy="0"/>
          <a:chOff x="0" y="0"/>
          <a:chExt cx="0" cy="0"/>
        </a:xfrm>
      </p:grpSpPr>
      <p:sp>
        <p:nvSpPr>
          <p:cNvPr id="1905" name="Shape 1905"/>
          <p:cNvSpPr txBox="1"/>
          <p:nvPr>
            <p:ph type="title"/>
          </p:nvPr>
        </p:nvSpPr>
        <p:spPr>
          <a:xfrm>
            <a:off x="1143000" y="507650"/>
            <a:ext cx="6705600" cy="563700"/>
          </a:xfrm>
          <a:prstGeom prst="rect">
            <a:avLst/>
          </a:prstGeom>
          <a:noFill/>
          <a:ln>
            <a:noFill/>
          </a:ln>
        </p:spPr>
        <p:txBody>
          <a:bodyPr anchorCtr="0" anchor="ctr" bIns="45700" lIns="91425" rIns="91425" tIns="45700">
            <a:noAutofit/>
          </a:bodyPr>
          <a:lstStyle/>
          <a:p>
            <a:pPr lvl="0" rtl="0">
              <a:spcBef>
                <a:spcPts val="0"/>
              </a:spcBef>
              <a:buSzPct val="25000"/>
              <a:buNone/>
            </a:pPr>
            <a:r>
              <a:rPr lang="en-US"/>
              <a:t>網路級資源探索系統</a:t>
            </a:r>
          </a:p>
        </p:txBody>
      </p:sp>
      <p:sp>
        <p:nvSpPr>
          <p:cNvPr id="1906" name="Shape 190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1907" name="Shape 1907"/>
          <p:cNvSpPr txBox="1"/>
          <p:nvPr>
            <p:ph idx="1" type="subTitle"/>
          </p:nvPr>
        </p:nvSpPr>
        <p:spPr>
          <a:xfrm>
            <a:off x="990900" y="165350"/>
            <a:ext cx="6857700" cy="342300"/>
          </a:xfrm>
          <a:prstGeom prst="rect">
            <a:avLst/>
          </a:prstGeom>
        </p:spPr>
        <p:txBody>
          <a:bodyPr anchorCtr="0" anchor="b" bIns="91425" lIns="91425" rIns="91425" tIns="91425">
            <a:noAutofit/>
          </a:bodyPr>
          <a:lstStyle/>
          <a:p>
            <a:pPr indent="0" lvl="0" marL="0">
              <a:spcBef>
                <a:spcPts val="0"/>
              </a:spcBef>
              <a:buNone/>
            </a:pPr>
            <a:r>
              <a:rPr lang="en-US" sz="1800"/>
              <a:t>   Web-Scale Resource Discovery System</a:t>
            </a:r>
          </a:p>
        </p:txBody>
      </p:sp>
      <p:sp>
        <p:nvSpPr>
          <p:cNvPr id="1908" name="Shape 1908"/>
          <p:cNvSpPr/>
          <p:nvPr/>
        </p:nvSpPr>
        <p:spPr>
          <a:xfrm>
            <a:off x="1914525" y="4010026"/>
            <a:ext cx="4486200" cy="2511600"/>
          </a:xfrm>
          <a:prstGeom prst="roundRect">
            <a:avLst>
              <a:gd fmla="val 16667" name="adj"/>
            </a:avLst>
          </a:prstGeom>
          <a:gradFill>
            <a:gsLst>
              <a:gs pos="0">
                <a:srgbClr val="C6FFA2"/>
              </a:gs>
              <a:gs pos="35000">
                <a:srgbClr val="D6FCBE"/>
              </a:gs>
              <a:gs pos="100000">
                <a:srgbClr val="EEFFE4"/>
              </a:gs>
            </a:gsLst>
            <a:lin ang="16200038" scaled="0"/>
          </a:gradFill>
          <a:ln cap="flat" cmpd="sng" w="9525">
            <a:solidFill>
              <a:srgbClr val="80B74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lang="en-US" sz="2400">
                <a:solidFill>
                  <a:schemeClr val="dk1"/>
                </a:solidFill>
                <a:latin typeface="Arial"/>
                <a:ea typeface="Arial"/>
                <a:cs typeface="Arial"/>
                <a:sym typeface="Arial"/>
              </a:rPr>
              <a:t>資源探索系統</a:t>
            </a:r>
          </a:p>
        </p:txBody>
      </p:sp>
      <p:cxnSp>
        <p:nvCxnSpPr>
          <p:cNvPr id="1909" name="Shape 1909"/>
          <p:cNvCxnSpPr/>
          <p:nvPr/>
        </p:nvCxnSpPr>
        <p:spPr>
          <a:xfrm rot="10800000">
            <a:off x="4764594" y="3072026"/>
            <a:ext cx="1720800" cy="600000"/>
          </a:xfrm>
          <a:prstGeom prst="bentConnector3">
            <a:avLst>
              <a:gd fmla="val 50000" name="adj1"/>
            </a:avLst>
          </a:prstGeom>
          <a:solidFill>
            <a:schemeClr val="accent1"/>
          </a:solidFill>
          <a:ln cap="flat" cmpd="sng" w="28575">
            <a:solidFill>
              <a:schemeClr val="accent6"/>
            </a:solidFill>
            <a:prstDash val="solid"/>
            <a:round/>
            <a:headEnd len="med" w="med" type="none"/>
            <a:tailEnd len="lg" w="lg" type="stealth"/>
          </a:ln>
        </p:spPr>
      </p:cxnSp>
      <p:cxnSp>
        <p:nvCxnSpPr>
          <p:cNvPr id="1910" name="Shape 1910"/>
          <p:cNvCxnSpPr/>
          <p:nvPr/>
        </p:nvCxnSpPr>
        <p:spPr>
          <a:xfrm flipH="1">
            <a:off x="4764594" y="2880848"/>
            <a:ext cx="1720800" cy="191100"/>
          </a:xfrm>
          <a:prstGeom prst="bentConnector3">
            <a:avLst>
              <a:gd fmla="val 50000" name="adj1"/>
            </a:avLst>
          </a:prstGeom>
          <a:solidFill>
            <a:schemeClr val="accent1"/>
          </a:solidFill>
          <a:ln cap="flat" cmpd="sng" w="28575">
            <a:solidFill>
              <a:schemeClr val="accent6"/>
            </a:solidFill>
            <a:prstDash val="solid"/>
            <a:round/>
            <a:headEnd len="med" w="med" type="none"/>
            <a:tailEnd len="lg" w="lg" type="stealth"/>
          </a:ln>
        </p:spPr>
      </p:cxnSp>
      <p:cxnSp>
        <p:nvCxnSpPr>
          <p:cNvPr id="1911" name="Shape 1911"/>
          <p:cNvCxnSpPr/>
          <p:nvPr/>
        </p:nvCxnSpPr>
        <p:spPr>
          <a:xfrm flipH="1">
            <a:off x="4764594" y="2104791"/>
            <a:ext cx="1720800" cy="967200"/>
          </a:xfrm>
          <a:prstGeom prst="bentConnector3">
            <a:avLst>
              <a:gd fmla="val 50000" name="adj1"/>
            </a:avLst>
          </a:prstGeom>
          <a:solidFill>
            <a:schemeClr val="accent1"/>
          </a:solidFill>
          <a:ln cap="flat" cmpd="sng" w="28575">
            <a:solidFill>
              <a:schemeClr val="accent6"/>
            </a:solidFill>
            <a:prstDash val="solid"/>
            <a:round/>
            <a:headEnd len="med" w="med" type="none"/>
            <a:tailEnd len="lg" w="lg" type="stealth"/>
          </a:ln>
        </p:spPr>
      </p:cxnSp>
      <p:grpSp>
        <p:nvGrpSpPr>
          <p:cNvPr id="1912" name="Shape 1912"/>
          <p:cNvGrpSpPr/>
          <p:nvPr/>
        </p:nvGrpSpPr>
        <p:grpSpPr>
          <a:xfrm>
            <a:off x="3203799" y="4121408"/>
            <a:ext cx="1902300" cy="915900"/>
            <a:chOff x="2171275" y="1306471"/>
            <a:chExt cx="1902300" cy="915900"/>
          </a:xfrm>
        </p:grpSpPr>
        <p:sp>
          <p:nvSpPr>
            <p:cNvPr id="1913" name="Shape 1913"/>
            <p:cNvSpPr/>
            <p:nvPr/>
          </p:nvSpPr>
          <p:spPr>
            <a:xfrm>
              <a:off x="2171276" y="1306471"/>
              <a:ext cx="1902299" cy="915900"/>
            </a:xfrm>
            <a:prstGeom prst="roundRect">
              <a:avLst>
                <a:gd fmla="val 7871" name="adj"/>
              </a:avLst>
            </a:prstGeom>
            <a:solidFill>
              <a:schemeClr val="lt1"/>
            </a:solidFill>
            <a:ln cap="flat" cmpd="sng" w="25400">
              <a:solidFill>
                <a:srgbClr val="94C73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78 ExLibris Primo.jpg" id="1914" name="Shape 1914"/>
            <p:cNvPicPr preferRelativeResize="0"/>
            <p:nvPr/>
          </p:nvPicPr>
          <p:blipFill rotWithShape="1">
            <a:blip r:embed="rId3">
              <a:alphaModFix/>
            </a:blip>
            <a:srcRect b="0" l="1709" r="1709" t="0"/>
            <a:stretch/>
          </p:blipFill>
          <p:spPr>
            <a:xfrm>
              <a:off x="2171275" y="1339737"/>
              <a:ext cx="1902300" cy="849600"/>
            </a:xfrm>
            <a:prstGeom prst="rect">
              <a:avLst/>
            </a:prstGeom>
            <a:noFill/>
            <a:ln>
              <a:noFill/>
            </a:ln>
          </p:spPr>
        </p:pic>
      </p:grpSp>
      <p:grpSp>
        <p:nvGrpSpPr>
          <p:cNvPr id="1915" name="Shape 1915"/>
          <p:cNvGrpSpPr/>
          <p:nvPr/>
        </p:nvGrpSpPr>
        <p:grpSpPr>
          <a:xfrm>
            <a:off x="2107392" y="5470616"/>
            <a:ext cx="1919052" cy="915900"/>
            <a:chOff x="2137585" y="2479951"/>
            <a:chExt cx="1919052" cy="915899"/>
          </a:xfrm>
        </p:grpSpPr>
        <p:sp>
          <p:nvSpPr>
            <p:cNvPr id="1916" name="Shape 1916"/>
            <p:cNvSpPr/>
            <p:nvPr/>
          </p:nvSpPr>
          <p:spPr>
            <a:xfrm>
              <a:off x="2137585" y="2479951"/>
              <a:ext cx="1902300" cy="915899"/>
            </a:xfrm>
            <a:prstGeom prst="roundRect">
              <a:avLst>
                <a:gd fmla="val 7871" name="adj"/>
              </a:avLst>
            </a:prstGeom>
            <a:solidFill>
              <a:schemeClr val="lt1"/>
            </a:solidFill>
            <a:ln cap="flat" cmpd="sng" w="25400">
              <a:solidFill>
                <a:srgbClr val="94C73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http://p8.sinaimg.cn/2652815383/180/70961396507677" id="1917" name="Shape 1917"/>
            <p:cNvPicPr preferRelativeResize="0"/>
            <p:nvPr/>
          </p:nvPicPr>
          <p:blipFill rotWithShape="1">
            <a:blip r:embed="rId4">
              <a:alphaModFix/>
            </a:blip>
            <a:srcRect b="0" l="0" r="0" t="0"/>
            <a:stretch/>
          </p:blipFill>
          <p:spPr>
            <a:xfrm>
              <a:off x="2168964" y="2552700"/>
              <a:ext cx="776400" cy="776400"/>
            </a:xfrm>
            <a:prstGeom prst="rect">
              <a:avLst/>
            </a:prstGeom>
            <a:noFill/>
            <a:ln>
              <a:noFill/>
            </a:ln>
          </p:spPr>
        </p:pic>
        <p:sp>
          <p:nvSpPr>
            <p:cNvPr id="1918" name="Shape 1918"/>
            <p:cNvSpPr txBox="1"/>
            <p:nvPr/>
          </p:nvSpPr>
          <p:spPr>
            <a:xfrm>
              <a:off x="2961938" y="2590288"/>
              <a:ext cx="1094700" cy="738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1400">
                  <a:solidFill>
                    <a:schemeClr val="dk1"/>
                  </a:solidFill>
                  <a:latin typeface="Arial Black"/>
                  <a:ea typeface="Arial Black"/>
                  <a:cs typeface="Arial Black"/>
                  <a:sym typeface="Arial Black"/>
                </a:rPr>
                <a:t>EBSCO</a:t>
              </a:r>
            </a:p>
            <a:p>
              <a:pPr indent="0" lvl="0" marL="0" marR="0" rtl="0" algn="l">
                <a:spcBef>
                  <a:spcPts val="0"/>
                </a:spcBef>
                <a:spcAft>
                  <a:spcPts val="0"/>
                </a:spcAft>
                <a:buSzPct val="25000"/>
                <a:buNone/>
              </a:pPr>
              <a:r>
                <a:rPr b="1" lang="en-US" sz="1400">
                  <a:solidFill>
                    <a:srgbClr val="3B5425"/>
                  </a:solidFill>
                  <a:latin typeface="Arial"/>
                  <a:ea typeface="Arial"/>
                  <a:cs typeface="Arial"/>
                  <a:sym typeface="Arial"/>
                </a:rPr>
                <a:t>Discovery</a:t>
              </a:r>
            </a:p>
            <a:p>
              <a:pPr indent="0" lvl="0" marL="0" marR="0" rtl="0" algn="l">
                <a:spcBef>
                  <a:spcPts val="0"/>
                </a:spcBef>
                <a:spcAft>
                  <a:spcPts val="0"/>
                </a:spcAft>
                <a:buSzPct val="25000"/>
                <a:buNone/>
              </a:pPr>
              <a:r>
                <a:rPr b="1" lang="en-US" sz="1400">
                  <a:solidFill>
                    <a:srgbClr val="3B5425"/>
                  </a:solidFill>
                  <a:latin typeface="Arial"/>
                  <a:ea typeface="Arial"/>
                  <a:cs typeface="Arial"/>
                  <a:sym typeface="Arial"/>
                </a:rPr>
                <a:t>Service </a:t>
              </a:r>
            </a:p>
          </p:txBody>
        </p:sp>
      </p:grpSp>
      <p:grpSp>
        <p:nvGrpSpPr>
          <p:cNvPr id="1919" name="Shape 1919"/>
          <p:cNvGrpSpPr/>
          <p:nvPr/>
        </p:nvGrpSpPr>
        <p:grpSpPr>
          <a:xfrm>
            <a:off x="4332146" y="5477170"/>
            <a:ext cx="1902314" cy="915900"/>
            <a:chOff x="4332146" y="1306471"/>
            <a:chExt cx="1902314" cy="915900"/>
          </a:xfrm>
        </p:grpSpPr>
        <p:sp>
          <p:nvSpPr>
            <p:cNvPr id="1920" name="Shape 1920"/>
            <p:cNvSpPr/>
            <p:nvPr/>
          </p:nvSpPr>
          <p:spPr>
            <a:xfrm>
              <a:off x="4332146" y="1306471"/>
              <a:ext cx="1902300" cy="915900"/>
            </a:xfrm>
            <a:prstGeom prst="roundRect">
              <a:avLst>
                <a:gd fmla="val 7871" name="adj"/>
              </a:avLst>
            </a:prstGeom>
            <a:solidFill>
              <a:schemeClr val="lt1"/>
            </a:solidFill>
            <a:ln cap="flat" cmpd="sng" w="25400">
              <a:solidFill>
                <a:srgbClr val="94C73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ProQuest Summon summon_logo-02-thumb_1_.jpg" id="1921" name="Shape 1921"/>
            <p:cNvPicPr preferRelativeResize="0"/>
            <p:nvPr/>
          </p:nvPicPr>
          <p:blipFill rotWithShape="1">
            <a:blip r:embed="rId5">
              <a:alphaModFix/>
            </a:blip>
            <a:srcRect b="50315" l="31288" r="33483" t="0"/>
            <a:stretch/>
          </p:blipFill>
          <p:spPr>
            <a:xfrm>
              <a:off x="4332146" y="1438679"/>
              <a:ext cx="744000" cy="651600"/>
            </a:xfrm>
            <a:prstGeom prst="rect">
              <a:avLst/>
            </a:prstGeom>
            <a:noFill/>
            <a:ln>
              <a:noFill/>
            </a:ln>
          </p:spPr>
        </p:pic>
        <p:sp>
          <p:nvSpPr>
            <p:cNvPr id="1922" name="Shape 1922"/>
            <p:cNvSpPr txBox="1"/>
            <p:nvPr/>
          </p:nvSpPr>
          <p:spPr>
            <a:xfrm>
              <a:off x="4977760" y="1371248"/>
              <a:ext cx="1256700" cy="400200"/>
            </a:xfrm>
            <a:prstGeom prst="rect">
              <a:avLst/>
            </a:prstGeom>
            <a:noFill/>
            <a:ln>
              <a:noFill/>
            </a:ln>
          </p:spPr>
          <p:txBody>
            <a:bodyPr anchorCtr="0" anchor="t" bIns="45700" lIns="0" rIns="0" tIns="45700">
              <a:noAutofit/>
            </a:bodyPr>
            <a:lstStyle/>
            <a:p>
              <a:pPr indent="0" lvl="0" marL="0" marR="0" rtl="0" algn="l">
                <a:spcBef>
                  <a:spcPts val="0"/>
                </a:spcBef>
                <a:spcAft>
                  <a:spcPts val="0"/>
                </a:spcAft>
                <a:buSzPct val="25000"/>
                <a:buNone/>
              </a:pPr>
              <a:r>
                <a:rPr b="1" lang="en-US" sz="2000">
                  <a:solidFill>
                    <a:srgbClr val="7F7F7F"/>
                  </a:solidFill>
                  <a:latin typeface="Arial"/>
                  <a:ea typeface="Arial"/>
                  <a:cs typeface="Arial"/>
                  <a:sym typeface="Arial"/>
                </a:rPr>
                <a:t>Pro</a:t>
              </a:r>
              <a:r>
                <a:rPr b="1" lang="en-US" sz="2000">
                  <a:solidFill>
                    <a:srgbClr val="FF0000"/>
                  </a:solidFill>
                  <a:latin typeface="Arial"/>
                  <a:ea typeface="Arial"/>
                  <a:cs typeface="Arial"/>
                  <a:sym typeface="Arial"/>
                </a:rPr>
                <a:t>Quest</a:t>
              </a:r>
            </a:p>
          </p:txBody>
        </p:sp>
        <p:pic>
          <p:nvPicPr>
            <p:cNvPr descr="C:\Desktop\Dropbox\[mindmaps]\[reading]\0301 輔大研討會\power point image\ProQuest Summon summon_logo-02-thumb_1_.jpg" id="1923" name="Shape 1923"/>
            <p:cNvPicPr preferRelativeResize="0"/>
            <p:nvPr/>
          </p:nvPicPr>
          <p:blipFill rotWithShape="1">
            <a:blip r:embed="rId5">
              <a:alphaModFix/>
            </a:blip>
            <a:srcRect b="0" l="0" r="0" t="49683"/>
            <a:stretch/>
          </p:blipFill>
          <p:spPr>
            <a:xfrm>
              <a:off x="5006830" y="1771358"/>
              <a:ext cx="1166700" cy="364500"/>
            </a:xfrm>
            <a:prstGeom prst="rect">
              <a:avLst/>
            </a:prstGeom>
            <a:noFill/>
            <a:ln>
              <a:noFill/>
            </a:ln>
          </p:spPr>
        </p:pic>
      </p:grpSp>
      <p:grpSp>
        <p:nvGrpSpPr>
          <p:cNvPr id="1924" name="Shape 1924"/>
          <p:cNvGrpSpPr/>
          <p:nvPr/>
        </p:nvGrpSpPr>
        <p:grpSpPr>
          <a:xfrm>
            <a:off x="6485393" y="1623665"/>
            <a:ext cx="2463268" cy="962400"/>
            <a:chOff x="5849360" y="1878441"/>
            <a:chExt cx="2463268" cy="962400"/>
          </a:xfrm>
        </p:grpSpPr>
        <p:sp>
          <p:nvSpPr>
            <p:cNvPr id="1925" name="Shape 1925"/>
            <p:cNvSpPr/>
            <p:nvPr/>
          </p:nvSpPr>
          <p:spPr>
            <a:xfrm>
              <a:off x="6549228" y="2002024"/>
              <a:ext cx="1763400" cy="715200"/>
            </a:xfrm>
            <a:prstGeom prst="roundRect">
              <a:avLst>
                <a:gd fmla="val 16667" name="adj"/>
              </a:avLst>
            </a:prstGeom>
            <a:solidFill>
              <a:schemeClr val="accent3"/>
            </a:solidFill>
            <a:ln cap="flat" cmpd="sng" w="25400">
              <a:solidFill>
                <a:srgbClr val="BABABA"/>
              </a:solidFill>
              <a:prstDash val="solid"/>
              <a:round/>
              <a:headEnd len="med" w="med" type="none"/>
              <a:tailEnd len="med" w="med" type="none"/>
            </a:ln>
          </p:spPr>
          <p:txBody>
            <a:bodyPr anchorCtr="0" anchor="t" bIns="45700" lIns="180000" rIns="91425"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圖書館自動化系統(ILS)</a:t>
              </a:r>
            </a:p>
          </p:txBody>
        </p:sp>
        <p:pic>
          <p:nvPicPr>
            <p:cNvPr descr="database,storage,db" id="1926" name="Shape 1926"/>
            <p:cNvPicPr preferRelativeResize="0"/>
            <p:nvPr/>
          </p:nvPicPr>
          <p:blipFill rotWithShape="1">
            <a:blip r:embed="rId6">
              <a:alphaModFix/>
            </a:blip>
            <a:srcRect b="0" l="0" r="0" t="0"/>
            <a:stretch/>
          </p:blipFill>
          <p:spPr>
            <a:xfrm>
              <a:off x="5849360" y="1878441"/>
              <a:ext cx="962400" cy="962400"/>
            </a:xfrm>
            <a:prstGeom prst="rect">
              <a:avLst/>
            </a:prstGeom>
            <a:noFill/>
            <a:ln>
              <a:noFill/>
            </a:ln>
          </p:spPr>
        </p:pic>
      </p:grpSp>
      <p:pic>
        <p:nvPicPr>
          <p:cNvPr descr="database,db" id="1927" name="Shape 1927"/>
          <p:cNvPicPr preferRelativeResize="0"/>
          <p:nvPr/>
        </p:nvPicPr>
        <p:blipFill rotWithShape="1">
          <a:blip r:embed="rId7">
            <a:alphaModFix/>
          </a:blip>
          <a:srcRect b="0" l="0" r="0" t="0"/>
          <a:stretch/>
        </p:blipFill>
        <p:spPr>
          <a:xfrm>
            <a:off x="3545412" y="2462336"/>
            <a:ext cx="1219200" cy="1219200"/>
          </a:xfrm>
          <a:prstGeom prst="rect">
            <a:avLst/>
          </a:prstGeom>
          <a:noFill/>
          <a:ln>
            <a:noFill/>
          </a:ln>
        </p:spPr>
      </p:pic>
      <p:sp>
        <p:nvSpPr>
          <p:cNvPr id="1928" name="Shape 1928"/>
          <p:cNvSpPr/>
          <p:nvPr/>
        </p:nvSpPr>
        <p:spPr>
          <a:xfrm>
            <a:off x="3438573" y="1623665"/>
            <a:ext cx="1432800" cy="715199"/>
          </a:xfrm>
          <a:prstGeom prst="wedgeRoundRectCallout">
            <a:avLst>
              <a:gd fmla="val -2704" name="adj1"/>
              <a:gd fmla="val 84296" name="adj2"/>
              <a:gd fmla="val 16667" name="adj3"/>
            </a:avLst>
          </a:prstGeom>
          <a:solidFill>
            <a:schemeClr val="lt1"/>
          </a:solidFill>
          <a:ln cap="flat" cmpd="sng" w="25400">
            <a:solidFill>
              <a:schemeClr val="accent6"/>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預先獲取</a:t>
            </a:r>
          </a:p>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與索引</a:t>
            </a:r>
          </a:p>
        </p:txBody>
      </p:sp>
      <p:grpSp>
        <p:nvGrpSpPr>
          <p:cNvPr id="1929" name="Shape 1929"/>
          <p:cNvGrpSpPr/>
          <p:nvPr/>
        </p:nvGrpSpPr>
        <p:grpSpPr>
          <a:xfrm>
            <a:off x="6485393" y="2399719"/>
            <a:ext cx="2463268" cy="962399"/>
            <a:chOff x="5849360" y="2955834"/>
            <a:chExt cx="2463268" cy="962400"/>
          </a:xfrm>
        </p:grpSpPr>
        <p:sp>
          <p:nvSpPr>
            <p:cNvPr id="1930" name="Shape 1930"/>
            <p:cNvSpPr/>
            <p:nvPr/>
          </p:nvSpPr>
          <p:spPr>
            <a:xfrm>
              <a:off x="6549228" y="3079417"/>
              <a:ext cx="1763400" cy="715200"/>
            </a:xfrm>
            <a:prstGeom prst="roundRect">
              <a:avLst>
                <a:gd fmla="val 16667" name="adj"/>
              </a:avLst>
            </a:prstGeom>
            <a:solidFill>
              <a:schemeClr val="accent3"/>
            </a:solidFill>
            <a:ln cap="flat" cmpd="sng" w="25400">
              <a:solidFill>
                <a:srgbClr val="BABABA"/>
              </a:solidFill>
              <a:prstDash val="solid"/>
              <a:round/>
              <a:headEnd len="med" w="med" type="none"/>
              <a:tailEnd len="med" w="med" type="none"/>
            </a:ln>
          </p:spPr>
          <p:txBody>
            <a:bodyPr anchorCtr="0" anchor="t" bIns="45700" lIns="180000" rIns="91425"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學術文獻</a:t>
              </a:r>
            </a:p>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資料庫</a:t>
              </a:r>
            </a:p>
          </p:txBody>
        </p:sp>
        <p:pic>
          <p:nvPicPr>
            <p:cNvPr descr="database,storage,db" id="1931" name="Shape 1931"/>
            <p:cNvPicPr preferRelativeResize="0"/>
            <p:nvPr/>
          </p:nvPicPr>
          <p:blipFill rotWithShape="1">
            <a:blip r:embed="rId6">
              <a:alphaModFix/>
            </a:blip>
            <a:srcRect b="0" l="0" r="0" t="0"/>
            <a:stretch/>
          </p:blipFill>
          <p:spPr>
            <a:xfrm>
              <a:off x="5849360" y="2955834"/>
              <a:ext cx="962400" cy="962400"/>
            </a:xfrm>
            <a:prstGeom prst="rect">
              <a:avLst/>
            </a:prstGeom>
            <a:noFill/>
            <a:ln>
              <a:noFill/>
            </a:ln>
          </p:spPr>
        </p:pic>
      </p:grpSp>
      <p:grpSp>
        <p:nvGrpSpPr>
          <p:cNvPr id="1932" name="Shape 1932"/>
          <p:cNvGrpSpPr/>
          <p:nvPr/>
        </p:nvGrpSpPr>
        <p:grpSpPr>
          <a:xfrm>
            <a:off x="6485393" y="3190897"/>
            <a:ext cx="2463268" cy="962400"/>
            <a:chOff x="5849360" y="4124635"/>
            <a:chExt cx="2463268" cy="962400"/>
          </a:xfrm>
        </p:grpSpPr>
        <p:sp>
          <p:nvSpPr>
            <p:cNvPr id="1933" name="Shape 1933"/>
            <p:cNvSpPr/>
            <p:nvPr/>
          </p:nvSpPr>
          <p:spPr>
            <a:xfrm>
              <a:off x="6549228" y="4248217"/>
              <a:ext cx="1763400" cy="715200"/>
            </a:xfrm>
            <a:prstGeom prst="roundRect">
              <a:avLst>
                <a:gd fmla="val 16667" name="adj"/>
              </a:avLst>
            </a:prstGeom>
            <a:solidFill>
              <a:schemeClr val="accent3"/>
            </a:solidFill>
            <a:ln cap="flat" cmpd="sng" w="25400">
              <a:solidFill>
                <a:srgbClr val="BABABA"/>
              </a:solidFill>
              <a:prstDash val="solid"/>
              <a:round/>
              <a:headEnd len="med" w="med" type="none"/>
              <a:tailEnd len="med" w="med" type="none"/>
            </a:ln>
          </p:spPr>
          <p:txBody>
            <a:bodyPr anchorCtr="0" anchor="t" bIns="45700" lIns="180000" rIns="91425"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單位</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數位典藏資源</a:t>
              </a:r>
            </a:p>
          </p:txBody>
        </p:sp>
        <p:pic>
          <p:nvPicPr>
            <p:cNvPr descr="database,storage,db" id="1934" name="Shape 1934"/>
            <p:cNvPicPr preferRelativeResize="0"/>
            <p:nvPr/>
          </p:nvPicPr>
          <p:blipFill rotWithShape="1">
            <a:blip r:embed="rId6">
              <a:alphaModFix/>
            </a:blip>
            <a:srcRect b="0" l="0" r="0" t="0"/>
            <a:stretch/>
          </p:blipFill>
          <p:spPr>
            <a:xfrm>
              <a:off x="5849360" y="4124635"/>
              <a:ext cx="962400" cy="962400"/>
            </a:xfrm>
            <a:prstGeom prst="rect">
              <a:avLst/>
            </a:prstGeom>
            <a:noFill/>
            <a:ln>
              <a:noFill/>
            </a:ln>
          </p:spPr>
        </p:pic>
      </p:grpSp>
      <p:grpSp>
        <p:nvGrpSpPr>
          <p:cNvPr id="1935" name="Shape 1935"/>
          <p:cNvGrpSpPr/>
          <p:nvPr/>
        </p:nvGrpSpPr>
        <p:grpSpPr>
          <a:xfrm>
            <a:off x="0" y="1717200"/>
            <a:ext cx="2415355" cy="2119186"/>
            <a:chOff x="0" y="1717200"/>
            <a:chExt cx="2415355" cy="2119186"/>
          </a:xfrm>
        </p:grpSpPr>
        <p:pic>
          <p:nvPicPr>
            <p:cNvPr id="1936" name="Shape 1936"/>
            <p:cNvPicPr preferRelativeResize="0"/>
            <p:nvPr/>
          </p:nvPicPr>
          <p:blipFill rotWithShape="1">
            <a:blip r:embed="rId8">
              <a:alphaModFix/>
            </a:blip>
            <a:srcRect b="0" l="0" r="0" t="0"/>
            <a:stretch/>
          </p:blipFill>
          <p:spPr>
            <a:xfrm>
              <a:off x="280555" y="3533087"/>
              <a:ext cx="2134800" cy="303300"/>
            </a:xfrm>
            <a:prstGeom prst="rect">
              <a:avLst/>
            </a:prstGeom>
            <a:noFill/>
            <a:ln>
              <a:noFill/>
            </a:ln>
          </p:spPr>
        </p:pic>
        <p:pic>
          <p:nvPicPr>
            <p:cNvPr descr="男子, 工作, 计算机, 思维, 男, 专业, 笔记本电脑, 办公室, 行政, 笔记本, 家庭办公室" id="1937" name="Shape 1937"/>
            <p:cNvPicPr preferRelativeResize="0"/>
            <p:nvPr/>
          </p:nvPicPr>
          <p:blipFill rotWithShape="1">
            <a:blip r:embed="rId9">
              <a:alphaModFix/>
            </a:blip>
            <a:srcRect b="0" l="0" r="0" t="0"/>
            <a:stretch/>
          </p:blipFill>
          <p:spPr>
            <a:xfrm>
              <a:off x="0" y="1717200"/>
              <a:ext cx="2415300" cy="1717200"/>
            </a:xfrm>
            <a:prstGeom prst="rect">
              <a:avLst/>
            </a:prstGeom>
            <a:noFill/>
            <a:ln>
              <a:noFill/>
            </a:ln>
          </p:spPr>
        </p:pic>
      </p:grpSp>
      <p:grpSp>
        <p:nvGrpSpPr>
          <p:cNvPr id="1938" name="Shape 1938"/>
          <p:cNvGrpSpPr/>
          <p:nvPr/>
        </p:nvGrpSpPr>
        <p:grpSpPr>
          <a:xfrm>
            <a:off x="6485331" y="4294033"/>
            <a:ext cx="1460126" cy="1766747"/>
            <a:chOff x="3361267" y="1778884"/>
            <a:chExt cx="1608600" cy="1946400"/>
          </a:xfrm>
        </p:grpSpPr>
        <p:sp>
          <p:nvSpPr>
            <p:cNvPr id="1939" name="Shape 1939"/>
            <p:cNvSpPr/>
            <p:nvPr/>
          </p:nvSpPr>
          <p:spPr>
            <a:xfrm>
              <a:off x="3361267" y="1778884"/>
              <a:ext cx="1608600" cy="1946400"/>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grpSp>
          <p:nvGrpSpPr>
            <p:cNvPr id="1940" name="Shape 1940"/>
            <p:cNvGrpSpPr/>
            <p:nvPr/>
          </p:nvGrpSpPr>
          <p:grpSpPr>
            <a:xfrm>
              <a:off x="3516312" y="1874540"/>
              <a:ext cx="1298700" cy="1755000"/>
              <a:chOff x="3482975" y="2028471"/>
              <a:chExt cx="1298700" cy="1755000"/>
            </a:xfrm>
          </p:grpSpPr>
          <p:pic>
            <p:nvPicPr>
              <p:cNvPr id="1941" name="Shape 1941"/>
              <p:cNvPicPr preferRelativeResize="0"/>
              <p:nvPr/>
            </p:nvPicPr>
            <p:blipFill rotWithShape="1">
              <a:blip r:embed="rId10">
                <a:alphaModFix/>
              </a:blip>
              <a:srcRect b="0" l="12796" r="16427" t="69165"/>
              <a:stretch/>
            </p:blipFill>
            <p:spPr>
              <a:xfrm>
                <a:off x="3482975" y="3217672"/>
                <a:ext cx="1298700" cy="565800"/>
              </a:xfrm>
              <a:prstGeom prst="rect">
                <a:avLst/>
              </a:prstGeom>
              <a:noFill/>
              <a:ln>
                <a:noFill/>
              </a:ln>
            </p:spPr>
          </p:pic>
          <p:pic>
            <p:nvPicPr>
              <p:cNvPr id="1942" name="Shape 1942"/>
              <p:cNvPicPr preferRelativeResize="0"/>
              <p:nvPr/>
            </p:nvPicPr>
            <p:blipFill rotWithShape="1">
              <a:blip r:embed="rId10">
                <a:alphaModFix/>
              </a:blip>
              <a:srcRect b="30834" l="15551" r="19702" t="0"/>
              <a:stretch/>
            </p:blipFill>
            <p:spPr>
              <a:xfrm>
                <a:off x="3538321" y="2028471"/>
                <a:ext cx="1188000" cy="1269000"/>
              </a:xfrm>
              <a:prstGeom prst="rect">
                <a:avLst/>
              </a:prstGeom>
              <a:noFill/>
              <a:ln>
                <a:noFill/>
              </a:ln>
            </p:spPr>
          </p:pic>
        </p:grpSp>
      </p:grpSp>
      <p:pic>
        <p:nvPicPr>
          <p:cNvPr descr="thunder" id="1943" name="Shape 1943"/>
          <p:cNvPicPr preferRelativeResize="0"/>
          <p:nvPr/>
        </p:nvPicPr>
        <p:blipFill rotWithShape="1">
          <a:blip r:embed="rId11">
            <a:alphaModFix/>
          </a:blip>
          <a:srcRect b="0" l="0" r="0" t="0"/>
          <a:stretch/>
        </p:blipFill>
        <p:spPr>
          <a:xfrm rot="1799866">
            <a:off x="1471525" y="1874480"/>
            <a:ext cx="674445" cy="674445"/>
          </a:xfrm>
          <a:prstGeom prst="rect">
            <a:avLst/>
          </a:prstGeom>
          <a:noFill/>
          <a:ln>
            <a:noFill/>
          </a:ln>
        </p:spPr>
      </p:pic>
      <p:sp>
        <p:nvSpPr>
          <p:cNvPr id="1944" name="Shape 1944"/>
          <p:cNvSpPr/>
          <p:nvPr/>
        </p:nvSpPr>
        <p:spPr>
          <a:xfrm flipH="1" rot="10800000">
            <a:off x="2526897" y="2762814"/>
            <a:ext cx="917100" cy="618600"/>
          </a:xfrm>
          <a:prstGeom prst="leftRightArrow">
            <a:avLst>
              <a:gd fmla="val 50000" name="adj1"/>
              <a:gd fmla="val 50000" name="adj2"/>
            </a:avLst>
          </a:prstGeom>
          <a:gradFill>
            <a:gsLst>
              <a:gs pos="0">
                <a:srgbClr val="B36124"/>
              </a:gs>
              <a:gs pos="80000">
                <a:srgbClr val="EB7F2F"/>
              </a:gs>
              <a:gs pos="100000">
                <a:srgbClr val="F0802C"/>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sp>
        <p:nvSpPr>
          <p:cNvPr id="1945" name="Shape 1945"/>
          <p:cNvSpPr/>
          <p:nvPr/>
        </p:nvSpPr>
        <p:spPr>
          <a:xfrm>
            <a:off x="5734433" y="1254935"/>
            <a:ext cx="666300" cy="6663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3600">
                <a:solidFill>
                  <a:schemeClr val="lt1"/>
                </a:solidFill>
                <a:latin typeface="Arial Black"/>
                <a:ea typeface="Arial Black"/>
                <a:cs typeface="Arial Black"/>
                <a:sym typeface="Arial Black"/>
              </a:rPr>
              <a:t>1</a:t>
            </a:r>
          </a:p>
        </p:txBody>
      </p:sp>
      <p:sp>
        <p:nvSpPr>
          <p:cNvPr id="1946" name="Shape 1946"/>
          <p:cNvSpPr/>
          <p:nvPr/>
        </p:nvSpPr>
        <p:spPr>
          <a:xfrm>
            <a:off x="3104534" y="1151849"/>
            <a:ext cx="666299" cy="6663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3600">
                <a:solidFill>
                  <a:schemeClr val="lt1"/>
                </a:solidFill>
                <a:latin typeface="Arial Black"/>
                <a:ea typeface="Arial Black"/>
                <a:cs typeface="Arial Black"/>
                <a:sym typeface="Arial Black"/>
              </a:rPr>
              <a:t>2</a:t>
            </a:r>
          </a:p>
        </p:txBody>
      </p:sp>
      <p:sp>
        <p:nvSpPr>
          <p:cNvPr id="1947" name="Shape 1947"/>
          <p:cNvSpPr/>
          <p:nvPr/>
        </p:nvSpPr>
        <p:spPr>
          <a:xfrm>
            <a:off x="2647225" y="2104792"/>
            <a:ext cx="666300" cy="666300"/>
          </a:xfrm>
          <a:prstGeom prst="ellipse">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lang="en-US" sz="3600">
                <a:solidFill>
                  <a:schemeClr val="lt1"/>
                </a:solidFill>
                <a:latin typeface="Arial Black"/>
                <a:ea typeface="Arial Black"/>
                <a:cs typeface="Arial Black"/>
                <a:sym typeface="Arial Black"/>
              </a:rPr>
              <a:t>3</a:t>
            </a: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1" name="Shape 1951"/>
        <p:cNvGrpSpPr/>
        <p:nvPr/>
      </p:nvGrpSpPr>
      <p:grpSpPr>
        <a:xfrm>
          <a:off x="0" y="0"/>
          <a:ext cx="0" cy="0"/>
          <a:chOff x="0" y="0"/>
          <a:chExt cx="0" cy="0"/>
        </a:xfrm>
      </p:grpSpPr>
      <p:sp>
        <p:nvSpPr>
          <p:cNvPr id="1952" name="Shape 1952"/>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lvl="0" rtl="0">
              <a:spcBef>
                <a:spcPts val="0"/>
              </a:spcBef>
              <a:buSzPct val="25000"/>
              <a:buNone/>
            </a:pPr>
            <a:r>
              <a:rPr lang="en-US"/>
              <a:t>開放原始碼資源探索系統 </a:t>
            </a:r>
            <a:r>
              <a:rPr b="1" lang="en-US">
                <a:solidFill>
                  <a:srgbClr val="D6FCBE"/>
                </a:solidFill>
              </a:rPr>
              <a:t>VuFind</a:t>
            </a:r>
          </a:p>
        </p:txBody>
      </p:sp>
      <p:sp>
        <p:nvSpPr>
          <p:cNvPr id="1953" name="Shape 195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1954" name="Shape 1954"/>
          <p:cNvSpPr txBox="1"/>
          <p:nvPr>
            <p:ph idx="4294967295" type="body"/>
          </p:nvPr>
        </p:nvSpPr>
        <p:spPr>
          <a:xfrm>
            <a:off x="291665" y="1076325"/>
            <a:ext cx="7808700" cy="1344899"/>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Clr>
                <a:schemeClr val="hlink"/>
              </a:buClr>
              <a:buSzPct val="25000"/>
              <a:buFont typeface="Noto Sans Symbols"/>
              <a:buNone/>
            </a:pPr>
            <a:r>
              <a:rPr b="0" i="0" lang="en-US" sz="2400" u="none" cap="none" strike="noStrike">
                <a:solidFill>
                  <a:schemeClr val="dk1"/>
                </a:solidFill>
                <a:latin typeface="Arial"/>
                <a:ea typeface="Arial"/>
                <a:cs typeface="Arial"/>
                <a:sym typeface="Arial"/>
              </a:rPr>
              <a:t>VuFind係由維拉諾瓦大學法爾維紀念圖書館</a:t>
            </a:r>
          </a:p>
          <a:p>
            <a:pPr indent="0" lvl="0" marL="0" marR="0" rtl="0" algn="ctr">
              <a:spcBef>
                <a:spcPts val="480"/>
              </a:spcBef>
              <a:spcAft>
                <a:spcPts val="0"/>
              </a:spcAft>
              <a:buClr>
                <a:schemeClr val="hlink"/>
              </a:buClr>
              <a:buSzPct val="25000"/>
              <a:buFont typeface="Noto Sans Symbols"/>
              <a:buNone/>
            </a:pPr>
            <a:r>
              <a:rPr b="0" i="0" lang="en-US" sz="2400" u="none" cap="none" strike="noStrike">
                <a:solidFill>
                  <a:schemeClr val="dk1"/>
                </a:solidFill>
                <a:latin typeface="Arial"/>
                <a:ea typeface="Arial"/>
                <a:cs typeface="Arial"/>
                <a:sym typeface="Arial"/>
              </a:rPr>
              <a:t>為圖書館所發展的圖書館資源入口網站</a:t>
            </a:r>
          </a:p>
        </p:txBody>
      </p:sp>
      <p:pic>
        <p:nvPicPr>
          <p:cNvPr id="1955" name="Shape 1955"/>
          <p:cNvPicPr preferRelativeResize="0"/>
          <p:nvPr>
            <p:ph idx="4294967295" type="body"/>
          </p:nvPr>
        </p:nvPicPr>
        <p:blipFill rotWithShape="1">
          <a:blip r:embed="rId3">
            <a:alphaModFix/>
          </a:blip>
          <a:srcRect b="0" l="0" r="0" t="0"/>
          <a:stretch/>
        </p:blipFill>
        <p:spPr>
          <a:xfrm>
            <a:off x="1466538" y="2521677"/>
            <a:ext cx="5624400" cy="3672000"/>
          </a:xfrm>
          <a:prstGeom prst="rect">
            <a:avLst/>
          </a:prstGeom>
          <a:noFill/>
          <a:ln>
            <a:noFill/>
          </a:ln>
        </p:spPr>
      </p:pic>
      <p:grpSp>
        <p:nvGrpSpPr>
          <p:cNvPr id="1956" name="Shape 1956"/>
          <p:cNvGrpSpPr/>
          <p:nvPr/>
        </p:nvGrpSpPr>
        <p:grpSpPr>
          <a:xfrm>
            <a:off x="125850" y="3158462"/>
            <a:ext cx="2378400" cy="2484235"/>
            <a:chOff x="125850" y="3343275"/>
            <a:chExt cx="2378400" cy="2484235"/>
          </a:xfrm>
        </p:grpSpPr>
        <p:sp>
          <p:nvSpPr>
            <p:cNvPr id="1957" name="Shape 1957"/>
            <p:cNvSpPr/>
            <p:nvPr/>
          </p:nvSpPr>
          <p:spPr>
            <a:xfrm>
              <a:off x="125850" y="3343275"/>
              <a:ext cx="2378400" cy="615300"/>
            </a:xfrm>
            <a:prstGeom prst="wedgeRoundRectCallout">
              <a:avLst>
                <a:gd fmla="val 58497" name="adj1"/>
                <a:gd fmla="val 31851" name="adj2"/>
                <a:gd fmla="val 16667" name="adj3"/>
              </a:avLst>
            </a:prstGeom>
            <a:solidFill>
              <a:schemeClr val="lt1"/>
            </a:solid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館藏書目記錄</a:t>
              </a:r>
            </a:p>
          </p:txBody>
        </p:sp>
        <p:sp>
          <p:nvSpPr>
            <p:cNvPr id="1958" name="Shape 1958"/>
            <p:cNvSpPr/>
            <p:nvPr/>
          </p:nvSpPr>
          <p:spPr>
            <a:xfrm>
              <a:off x="125850" y="4155954"/>
              <a:ext cx="2378400" cy="615300"/>
            </a:xfrm>
            <a:prstGeom prst="wedgeRoundRectCallout">
              <a:avLst>
                <a:gd fmla="val 59614" name="adj1"/>
                <a:gd fmla="val 20942" name="adj2"/>
                <a:gd fmla="val 16667" name="adj3"/>
              </a:avLst>
            </a:prstGeom>
            <a:solidFill>
              <a:schemeClr val="lt1"/>
            </a:solid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館藏期刊</a:t>
              </a:r>
            </a:p>
          </p:txBody>
        </p:sp>
        <p:sp>
          <p:nvSpPr>
            <p:cNvPr id="1959" name="Shape 1959"/>
            <p:cNvSpPr/>
            <p:nvPr/>
          </p:nvSpPr>
          <p:spPr>
            <a:xfrm>
              <a:off x="125850" y="5041210"/>
              <a:ext cx="2378400" cy="786300"/>
            </a:xfrm>
            <a:prstGeom prst="wedgeRoundRectCallout">
              <a:avLst>
                <a:gd fmla="val 61290" name="adj1"/>
                <a:gd fmla="val -53072" name="adj2"/>
                <a:gd fmla="val 16667" name="adj3"/>
              </a:avLst>
            </a:prstGeom>
            <a:solidFill>
              <a:schemeClr val="lt1"/>
            </a:solid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數位圖書館</a:t>
              </a:r>
            </a:p>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數位物件</a:t>
              </a:r>
            </a:p>
          </p:txBody>
        </p:sp>
      </p:grpSp>
      <p:grpSp>
        <p:nvGrpSpPr>
          <p:cNvPr id="1960" name="Shape 1960"/>
          <p:cNvGrpSpPr/>
          <p:nvPr/>
        </p:nvGrpSpPr>
        <p:grpSpPr>
          <a:xfrm>
            <a:off x="6508842" y="3104824"/>
            <a:ext cx="2497500" cy="2591508"/>
            <a:chOff x="6508842" y="3104824"/>
            <a:chExt cx="2497500" cy="2591508"/>
          </a:xfrm>
        </p:grpSpPr>
        <p:sp>
          <p:nvSpPr>
            <p:cNvPr id="1961" name="Shape 1961"/>
            <p:cNvSpPr/>
            <p:nvPr/>
          </p:nvSpPr>
          <p:spPr>
            <a:xfrm>
              <a:off x="6508842" y="3104824"/>
              <a:ext cx="2497500" cy="642000"/>
            </a:xfrm>
            <a:prstGeom prst="wedgeRoundRectCallout">
              <a:avLst>
                <a:gd fmla="val -62732" name="adj1"/>
                <a:gd fmla="val 40942" name="adj2"/>
                <a:gd fmla="val 16667" name="adj3"/>
              </a:avLst>
            </a:prstGeom>
            <a:solidFill>
              <a:schemeClr val="lt1"/>
            </a:solid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機構典藏</a:t>
              </a:r>
            </a:p>
          </p:txBody>
        </p:sp>
        <p:sp>
          <p:nvSpPr>
            <p:cNvPr id="1962" name="Shape 1962"/>
            <p:cNvSpPr/>
            <p:nvPr/>
          </p:nvSpPr>
          <p:spPr>
            <a:xfrm>
              <a:off x="6508842" y="3952622"/>
              <a:ext cx="2497500" cy="642000"/>
            </a:xfrm>
            <a:prstGeom prst="wedgeRoundRectCallout">
              <a:avLst>
                <a:gd fmla="val -65526" name="adj1"/>
                <a:gd fmla="val 11851" name="adj2"/>
                <a:gd fmla="val 16667" name="adj3"/>
              </a:avLst>
            </a:prstGeom>
            <a:solidFill>
              <a:schemeClr val="lt1"/>
            </a:solid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機構書目</a:t>
              </a:r>
            </a:p>
          </p:txBody>
        </p:sp>
        <p:sp>
          <p:nvSpPr>
            <p:cNvPr id="1963" name="Shape 1963"/>
            <p:cNvSpPr/>
            <p:nvPr/>
          </p:nvSpPr>
          <p:spPr>
            <a:xfrm>
              <a:off x="6508842" y="4876133"/>
              <a:ext cx="2497500" cy="820200"/>
            </a:xfrm>
            <a:prstGeom prst="wedgeRoundRectCallout">
              <a:avLst>
                <a:gd fmla="val -68319" name="adj1"/>
                <a:gd fmla="val -61612" name="adj2"/>
                <a:gd fmla="val 16667" name="adj3"/>
              </a:avLst>
            </a:prstGeom>
            <a:solidFill>
              <a:schemeClr val="lt1"/>
            </a:solid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1" marL="0" marR="0" rtl="0" algn="ctr">
                <a:spcBef>
                  <a:spcPts val="0"/>
                </a:spcBef>
                <a:spcAft>
                  <a:spcPts val="0"/>
                </a:spcAft>
                <a:buSzPct val="25000"/>
                <a:buNone/>
              </a:pPr>
              <a:r>
                <a:rPr b="0" i="0" lang="en-US" sz="2400" u="none" cap="none" strike="noStrike">
                  <a:solidFill>
                    <a:schemeClr val="dk1"/>
                  </a:solidFill>
                  <a:latin typeface="Arial"/>
                  <a:ea typeface="Arial"/>
                  <a:cs typeface="Arial"/>
                  <a:sym typeface="Arial"/>
                </a:rPr>
                <a:t>其他圖書館的館藏與資源</a:t>
              </a:r>
            </a:p>
          </p:txBody>
        </p:sp>
      </p:grpSp>
      <p:sp>
        <p:nvSpPr>
          <p:cNvPr id="1964" name="Shape 1964"/>
          <p:cNvSpPr txBox="1"/>
          <p:nvPr/>
        </p:nvSpPr>
        <p:spPr>
          <a:xfrm>
            <a:off x="2356400" y="1221775"/>
            <a:ext cx="5231400" cy="3387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Villanova University's Falvey Memorial Library</a:t>
            </a: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9" name="Shape 1969"/>
        <p:cNvGrpSpPr/>
        <p:nvPr/>
      </p:nvGrpSpPr>
      <p:grpSpPr>
        <a:xfrm>
          <a:off x="0" y="0"/>
          <a:ext cx="0" cy="0"/>
          <a:chOff x="0" y="0"/>
          <a:chExt cx="0" cy="0"/>
        </a:xfrm>
      </p:grpSpPr>
      <p:sp>
        <p:nvSpPr>
          <p:cNvPr id="1970" name="Shape 1970"/>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Balnaves的開放原始碼方案</a:t>
            </a:r>
          </a:p>
        </p:txBody>
      </p:sp>
      <p:sp>
        <p:nvSpPr>
          <p:cNvPr id="1971" name="Shape 1971"/>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grpSp>
        <p:nvGrpSpPr>
          <p:cNvPr id="1972" name="Shape 1972"/>
          <p:cNvGrpSpPr/>
          <p:nvPr/>
        </p:nvGrpSpPr>
        <p:grpSpPr>
          <a:xfrm>
            <a:off x="292785" y="1570464"/>
            <a:ext cx="1962000" cy="2155304"/>
            <a:chOff x="292785" y="1922986"/>
            <a:chExt cx="1962000" cy="2155304"/>
          </a:xfrm>
        </p:grpSpPr>
        <p:sp>
          <p:nvSpPr>
            <p:cNvPr id="1973" name="Shape 1973"/>
            <p:cNvSpPr txBox="1"/>
            <p:nvPr/>
          </p:nvSpPr>
          <p:spPr>
            <a:xfrm>
              <a:off x="292785" y="3708991"/>
              <a:ext cx="19620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圖書館管理系統</a:t>
              </a:r>
            </a:p>
          </p:txBody>
        </p:sp>
        <p:grpSp>
          <p:nvGrpSpPr>
            <p:cNvPr id="1974" name="Shape 1974"/>
            <p:cNvGrpSpPr/>
            <p:nvPr/>
          </p:nvGrpSpPr>
          <p:grpSpPr>
            <a:xfrm>
              <a:off x="420122" y="1922986"/>
              <a:ext cx="1603836" cy="1802150"/>
              <a:chOff x="399059" y="1522074"/>
              <a:chExt cx="1603836" cy="1802150"/>
            </a:xfrm>
          </p:grpSpPr>
          <p:sp>
            <p:nvSpPr>
              <p:cNvPr id="1975" name="Shape 1975"/>
              <p:cNvSpPr/>
              <p:nvPr/>
            </p:nvSpPr>
            <p:spPr>
              <a:xfrm>
                <a:off x="399059" y="1522074"/>
                <a:ext cx="1603836" cy="1802150"/>
              </a:xfrm>
              <a:prstGeom prst="flowChartMagneticDisk">
                <a:avLst/>
              </a:prstGeom>
              <a:solidFill>
                <a:srgbClr val="FFFFFF"/>
              </a:soli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1976" name="Shape 1976"/>
              <p:cNvPicPr preferRelativeResize="0"/>
              <p:nvPr/>
            </p:nvPicPr>
            <p:blipFill rotWithShape="1">
              <a:blip r:embed="rId3">
                <a:alphaModFix/>
              </a:blip>
              <a:srcRect b="0" l="0" r="10770" t="0"/>
              <a:stretch/>
            </p:blipFill>
            <p:spPr>
              <a:xfrm>
                <a:off x="480062" y="2249425"/>
                <a:ext cx="1441800" cy="699900"/>
              </a:xfrm>
              <a:prstGeom prst="rect">
                <a:avLst/>
              </a:prstGeom>
              <a:noFill/>
              <a:ln>
                <a:noFill/>
              </a:ln>
            </p:spPr>
          </p:pic>
        </p:grpSp>
      </p:grpSp>
      <p:grpSp>
        <p:nvGrpSpPr>
          <p:cNvPr id="1977" name="Shape 1977"/>
          <p:cNvGrpSpPr/>
          <p:nvPr/>
        </p:nvGrpSpPr>
        <p:grpSpPr>
          <a:xfrm>
            <a:off x="3184524" y="1483609"/>
            <a:ext cx="1962000" cy="2329013"/>
            <a:chOff x="3184524" y="1778884"/>
            <a:chExt cx="1962000" cy="2329013"/>
          </a:xfrm>
        </p:grpSpPr>
        <p:sp>
          <p:nvSpPr>
            <p:cNvPr id="1978" name="Shape 1978"/>
            <p:cNvSpPr/>
            <p:nvPr/>
          </p:nvSpPr>
          <p:spPr>
            <a:xfrm>
              <a:off x="3361267" y="1778884"/>
              <a:ext cx="1608600" cy="1946400"/>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sp>
          <p:nvSpPr>
            <p:cNvPr id="1979" name="Shape 1979"/>
            <p:cNvSpPr txBox="1"/>
            <p:nvPr/>
          </p:nvSpPr>
          <p:spPr>
            <a:xfrm>
              <a:off x="3184524" y="3738598"/>
              <a:ext cx="19620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資源探索系統</a:t>
              </a:r>
            </a:p>
          </p:txBody>
        </p:sp>
        <p:grpSp>
          <p:nvGrpSpPr>
            <p:cNvPr id="1980" name="Shape 1980"/>
            <p:cNvGrpSpPr/>
            <p:nvPr/>
          </p:nvGrpSpPr>
          <p:grpSpPr>
            <a:xfrm>
              <a:off x="3516312" y="1854776"/>
              <a:ext cx="1298700" cy="1770266"/>
              <a:chOff x="3482975" y="2008707"/>
              <a:chExt cx="1298700" cy="1770266"/>
            </a:xfrm>
          </p:grpSpPr>
          <p:pic>
            <p:nvPicPr>
              <p:cNvPr id="1981" name="Shape 1981"/>
              <p:cNvPicPr preferRelativeResize="0"/>
              <p:nvPr/>
            </p:nvPicPr>
            <p:blipFill rotWithShape="1">
              <a:blip r:embed="rId4">
                <a:alphaModFix/>
              </a:blip>
              <a:srcRect b="0" l="12796" r="16427" t="69165"/>
              <a:stretch/>
            </p:blipFill>
            <p:spPr>
              <a:xfrm>
                <a:off x="3482975" y="3213174"/>
                <a:ext cx="1298700" cy="565800"/>
              </a:xfrm>
              <a:prstGeom prst="rect">
                <a:avLst/>
              </a:prstGeom>
              <a:noFill/>
              <a:ln>
                <a:noFill/>
              </a:ln>
            </p:spPr>
          </p:pic>
          <p:pic>
            <p:nvPicPr>
              <p:cNvPr id="1982" name="Shape 1982"/>
              <p:cNvPicPr preferRelativeResize="0"/>
              <p:nvPr/>
            </p:nvPicPr>
            <p:blipFill rotWithShape="1">
              <a:blip r:embed="rId4">
                <a:alphaModFix/>
              </a:blip>
              <a:srcRect b="30834" l="15551" r="19702" t="0"/>
              <a:stretch/>
            </p:blipFill>
            <p:spPr>
              <a:xfrm>
                <a:off x="3538321" y="2008707"/>
                <a:ext cx="1188000" cy="1269000"/>
              </a:xfrm>
              <a:prstGeom prst="rect">
                <a:avLst/>
              </a:prstGeom>
              <a:noFill/>
              <a:ln>
                <a:noFill/>
              </a:ln>
            </p:spPr>
          </p:pic>
        </p:grpSp>
      </p:grpSp>
      <p:sp>
        <p:nvSpPr>
          <p:cNvPr id="1983" name="Shape 1983"/>
          <p:cNvSpPr/>
          <p:nvPr/>
        </p:nvSpPr>
        <p:spPr>
          <a:xfrm>
            <a:off x="2346959" y="2183765"/>
            <a:ext cx="701100" cy="618600"/>
          </a:xfrm>
          <a:prstGeom prst="rightArrow">
            <a:avLst>
              <a:gd fmla="val 50000" name="adj1"/>
              <a:gd fmla="val 50000" name="adj2"/>
            </a:avLst>
          </a:prstGeom>
          <a:gradFill>
            <a:gsLst>
              <a:gs pos="0">
                <a:srgbClr val="001D48"/>
              </a:gs>
              <a:gs pos="80000">
                <a:srgbClr val="00275F"/>
              </a:gs>
              <a:gs pos="100000">
                <a:srgbClr val="00276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sp>
        <p:nvSpPr>
          <p:cNvPr id="1984" name="Shape 1984"/>
          <p:cNvSpPr/>
          <p:nvPr/>
        </p:nvSpPr>
        <p:spPr>
          <a:xfrm flipH="1">
            <a:off x="5291816" y="2183765"/>
            <a:ext cx="701100" cy="618600"/>
          </a:xfrm>
          <a:prstGeom prst="rightArrow">
            <a:avLst>
              <a:gd fmla="val 50000" name="adj1"/>
              <a:gd fmla="val 50000" name="adj2"/>
            </a:avLst>
          </a:prstGeom>
          <a:gradFill>
            <a:gsLst>
              <a:gs pos="0">
                <a:srgbClr val="001D48"/>
              </a:gs>
              <a:gs pos="80000">
                <a:srgbClr val="00275F"/>
              </a:gs>
              <a:gs pos="100000">
                <a:srgbClr val="00276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grpSp>
        <p:nvGrpSpPr>
          <p:cNvPr id="1985" name="Shape 1985"/>
          <p:cNvGrpSpPr/>
          <p:nvPr/>
        </p:nvGrpSpPr>
        <p:grpSpPr>
          <a:xfrm>
            <a:off x="1942955" y="4324719"/>
            <a:ext cx="4272141" cy="1709100"/>
            <a:chOff x="1803108" y="4753735"/>
            <a:chExt cx="4272141" cy="1709100"/>
          </a:xfrm>
        </p:grpSpPr>
        <p:sp>
          <p:nvSpPr>
            <p:cNvPr id="1986" name="Shape 1986"/>
            <p:cNvSpPr/>
            <p:nvPr/>
          </p:nvSpPr>
          <p:spPr>
            <a:xfrm>
              <a:off x="3079749" y="4883603"/>
              <a:ext cx="2995500" cy="1397400"/>
            </a:xfrm>
            <a:prstGeom prst="roundRect">
              <a:avLst>
                <a:gd fmla="val 16667" name="adj"/>
              </a:avLst>
            </a:prstGeom>
            <a:gradFill>
              <a:gsLst>
                <a:gs pos="0">
                  <a:srgbClr val="001D48"/>
                </a:gs>
                <a:gs pos="80000">
                  <a:srgbClr val="00275F"/>
                </a:gs>
                <a:gs pos="100000">
                  <a:srgbClr val="002761"/>
                </a:gs>
              </a:gsLst>
              <a:lin ang="16200038" scaled="0"/>
            </a:gradFill>
            <a:ln>
              <a:noFill/>
            </a:ln>
          </p:spPr>
          <p:txBody>
            <a:bodyPr anchorCtr="0" anchor="b" bIns="0" lIns="91425" rIns="91425" tIns="0">
              <a:noAutofit/>
            </a:bodyPr>
            <a:lstStyle/>
            <a:p>
              <a:pPr indent="0" lvl="0" marL="0" marR="0" rtl="0" algn="ctr">
                <a:lnSpc>
                  <a:spcPct val="100000"/>
                </a:lnSpc>
                <a:spcBef>
                  <a:spcPts val="0"/>
                </a:spcBef>
                <a:spcAft>
                  <a:spcPts val="0"/>
                </a:spcAft>
                <a:buClr>
                  <a:schemeClr val="dk1"/>
                </a:buClr>
                <a:buFont typeface="Arial"/>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SzPct val="25000"/>
                <a:buNone/>
              </a:pPr>
              <a:r>
                <a:rPr lang="en-US" sz="1400">
                  <a:solidFill>
                    <a:schemeClr val="lt1"/>
                  </a:solidFill>
                  <a:latin typeface="Arial"/>
                  <a:ea typeface="Arial"/>
                  <a:cs typeface="Arial"/>
                  <a:sym typeface="Arial"/>
                </a:rPr>
                <a:t>The National Parliament of Solomon Islands</a:t>
              </a:r>
            </a:p>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latin typeface="Arial"/>
                  <a:ea typeface="Arial"/>
                  <a:cs typeface="Arial"/>
                  <a:sym typeface="Arial"/>
                </a:rPr>
                <a:t>索羅門群島國會</a:t>
              </a:r>
            </a:p>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latin typeface="Arial"/>
                  <a:ea typeface="Arial"/>
                  <a:cs typeface="Arial"/>
                  <a:sym typeface="Arial"/>
                </a:rPr>
                <a:t>數位圖書館</a:t>
              </a:r>
            </a:p>
          </p:txBody>
        </p:sp>
        <p:sp>
          <p:nvSpPr>
            <p:cNvPr id="1987" name="Shape 1987"/>
            <p:cNvSpPr/>
            <p:nvPr/>
          </p:nvSpPr>
          <p:spPr>
            <a:xfrm>
              <a:off x="1803108" y="4753735"/>
              <a:ext cx="1512000" cy="1709100"/>
            </a:xfrm>
            <a:prstGeom prst="roundRect">
              <a:avLst>
                <a:gd fmla="val 16667" name="adj"/>
              </a:avLst>
            </a:prstGeom>
            <a:solidFill>
              <a:schemeClr val="lt1"/>
            </a:solidFill>
            <a:ln cap="flat" cmpd="sng" w="2540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1988" name="Shape 1988"/>
            <p:cNvPicPr preferRelativeResize="0"/>
            <p:nvPr/>
          </p:nvPicPr>
          <p:blipFill rotWithShape="1">
            <a:blip r:embed="rId5">
              <a:alphaModFix/>
            </a:blip>
            <a:srcRect b="0" l="0" r="970" t="0"/>
            <a:stretch/>
          </p:blipFill>
          <p:spPr>
            <a:xfrm>
              <a:off x="1977049" y="4909589"/>
              <a:ext cx="1164000" cy="1397400"/>
            </a:xfrm>
            <a:prstGeom prst="rect">
              <a:avLst/>
            </a:prstGeom>
            <a:noFill/>
            <a:ln>
              <a:noFill/>
            </a:ln>
          </p:spPr>
        </p:pic>
      </p:grpSp>
      <p:sp>
        <p:nvSpPr>
          <p:cNvPr id="1989" name="Shape 1989"/>
          <p:cNvSpPr/>
          <p:nvPr/>
        </p:nvSpPr>
        <p:spPr>
          <a:xfrm rot="5400000">
            <a:off x="3925728" y="3813228"/>
            <a:ext cx="479700" cy="618600"/>
          </a:xfrm>
          <a:prstGeom prst="rightArrow">
            <a:avLst>
              <a:gd fmla="val 50000" name="adj1"/>
              <a:gd fmla="val 50000" name="adj2"/>
            </a:avLst>
          </a:prstGeom>
          <a:gradFill>
            <a:gsLst>
              <a:gs pos="0">
                <a:srgbClr val="001D48"/>
              </a:gs>
              <a:gs pos="80000">
                <a:srgbClr val="00275F"/>
              </a:gs>
              <a:gs pos="100000">
                <a:srgbClr val="00276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sp>
        <p:nvSpPr>
          <p:cNvPr id="1990" name="Shape 1990"/>
          <p:cNvSpPr/>
          <p:nvPr/>
        </p:nvSpPr>
        <p:spPr>
          <a:xfrm>
            <a:off x="69640" y="6483283"/>
            <a:ext cx="7496100" cy="2768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1200">
                <a:solidFill>
                  <a:schemeClr val="dk1"/>
                </a:solidFill>
                <a:latin typeface="Arial"/>
                <a:ea typeface="Arial"/>
                <a:cs typeface="Arial"/>
                <a:sym typeface="Arial"/>
              </a:rPr>
              <a:t>Balnaves, E. (2013). From OPAC to A</a:t>
            </a:r>
            <a:r>
              <a:rPr lang="en-US" sz="1200">
                <a:solidFill>
                  <a:schemeClr val="dk1"/>
                </a:solidFill>
              </a:rPr>
              <a:t>r</a:t>
            </a:r>
            <a:r>
              <a:rPr lang="en-US" sz="1200">
                <a:solidFill>
                  <a:schemeClr val="dk1"/>
                </a:solidFill>
                <a:latin typeface="Arial"/>
                <a:ea typeface="Arial"/>
                <a:cs typeface="Arial"/>
                <a:sym typeface="Arial"/>
              </a:rPr>
              <a:t>chive: integrated discovery and digital libraries with open source. </a:t>
            </a:r>
          </a:p>
        </p:txBody>
      </p:sp>
      <p:grpSp>
        <p:nvGrpSpPr>
          <p:cNvPr id="1991" name="Shape 1991"/>
          <p:cNvGrpSpPr/>
          <p:nvPr/>
        </p:nvGrpSpPr>
        <p:grpSpPr>
          <a:xfrm>
            <a:off x="6179905" y="1557101"/>
            <a:ext cx="1961999" cy="2182029"/>
            <a:chOff x="6179905" y="1557101"/>
            <a:chExt cx="1961999" cy="2182029"/>
          </a:xfrm>
        </p:grpSpPr>
        <p:sp>
          <p:nvSpPr>
            <p:cNvPr id="1992" name="Shape 1992"/>
            <p:cNvSpPr txBox="1"/>
            <p:nvPr/>
          </p:nvSpPr>
          <p:spPr>
            <a:xfrm>
              <a:off x="6179905" y="3369831"/>
              <a:ext cx="1961999"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數位圖書館系統</a:t>
              </a:r>
            </a:p>
          </p:txBody>
        </p:sp>
        <p:sp>
          <p:nvSpPr>
            <p:cNvPr id="1993" name="Shape 1993"/>
            <p:cNvSpPr/>
            <p:nvPr/>
          </p:nvSpPr>
          <p:spPr>
            <a:xfrm>
              <a:off x="6314859" y="1557101"/>
              <a:ext cx="1603836" cy="1802150"/>
            </a:xfrm>
            <a:prstGeom prst="flowChartMagneticDisk">
              <a:avLst/>
            </a:prstGeom>
            <a:solidFill>
              <a:srgbClr val="FFFFFF"/>
            </a:solidFill>
            <a:ln cap="flat" cmpd="sng" w="38100">
              <a:solidFill>
                <a:srgbClr val="3B54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1994" name="Shape 1994"/>
            <p:cNvPicPr preferRelativeResize="0"/>
            <p:nvPr/>
          </p:nvPicPr>
          <p:blipFill rotWithShape="1">
            <a:blip r:embed="rId6">
              <a:alphaModFix/>
            </a:blip>
            <a:srcRect b="0" l="0" r="0" t="72296"/>
            <a:stretch/>
          </p:blipFill>
          <p:spPr>
            <a:xfrm>
              <a:off x="6400584" y="2802323"/>
              <a:ext cx="1432499" cy="364200"/>
            </a:xfrm>
            <a:prstGeom prst="rect">
              <a:avLst/>
            </a:prstGeom>
            <a:noFill/>
            <a:ln>
              <a:noFill/>
            </a:ln>
          </p:spPr>
        </p:pic>
        <p:sp>
          <p:nvSpPr>
            <p:cNvPr id="1995" name="Shape 1995"/>
            <p:cNvSpPr/>
            <p:nvPr/>
          </p:nvSpPr>
          <p:spPr>
            <a:xfrm>
              <a:off x="6981650" y="1889725"/>
              <a:ext cx="317700" cy="3177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pic>
          <p:nvPicPr>
            <p:cNvPr id="1996" name="Shape 1996"/>
            <p:cNvPicPr preferRelativeResize="0"/>
            <p:nvPr/>
          </p:nvPicPr>
          <p:blipFill rotWithShape="1">
            <a:blip r:embed="rId6">
              <a:alphaModFix/>
            </a:blip>
            <a:srcRect b="32051" l="18653" r="18646" t="0"/>
            <a:stretch/>
          </p:blipFill>
          <p:spPr>
            <a:xfrm>
              <a:off x="6667735" y="1945390"/>
              <a:ext cx="898200" cy="893100"/>
            </a:xfrm>
            <a:prstGeom prst="rect">
              <a:avLst/>
            </a:prstGeom>
            <a:noFill/>
            <a:ln>
              <a:noFill/>
            </a:ln>
          </p:spPr>
        </p:pic>
      </p:gr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1" name="Shape 2001"/>
        <p:cNvGrpSpPr/>
        <p:nvPr/>
      </p:nvGrpSpPr>
      <p:grpSpPr>
        <a:xfrm>
          <a:off x="0" y="0"/>
          <a:ext cx="0" cy="0"/>
          <a:chOff x="0" y="0"/>
          <a:chExt cx="0" cy="0"/>
        </a:xfrm>
      </p:grpSpPr>
      <p:sp>
        <p:nvSpPr>
          <p:cNvPr id="2002" name="Shape 2002"/>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數位典藏系統DSpace的整合步驟</a:t>
            </a:r>
          </a:p>
        </p:txBody>
      </p:sp>
      <p:sp>
        <p:nvSpPr>
          <p:cNvPr id="2003" name="Shape 200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cxnSp>
        <p:nvCxnSpPr>
          <p:cNvPr id="2004" name="Shape 2004"/>
          <p:cNvCxnSpPr/>
          <p:nvPr/>
        </p:nvCxnSpPr>
        <p:spPr>
          <a:xfrm>
            <a:off x="4072467" y="1202266"/>
            <a:ext cx="0" cy="3778200"/>
          </a:xfrm>
          <a:prstGeom prst="straightConnector1">
            <a:avLst/>
          </a:prstGeom>
          <a:solidFill>
            <a:schemeClr val="accent1"/>
          </a:solidFill>
          <a:ln cap="flat" cmpd="sng" w="28575">
            <a:solidFill>
              <a:srgbClr val="7F7F7F"/>
            </a:solidFill>
            <a:prstDash val="dash"/>
            <a:round/>
            <a:headEnd len="med" w="med" type="none"/>
            <a:tailEnd len="med" w="med" type="none"/>
          </a:ln>
        </p:spPr>
      </p:cxnSp>
      <p:grpSp>
        <p:nvGrpSpPr>
          <p:cNvPr id="2005" name="Shape 2005"/>
          <p:cNvGrpSpPr/>
          <p:nvPr/>
        </p:nvGrpSpPr>
        <p:grpSpPr>
          <a:xfrm>
            <a:off x="1066267" y="4708253"/>
            <a:ext cx="1925196" cy="1426800"/>
            <a:chOff x="2510516" y="3317566"/>
            <a:chExt cx="1925196" cy="1426800"/>
          </a:xfrm>
        </p:grpSpPr>
        <p:pic>
          <p:nvPicPr>
            <p:cNvPr descr="D:\Desktop\Dropbox\[mindmaps]\[reading]\[檔案編排與描述]\diagram\server.png" id="2006" name="Shape 2006"/>
            <p:cNvPicPr preferRelativeResize="0"/>
            <p:nvPr/>
          </p:nvPicPr>
          <p:blipFill rotWithShape="1">
            <a:blip r:embed="rId3">
              <a:alphaModFix/>
            </a:blip>
            <a:srcRect b="19" l="7944" r="0" t="0"/>
            <a:stretch/>
          </p:blipFill>
          <p:spPr>
            <a:xfrm flipH="1">
              <a:off x="3122312" y="3317566"/>
              <a:ext cx="1313400" cy="1426800"/>
            </a:xfrm>
            <a:prstGeom prst="rect">
              <a:avLst/>
            </a:prstGeom>
            <a:noFill/>
            <a:ln>
              <a:noFill/>
            </a:ln>
          </p:spPr>
        </p:pic>
        <p:grpSp>
          <p:nvGrpSpPr>
            <p:cNvPr id="2007" name="Shape 2007"/>
            <p:cNvGrpSpPr/>
            <p:nvPr/>
          </p:nvGrpSpPr>
          <p:grpSpPr>
            <a:xfrm>
              <a:off x="2510516" y="3589795"/>
              <a:ext cx="964180" cy="1029920"/>
              <a:chOff x="3571657" y="1958488"/>
              <a:chExt cx="1188000" cy="1269000"/>
            </a:xfrm>
          </p:grpSpPr>
          <p:sp>
            <p:nvSpPr>
              <p:cNvPr id="2008" name="Shape 2008"/>
              <p:cNvSpPr/>
              <p:nvPr/>
            </p:nvSpPr>
            <p:spPr>
              <a:xfrm>
                <a:off x="3571657" y="1958488"/>
                <a:ext cx="1188000" cy="1269000"/>
              </a:xfrm>
              <a:prstGeom prst="roundRect">
                <a:avLst>
                  <a:gd fmla="val 16667" name="adj"/>
                </a:avLst>
              </a:prstGeom>
              <a:solidFill>
                <a:schemeClr val="lt1"/>
              </a:solidFill>
              <a:ln cap="flat" cmpd="sng" w="2540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2009" name="Shape 2009"/>
              <p:cNvPicPr preferRelativeResize="0"/>
              <p:nvPr/>
            </p:nvPicPr>
            <p:blipFill rotWithShape="1">
              <a:blip r:embed="rId4">
                <a:alphaModFix/>
              </a:blip>
              <a:srcRect b="30834" l="15551" r="19702" t="0"/>
              <a:stretch/>
            </p:blipFill>
            <p:spPr>
              <a:xfrm>
                <a:off x="3671556" y="2065183"/>
                <a:ext cx="988200" cy="1055700"/>
              </a:xfrm>
              <a:prstGeom prst="rect">
                <a:avLst/>
              </a:prstGeom>
              <a:noFill/>
              <a:ln>
                <a:noFill/>
              </a:ln>
            </p:spPr>
          </p:pic>
        </p:grpSp>
      </p:grpSp>
      <p:sp>
        <p:nvSpPr>
          <p:cNvPr id="2010" name="Shape 2010"/>
          <p:cNvSpPr/>
          <p:nvPr/>
        </p:nvSpPr>
        <p:spPr>
          <a:xfrm flipH="1">
            <a:off x="3133798" y="5186096"/>
            <a:ext cx="1857300" cy="618600"/>
          </a:xfrm>
          <a:prstGeom prst="rightArrow">
            <a:avLst>
              <a:gd fmla="val 50000" name="adj1"/>
              <a:gd fmla="val 50000" name="adj2"/>
            </a:avLst>
          </a:prstGeom>
          <a:gradFill>
            <a:gsLst>
              <a:gs pos="0">
                <a:srgbClr val="001D48"/>
              </a:gs>
              <a:gs pos="80000">
                <a:srgbClr val="00275F"/>
              </a:gs>
              <a:gs pos="100000">
                <a:srgbClr val="00276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sp>
        <p:nvSpPr>
          <p:cNvPr id="2011" name="Shape 2011"/>
          <p:cNvSpPr/>
          <p:nvPr/>
        </p:nvSpPr>
        <p:spPr>
          <a:xfrm>
            <a:off x="4568501" y="1371600"/>
            <a:ext cx="2924100" cy="723899"/>
          </a:xfrm>
          <a:prstGeom prst="wedgeRoundRectCallout">
            <a:avLst>
              <a:gd fmla="val -10854" name="adj1"/>
              <a:gd fmla="val 80874" name="adj2"/>
              <a:gd fmla="val 16667" name="adj3"/>
            </a:avLst>
          </a:prstGeom>
          <a:solidFill>
            <a:schemeClr val="lt1"/>
          </a:solidFill>
          <a:ln cap="flat" cmpd="sng" w="28575">
            <a:solidFill>
              <a:srgbClr val="597E38"/>
            </a:solidFill>
            <a:prstDash val="solid"/>
            <a:round/>
            <a:headEnd len="med" w="med" type="none"/>
            <a:tailEnd len="med" w="med" type="none"/>
          </a:ln>
        </p:spPr>
        <p:txBody>
          <a:bodyPr anchorCtr="0" anchor="ctr"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Overlock"/>
              <a:buAutoNum type="arabicPeriod"/>
            </a:pPr>
            <a:r>
              <a:rPr lang="en-US" sz="1800">
                <a:solidFill>
                  <a:schemeClr val="dk1"/>
                </a:solidFill>
                <a:latin typeface="Arial"/>
                <a:ea typeface="Arial"/>
                <a:cs typeface="Arial"/>
                <a:sym typeface="Arial"/>
              </a:rPr>
              <a:t>確認DSpace的OAI資訊的來源網址</a:t>
            </a:r>
          </a:p>
        </p:txBody>
      </p:sp>
      <p:sp>
        <p:nvSpPr>
          <p:cNvPr id="2012" name="Shape 2012"/>
          <p:cNvSpPr/>
          <p:nvPr/>
        </p:nvSpPr>
        <p:spPr>
          <a:xfrm>
            <a:off x="4568501" y="2195947"/>
            <a:ext cx="2924100" cy="723900"/>
          </a:xfrm>
          <a:prstGeom prst="wedgeRoundRectCallout">
            <a:avLst>
              <a:gd fmla="val -9077" name="adj1"/>
              <a:gd fmla="val 83745" name="adj2"/>
              <a:gd fmla="val 16667" name="adj3"/>
            </a:avLst>
          </a:prstGeom>
          <a:solidFill>
            <a:schemeClr val="lt1"/>
          </a:solidFill>
          <a:ln cap="flat" cmpd="sng" w="28575">
            <a:solidFill>
              <a:srgbClr val="597E38"/>
            </a:solidFill>
            <a:prstDash val="solid"/>
            <a:round/>
            <a:headEnd len="med" w="med" type="none"/>
            <a:tailEnd len="med" w="med" type="none"/>
          </a:ln>
        </p:spPr>
        <p:txBody>
          <a:bodyPr anchorCtr="0" anchor="ctr"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Overlock"/>
              <a:buAutoNum type="arabicPeriod" startAt="2"/>
            </a:pPr>
            <a:r>
              <a:rPr lang="en-US" sz="1800">
                <a:solidFill>
                  <a:schemeClr val="dk1"/>
                </a:solidFill>
                <a:latin typeface="Arial"/>
                <a:ea typeface="Arial"/>
                <a:cs typeface="Arial"/>
                <a:sym typeface="Arial"/>
              </a:rPr>
              <a:t>確認DSpace提供的後設資料完整性</a:t>
            </a:r>
          </a:p>
        </p:txBody>
      </p:sp>
      <p:sp>
        <p:nvSpPr>
          <p:cNvPr id="2013" name="Shape 2013"/>
          <p:cNvSpPr/>
          <p:nvPr/>
        </p:nvSpPr>
        <p:spPr>
          <a:xfrm>
            <a:off x="714374" y="2597783"/>
            <a:ext cx="2924100" cy="723900"/>
          </a:xfrm>
          <a:prstGeom prst="wedgeRoundRectCallout">
            <a:avLst>
              <a:gd fmla="val -8130" name="adj1"/>
              <a:gd fmla="val 76448" name="adj2"/>
              <a:gd fmla="val 16667" name="adj3"/>
            </a:avLst>
          </a:prstGeom>
          <a:solidFill>
            <a:schemeClr val="lt1"/>
          </a:solid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Overlock"/>
              <a:buAutoNum type="arabicPeriod" startAt="3"/>
            </a:pPr>
            <a:r>
              <a:rPr lang="en-US" sz="1800">
                <a:solidFill>
                  <a:schemeClr val="dk1"/>
                </a:solidFill>
                <a:latin typeface="Arial"/>
                <a:ea typeface="Arial"/>
                <a:cs typeface="Arial"/>
                <a:sym typeface="Arial"/>
              </a:rPr>
              <a:t>設定</a:t>
            </a:r>
            <a:r>
              <a:rPr lang="en-US" sz="1800" u="sng">
                <a:solidFill>
                  <a:srgbClr val="597E38"/>
                </a:solidFill>
                <a:latin typeface="Arial"/>
                <a:ea typeface="Arial"/>
                <a:cs typeface="Arial"/>
                <a:sym typeface="Arial"/>
              </a:rPr>
              <a:t>OAI與後設資料</a:t>
            </a:r>
            <a:r>
              <a:rPr lang="en-US" sz="1800">
                <a:solidFill>
                  <a:schemeClr val="dk1"/>
                </a:solidFill>
                <a:latin typeface="Arial"/>
                <a:ea typeface="Arial"/>
                <a:cs typeface="Arial"/>
                <a:sym typeface="Arial"/>
              </a:rPr>
              <a:t>對應檔案</a:t>
            </a:r>
          </a:p>
        </p:txBody>
      </p:sp>
      <p:sp>
        <p:nvSpPr>
          <p:cNvPr id="2014" name="Shape 2014"/>
          <p:cNvSpPr/>
          <p:nvPr/>
        </p:nvSpPr>
        <p:spPr>
          <a:xfrm>
            <a:off x="714374" y="3474137"/>
            <a:ext cx="2924100" cy="460800"/>
          </a:xfrm>
          <a:prstGeom prst="wedgeRoundRectCallout">
            <a:avLst>
              <a:gd fmla="val -8130" name="adj1"/>
              <a:gd fmla="val 76448" name="adj2"/>
              <a:gd fmla="val 16667" name="adj3"/>
            </a:avLst>
          </a:prstGeom>
          <a:solidFill>
            <a:schemeClr val="lt1"/>
          </a:solid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Overlock"/>
              <a:buAutoNum type="arabicPeriod" startAt="4"/>
            </a:pPr>
            <a:r>
              <a:rPr lang="en-US" sz="1800">
                <a:solidFill>
                  <a:schemeClr val="dk1"/>
                </a:solidFill>
                <a:latin typeface="Arial"/>
                <a:ea typeface="Arial"/>
                <a:cs typeface="Arial"/>
                <a:sym typeface="Arial"/>
              </a:rPr>
              <a:t>執行獲取與匯入指令</a:t>
            </a:r>
          </a:p>
        </p:txBody>
      </p:sp>
      <p:pic>
        <p:nvPicPr>
          <p:cNvPr descr="D:\Desktop\Dropbox\[mindmaps]\[reading]\[檔案編排與描述]\diagram\server.png" id="2015" name="Shape 2015"/>
          <p:cNvPicPr preferRelativeResize="0"/>
          <p:nvPr/>
        </p:nvPicPr>
        <p:blipFill rotWithShape="1">
          <a:blip r:embed="rId3">
            <a:alphaModFix/>
          </a:blip>
          <a:srcRect b="19" l="7944" r="0" t="0"/>
          <a:stretch/>
        </p:blipFill>
        <p:spPr>
          <a:xfrm>
            <a:off x="5192475" y="4638044"/>
            <a:ext cx="1313400" cy="1426800"/>
          </a:xfrm>
          <a:prstGeom prst="rect">
            <a:avLst/>
          </a:prstGeom>
          <a:noFill/>
          <a:ln>
            <a:noFill/>
          </a:ln>
        </p:spPr>
      </p:pic>
      <p:grpSp>
        <p:nvGrpSpPr>
          <p:cNvPr id="2016" name="Shape 2016"/>
          <p:cNvGrpSpPr/>
          <p:nvPr/>
        </p:nvGrpSpPr>
        <p:grpSpPr>
          <a:xfrm>
            <a:off x="5993152" y="4921844"/>
            <a:ext cx="1009942" cy="1001967"/>
            <a:chOff x="5993398" y="5207971"/>
            <a:chExt cx="721800" cy="716100"/>
          </a:xfrm>
        </p:grpSpPr>
        <p:sp>
          <p:nvSpPr>
            <p:cNvPr id="2017" name="Shape 2017"/>
            <p:cNvSpPr/>
            <p:nvPr/>
          </p:nvSpPr>
          <p:spPr>
            <a:xfrm>
              <a:off x="5993398" y="5207971"/>
              <a:ext cx="721800" cy="716100"/>
            </a:xfrm>
            <a:prstGeom prst="roundRect">
              <a:avLst>
                <a:gd fmla="val 16667" name="adj"/>
              </a:avLst>
            </a:prstGeom>
            <a:solidFill>
              <a:schemeClr val="accent3"/>
            </a:solidFill>
            <a:ln cap="flat" cmpd="sng" w="25400">
              <a:solidFill>
                <a:srgbClr val="3B54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dspace_logo.png" id="2018" name="Shape 2018"/>
            <p:cNvPicPr preferRelativeResize="0"/>
            <p:nvPr/>
          </p:nvPicPr>
          <p:blipFill rotWithShape="1">
            <a:blip r:embed="rId5">
              <a:alphaModFix/>
            </a:blip>
            <a:srcRect b="0" l="0" r="0" t="0"/>
            <a:stretch/>
          </p:blipFill>
          <p:spPr>
            <a:xfrm>
              <a:off x="6009107" y="5250919"/>
              <a:ext cx="690600" cy="633600"/>
            </a:xfrm>
            <a:prstGeom prst="rect">
              <a:avLst/>
            </a:prstGeom>
            <a:noFill/>
            <a:ln>
              <a:noFill/>
            </a:ln>
          </p:spPr>
        </p:pic>
      </p:grpSp>
      <p:sp>
        <p:nvSpPr>
          <p:cNvPr id="2019" name="Shape 2019"/>
          <p:cNvSpPr/>
          <p:nvPr/>
        </p:nvSpPr>
        <p:spPr>
          <a:xfrm>
            <a:off x="714374" y="4047548"/>
            <a:ext cx="2924100" cy="460800"/>
          </a:xfrm>
          <a:prstGeom prst="wedgeRoundRectCallout">
            <a:avLst>
              <a:gd fmla="val -8130" name="adj1"/>
              <a:gd fmla="val 76448" name="adj2"/>
              <a:gd fmla="val 16667" name="adj3"/>
            </a:avLst>
          </a:prstGeom>
          <a:solidFill>
            <a:schemeClr val="lt1"/>
          </a:solid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342900" lvl="0" marL="342900" marR="0" rtl="0" algn="l">
              <a:spcBef>
                <a:spcPts val="0"/>
              </a:spcBef>
              <a:spcAft>
                <a:spcPts val="0"/>
              </a:spcAft>
              <a:buClr>
                <a:schemeClr val="dk1"/>
              </a:buClr>
              <a:buSzPct val="100000"/>
              <a:buFont typeface="Overlock"/>
              <a:buAutoNum type="arabicPeriod" startAt="5"/>
            </a:pPr>
            <a:r>
              <a:rPr lang="en-US" sz="1800">
                <a:solidFill>
                  <a:schemeClr val="dk1"/>
                </a:solidFill>
                <a:latin typeface="Arial"/>
                <a:ea typeface="Arial"/>
                <a:cs typeface="Arial"/>
                <a:sym typeface="Arial"/>
              </a:rPr>
              <a:t>重新啟動VuFind</a:t>
            </a:r>
          </a:p>
        </p:txBody>
      </p:sp>
      <p:sp>
        <p:nvSpPr>
          <p:cNvPr id="2020" name="Shape 2020"/>
          <p:cNvSpPr txBox="1"/>
          <p:nvPr/>
        </p:nvSpPr>
        <p:spPr>
          <a:xfrm>
            <a:off x="714372" y="6307282"/>
            <a:ext cx="5010900" cy="369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※4,5必須撰寫為排程檔，定期進行獲取與匯入 </a:t>
            </a:r>
          </a:p>
        </p:txBody>
      </p:sp>
      <p:sp>
        <p:nvSpPr>
          <p:cNvPr id="2021" name="Shape 2021"/>
          <p:cNvSpPr txBox="1"/>
          <p:nvPr/>
        </p:nvSpPr>
        <p:spPr>
          <a:xfrm>
            <a:off x="2991475" y="5693375"/>
            <a:ext cx="22011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rgbClr val="597E38"/>
                </a:solidFill>
                <a:latin typeface="Arial"/>
                <a:ea typeface="Arial"/>
                <a:cs typeface="Arial"/>
                <a:sym typeface="Arial"/>
              </a:rPr>
              <a:t>OAI-PMH</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graphicFrame>
        <p:nvGraphicFramePr>
          <p:cNvPr id="333" name="Shape 333"/>
          <p:cNvGraphicFramePr/>
          <p:nvPr/>
        </p:nvGraphicFramePr>
        <p:xfrm>
          <a:off x="457200" y="1076325"/>
          <a:ext cx="3000000" cy="3000000"/>
        </p:xfrm>
        <a:graphic>
          <a:graphicData uri="http://schemas.openxmlformats.org/drawingml/2006/table">
            <a:tbl>
              <a:tblPr>
                <a:noFill/>
                <a:tableStyleId>{45CEAE75-6919-48DB-AE2E-A47D210FA33C}</a:tableStyleId>
              </a:tblPr>
              <a:tblGrid>
                <a:gridCol w="1895575"/>
                <a:gridCol w="2930500"/>
                <a:gridCol w="2847700"/>
              </a:tblGrid>
              <a:tr h="455100">
                <a:tc>
                  <a:txBody>
                    <a:bodyPr>
                      <a:noAutofit/>
                    </a:bodyPr>
                    <a:lstStyle/>
                    <a:p>
                      <a:pPr lvl="0" algn="ctr">
                        <a:spcBef>
                          <a:spcPts val="0"/>
                        </a:spcBef>
                        <a:buNone/>
                      </a:pPr>
                      <a:r>
                        <a:t/>
                      </a:r>
                      <a:endParaRPr b="1" sz="2200"/>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chemeClr val="dk2"/>
                    </a:solidFill>
                  </a:tcPr>
                </a:tc>
                <a:tc>
                  <a:txBody>
                    <a:bodyPr>
                      <a:noAutofit/>
                    </a:bodyPr>
                    <a:lstStyle/>
                    <a:p>
                      <a:pPr lvl="0" algn="ctr">
                        <a:spcBef>
                          <a:spcPts val="0"/>
                        </a:spcBef>
                        <a:buNone/>
                      </a:pPr>
                      <a:r>
                        <a:rPr b="1" lang="en-US" sz="2200">
                          <a:solidFill>
                            <a:srgbClr val="FFFFFF"/>
                          </a:solidFill>
                        </a:rPr>
                        <a:t>數位典藏系統</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chemeClr val="dk2"/>
                    </a:solidFill>
                  </a:tcPr>
                </a:tc>
                <a:tc>
                  <a:txBody>
                    <a:bodyPr>
                      <a:noAutofit/>
                    </a:bodyPr>
                    <a:lstStyle/>
                    <a:p>
                      <a:pPr lvl="0" algn="ctr">
                        <a:spcBef>
                          <a:spcPts val="0"/>
                        </a:spcBef>
                        <a:buNone/>
                      </a:pPr>
                      <a:r>
                        <a:rPr b="1" lang="en-US" sz="2200">
                          <a:solidFill>
                            <a:srgbClr val="FFFFFF"/>
                          </a:solidFill>
                        </a:rPr>
                        <a:t>內容管理系統</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chemeClr val="dk2"/>
                    </a:solidFill>
                  </a:tcPr>
                </a:tc>
              </a:tr>
              <a:tr h="1052475">
                <a:tc>
                  <a:txBody>
                    <a:bodyPr>
                      <a:noAutofit/>
                    </a:bodyPr>
                    <a:lstStyle/>
                    <a:p>
                      <a:pPr lvl="0">
                        <a:spcBef>
                          <a:spcPts val="0"/>
                        </a:spcBef>
                        <a:buNone/>
                      </a:pPr>
                      <a:r>
                        <a:rPr b="1" i="1" lang="en-US" sz="2200"/>
                        <a:t>數位物件典藏</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EE3EF"/>
                    </a:solidFill>
                  </a:tcPr>
                </a:tc>
                <a:tc>
                  <a:txBody>
                    <a:bodyPr>
                      <a:noAutofit/>
                    </a:bodyPr>
                    <a:lstStyle/>
                    <a:p>
                      <a:pPr lvl="0">
                        <a:spcBef>
                          <a:spcPts val="0"/>
                        </a:spcBef>
                        <a:buNone/>
                      </a:pPr>
                      <a:r>
                        <a:rPr lang="en-US" sz="2200">
                          <a:solidFill>
                            <a:srgbClr val="597E38"/>
                          </a:solidFill>
                        </a:rPr>
                        <a:t>以典藏數位物件為主</a:t>
                      </a:r>
                      <a:r>
                        <a:rPr lang="en-US" sz="2200"/>
                        <a:t>，確保數位物件的完整性</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EE3EF"/>
                    </a:solidFill>
                  </a:tcPr>
                </a:tc>
                <a:tc>
                  <a:txBody>
                    <a:bodyPr>
                      <a:noAutofit/>
                    </a:bodyPr>
                    <a:lstStyle/>
                    <a:p>
                      <a:pPr lvl="0">
                        <a:spcBef>
                          <a:spcPts val="0"/>
                        </a:spcBef>
                        <a:buNone/>
                      </a:pPr>
                      <a:r>
                        <a:rPr lang="en-US" sz="2200"/>
                        <a:t>僅是網站的附件</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EE3EF"/>
                    </a:solidFill>
                  </a:tcPr>
                </a:tc>
              </a:tr>
              <a:tr h="1352725">
                <a:tc>
                  <a:txBody>
                    <a:bodyPr>
                      <a:noAutofit/>
                    </a:bodyPr>
                    <a:lstStyle/>
                    <a:p>
                      <a:pPr lvl="0">
                        <a:spcBef>
                          <a:spcPts val="0"/>
                        </a:spcBef>
                        <a:buNone/>
                      </a:pPr>
                      <a:r>
                        <a:rPr b="1" i="1" lang="en-US" sz="2200"/>
                        <a:t>後設資料描述</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US" sz="2200">
                          <a:solidFill>
                            <a:srgbClr val="597E38"/>
                          </a:solidFill>
                        </a:rPr>
                        <a:t>遵循標準的後設資料規範</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US" sz="2200"/>
                        <a:t>資訊架構以建構網站為主，並不用於描述數位物件</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1052475">
                <a:tc>
                  <a:txBody>
                    <a:bodyPr>
                      <a:noAutofit/>
                    </a:bodyPr>
                    <a:lstStyle/>
                    <a:p>
                      <a:pPr lvl="0">
                        <a:spcBef>
                          <a:spcPts val="0"/>
                        </a:spcBef>
                        <a:buNone/>
                      </a:pPr>
                      <a:r>
                        <a:rPr b="1" i="1" lang="en-US" sz="2200"/>
                        <a:t>資料檢索</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EE3EF"/>
                    </a:solidFill>
                  </a:tcPr>
                </a:tc>
                <a:tc>
                  <a:txBody>
                    <a:bodyPr>
                      <a:noAutofit/>
                    </a:bodyPr>
                    <a:lstStyle/>
                    <a:p>
                      <a:pPr lvl="0">
                        <a:spcBef>
                          <a:spcPts val="0"/>
                        </a:spcBef>
                        <a:buNone/>
                      </a:pPr>
                      <a:r>
                        <a:rPr lang="en-US" sz="2200"/>
                        <a:t>支援數位物件內文的</a:t>
                      </a:r>
                      <a:r>
                        <a:rPr lang="en-US" sz="2200">
                          <a:solidFill>
                            <a:srgbClr val="597E38"/>
                          </a:solidFill>
                        </a:rPr>
                        <a:t>全文檢索</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EE3EF"/>
                    </a:solidFill>
                  </a:tcPr>
                </a:tc>
                <a:tc>
                  <a:txBody>
                    <a:bodyPr>
                      <a:noAutofit/>
                    </a:bodyPr>
                    <a:lstStyle/>
                    <a:p>
                      <a:pPr lvl="0">
                        <a:spcBef>
                          <a:spcPts val="0"/>
                        </a:spcBef>
                        <a:buNone/>
                      </a:pPr>
                      <a:r>
                        <a:rPr lang="en-US" sz="2200"/>
                        <a:t>僅能檢索網頁的後設資料，不能檢索數位物件內文</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EE3EF"/>
                    </a:solidFill>
                  </a:tcPr>
                </a:tc>
              </a:tr>
              <a:tr h="1145750">
                <a:tc>
                  <a:txBody>
                    <a:bodyPr>
                      <a:noAutofit/>
                    </a:bodyPr>
                    <a:lstStyle/>
                    <a:p>
                      <a:pPr lvl="0">
                        <a:spcBef>
                          <a:spcPts val="0"/>
                        </a:spcBef>
                        <a:buNone/>
                      </a:pPr>
                      <a:r>
                        <a:rPr b="1" i="1" lang="en-US" sz="2200"/>
                        <a:t>資料互通性</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US" sz="2200"/>
                        <a:t>支援多種</a:t>
                      </a:r>
                      <a:r>
                        <a:rPr lang="en-US" sz="2200">
                          <a:solidFill>
                            <a:srgbClr val="597E38"/>
                          </a:solidFill>
                        </a:rPr>
                        <a:t>資料交換標準</a:t>
                      </a:r>
                      <a:r>
                        <a:rPr lang="en-US" sz="2200"/>
                        <a:t>，能夠批次匯入與匯出大量資料</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US" sz="2200"/>
                        <a:t>僅</a:t>
                      </a:r>
                      <a:r>
                        <a:rPr lang="en-US" sz="2200"/>
                        <a:t>支援RSS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bl>
          </a:graphicData>
        </a:graphic>
      </p:graphicFrame>
      <p:sp>
        <p:nvSpPr>
          <p:cNvPr id="334" name="Shape 334"/>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數位典藏與內容管理系統的差別</a:t>
            </a:r>
          </a:p>
        </p:txBody>
      </p:sp>
      <p:sp>
        <p:nvSpPr>
          <p:cNvPr id="335" name="Shape 335"/>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6" name="Shape 2026"/>
        <p:cNvGrpSpPr/>
        <p:nvPr/>
      </p:nvGrpSpPr>
      <p:grpSpPr>
        <a:xfrm>
          <a:off x="0" y="0"/>
          <a:ext cx="0" cy="0"/>
          <a:chOff x="0" y="0"/>
          <a:chExt cx="0" cy="0"/>
        </a:xfrm>
      </p:grpSpPr>
      <p:sp>
        <p:nvSpPr>
          <p:cNvPr id="2027" name="Shape 2027"/>
          <p:cNvSpPr txBox="1"/>
          <p:nvPr>
            <p:ph type="title"/>
          </p:nvPr>
        </p:nvSpPr>
        <p:spPr>
          <a:xfrm>
            <a:off x="1143000" y="381000"/>
            <a:ext cx="6705600" cy="563700"/>
          </a:xfrm>
          <a:prstGeom prst="rect">
            <a:avLst/>
          </a:prstGeom>
        </p:spPr>
        <p:txBody>
          <a:bodyPr anchorCtr="0" anchor="ctr" bIns="91425" lIns="91425" rIns="91425" tIns="91425">
            <a:noAutofit/>
          </a:bodyPr>
          <a:lstStyle/>
          <a:p>
            <a:pPr lvl="0" rtl="0">
              <a:spcBef>
                <a:spcPts val="0"/>
              </a:spcBef>
              <a:buNone/>
            </a:pPr>
            <a:r>
              <a:rPr lang="en-US"/>
              <a:t>資源探索系統整合查詢</a:t>
            </a:r>
          </a:p>
        </p:txBody>
      </p:sp>
      <p:sp>
        <p:nvSpPr>
          <p:cNvPr id="2028" name="Shape 2028"/>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2029" name="Shape 2029"/>
          <p:cNvPicPr preferRelativeResize="0"/>
          <p:nvPr>
            <p:ph idx="4294967295" type="body"/>
          </p:nvPr>
        </p:nvPicPr>
        <p:blipFill rotWithShape="1">
          <a:blip r:embed="rId3">
            <a:alphaModFix/>
          </a:blip>
          <a:srcRect b="0" l="0" r="0" t="0"/>
          <a:stretch/>
        </p:blipFill>
        <p:spPr>
          <a:xfrm>
            <a:off x="0" y="1283700"/>
            <a:ext cx="8085000" cy="557430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4" name="Shape 2034"/>
        <p:cNvGrpSpPr/>
        <p:nvPr/>
      </p:nvGrpSpPr>
      <p:grpSpPr>
        <a:xfrm>
          <a:off x="0" y="0"/>
          <a:ext cx="0" cy="0"/>
          <a:chOff x="0" y="0"/>
          <a:chExt cx="0" cy="0"/>
        </a:xfrm>
      </p:grpSpPr>
      <p:sp>
        <p:nvSpPr>
          <p:cNvPr id="2035" name="Shape 2035"/>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資源探索系統整合查詢</a:t>
            </a:r>
          </a:p>
        </p:txBody>
      </p:sp>
      <p:sp>
        <p:nvSpPr>
          <p:cNvPr id="2036" name="Shape 2036"/>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2037" name="Shape 2037"/>
          <p:cNvPicPr preferRelativeResize="0"/>
          <p:nvPr>
            <p:ph idx="4294967295" type="body"/>
          </p:nvPr>
        </p:nvPicPr>
        <p:blipFill rotWithShape="1">
          <a:blip r:embed="rId3">
            <a:alphaModFix/>
          </a:blip>
          <a:srcRect b="0" l="0" r="0" t="0"/>
          <a:stretch/>
        </p:blipFill>
        <p:spPr>
          <a:xfrm>
            <a:off x="0" y="1283700"/>
            <a:ext cx="8085000" cy="5574300"/>
          </a:xfrm>
          <a:prstGeom prst="rect">
            <a:avLst/>
          </a:prstGeom>
          <a:noFill/>
          <a:ln>
            <a:noFill/>
          </a:ln>
        </p:spPr>
      </p:pic>
      <p:grpSp>
        <p:nvGrpSpPr>
          <p:cNvPr id="2038" name="Shape 2038"/>
          <p:cNvGrpSpPr/>
          <p:nvPr/>
        </p:nvGrpSpPr>
        <p:grpSpPr>
          <a:xfrm>
            <a:off x="4976545" y="128079"/>
            <a:ext cx="2710866" cy="2412770"/>
            <a:chOff x="4404652" y="475180"/>
            <a:chExt cx="2200199" cy="1958100"/>
          </a:xfrm>
        </p:grpSpPr>
        <p:sp>
          <p:nvSpPr>
            <p:cNvPr id="2039" name="Shape 2039"/>
            <p:cNvSpPr/>
            <p:nvPr/>
          </p:nvSpPr>
          <p:spPr>
            <a:xfrm>
              <a:off x="4404652" y="475180"/>
              <a:ext cx="2200199" cy="1958100"/>
            </a:xfrm>
            <a:prstGeom prst="wedgeRoundRectCallout">
              <a:avLst>
                <a:gd fmla="val -20833" name="adj1"/>
                <a:gd fmla="val 62500" name="adj2"/>
                <a:gd fmla="val 0" name="adj3"/>
              </a:avLst>
            </a:prstGeom>
            <a:solidFill>
              <a:schemeClr val="lt1"/>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2040" name="Shape 2040"/>
            <p:cNvPicPr preferRelativeResize="0"/>
            <p:nvPr/>
          </p:nvPicPr>
          <p:blipFill rotWithShape="1">
            <a:blip r:embed="rId4">
              <a:alphaModFix/>
            </a:blip>
            <a:srcRect b="17280" l="34490" r="0" t="0"/>
            <a:stretch/>
          </p:blipFill>
          <p:spPr>
            <a:xfrm>
              <a:off x="4559433" y="661513"/>
              <a:ext cx="1890600" cy="1662600"/>
            </a:xfrm>
            <a:prstGeom prst="rect">
              <a:avLst/>
            </a:prstGeom>
            <a:noFill/>
            <a:ln>
              <a:noFill/>
            </a:ln>
          </p:spPr>
        </p:pic>
        <p:sp>
          <p:nvSpPr>
            <p:cNvPr id="2041" name="Shape 2041"/>
            <p:cNvSpPr txBox="1"/>
            <p:nvPr/>
          </p:nvSpPr>
          <p:spPr>
            <a:xfrm>
              <a:off x="4676114" y="561771"/>
              <a:ext cx="16575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C00000"/>
                  </a:solidFill>
                  <a:latin typeface="Arial"/>
                  <a:ea typeface="Arial"/>
                  <a:cs typeface="Arial"/>
                  <a:sym typeface="Arial"/>
                </a:rPr>
                <a:t>相關性排序</a:t>
              </a:r>
            </a:p>
          </p:txBody>
        </p:sp>
      </p:grpSp>
      <p:grpSp>
        <p:nvGrpSpPr>
          <p:cNvPr id="2042" name="Shape 2042"/>
          <p:cNvGrpSpPr/>
          <p:nvPr/>
        </p:nvGrpSpPr>
        <p:grpSpPr>
          <a:xfrm>
            <a:off x="6934355" y="3914965"/>
            <a:ext cx="2085900" cy="2353500"/>
            <a:chOff x="7184122" y="3675706"/>
            <a:chExt cx="2085900" cy="2353500"/>
          </a:xfrm>
        </p:grpSpPr>
        <p:grpSp>
          <p:nvGrpSpPr>
            <p:cNvPr id="2043" name="Shape 2043"/>
            <p:cNvGrpSpPr/>
            <p:nvPr/>
          </p:nvGrpSpPr>
          <p:grpSpPr>
            <a:xfrm>
              <a:off x="7184122" y="3675706"/>
              <a:ext cx="2085900" cy="2353500"/>
              <a:chOff x="7184122" y="3675706"/>
              <a:chExt cx="2085900" cy="2353500"/>
            </a:xfrm>
          </p:grpSpPr>
          <p:sp>
            <p:nvSpPr>
              <p:cNvPr id="2044" name="Shape 2044"/>
              <p:cNvSpPr/>
              <p:nvPr/>
            </p:nvSpPr>
            <p:spPr>
              <a:xfrm>
                <a:off x="7184122" y="3675706"/>
                <a:ext cx="2085900" cy="2353500"/>
              </a:xfrm>
              <a:prstGeom prst="wedgeRoundRectCallout">
                <a:avLst>
                  <a:gd fmla="val -59361" name="adj1"/>
                  <a:gd fmla="val -35443" name="adj2"/>
                  <a:gd fmla="val 16667" name="adj3"/>
                </a:avLst>
              </a:prstGeom>
              <a:solidFill>
                <a:schemeClr val="lt1"/>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2045" name="Shape 2045"/>
              <p:cNvPicPr preferRelativeResize="0"/>
              <p:nvPr/>
            </p:nvPicPr>
            <p:blipFill rotWithShape="1">
              <a:blip r:embed="rId5">
                <a:alphaModFix/>
              </a:blip>
              <a:srcRect b="49811" l="0" r="0" t="0"/>
              <a:stretch/>
            </p:blipFill>
            <p:spPr>
              <a:xfrm>
                <a:off x="7250797" y="3911172"/>
                <a:ext cx="1971600" cy="1907400"/>
              </a:xfrm>
              <a:prstGeom prst="rect">
                <a:avLst/>
              </a:prstGeom>
              <a:noFill/>
              <a:ln>
                <a:noFill/>
              </a:ln>
            </p:spPr>
          </p:pic>
        </p:grpSp>
        <p:sp>
          <p:nvSpPr>
            <p:cNvPr id="2046" name="Shape 2046"/>
            <p:cNvSpPr txBox="1"/>
            <p:nvPr/>
          </p:nvSpPr>
          <p:spPr>
            <a:xfrm>
              <a:off x="7483685" y="3727061"/>
              <a:ext cx="16575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C00000"/>
                  </a:solidFill>
                  <a:latin typeface="Arial"/>
                  <a:ea typeface="Arial"/>
                  <a:cs typeface="Arial"/>
                  <a:sym typeface="Arial"/>
                </a:rPr>
                <a:t>層面分析</a:t>
              </a:r>
            </a:p>
          </p:txBody>
        </p:sp>
      </p:grpSp>
      <p:grpSp>
        <p:nvGrpSpPr>
          <p:cNvPr id="2047" name="Shape 2047"/>
          <p:cNvGrpSpPr/>
          <p:nvPr/>
        </p:nvGrpSpPr>
        <p:grpSpPr>
          <a:xfrm>
            <a:off x="332158" y="4217735"/>
            <a:ext cx="3325200" cy="2232600"/>
            <a:chOff x="314400" y="3359944"/>
            <a:chExt cx="3325200" cy="2232600"/>
          </a:xfrm>
        </p:grpSpPr>
        <p:sp>
          <p:nvSpPr>
            <p:cNvPr id="2048" name="Shape 2048"/>
            <p:cNvSpPr/>
            <p:nvPr/>
          </p:nvSpPr>
          <p:spPr>
            <a:xfrm>
              <a:off x="314400" y="3359944"/>
              <a:ext cx="3325200" cy="2232600"/>
            </a:xfrm>
            <a:prstGeom prst="wedgeRoundRectCallout">
              <a:avLst>
                <a:gd fmla="val 63440" name="adj1"/>
                <a:gd fmla="val -22627" name="adj2"/>
                <a:gd fmla="val 16667" name="adj3"/>
              </a:avLst>
            </a:prstGeom>
            <a:solidFill>
              <a:schemeClr val="lt1"/>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2049" name="Shape 2049"/>
            <p:cNvPicPr preferRelativeResize="0"/>
            <p:nvPr/>
          </p:nvPicPr>
          <p:blipFill rotWithShape="1">
            <a:blip r:embed="rId6">
              <a:alphaModFix/>
            </a:blip>
            <a:srcRect b="0" l="0" r="0" t="0"/>
            <a:stretch/>
          </p:blipFill>
          <p:spPr>
            <a:xfrm>
              <a:off x="487140" y="3614737"/>
              <a:ext cx="2955000" cy="1892100"/>
            </a:xfrm>
            <a:prstGeom prst="rect">
              <a:avLst/>
            </a:prstGeom>
            <a:noFill/>
            <a:ln>
              <a:noFill/>
            </a:ln>
          </p:spPr>
        </p:pic>
        <p:sp>
          <p:nvSpPr>
            <p:cNvPr id="2050" name="Shape 2050"/>
            <p:cNvSpPr txBox="1"/>
            <p:nvPr/>
          </p:nvSpPr>
          <p:spPr>
            <a:xfrm>
              <a:off x="1081491" y="3556858"/>
              <a:ext cx="25581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C00000"/>
                  </a:solidFill>
                  <a:latin typeface="Arial"/>
                  <a:ea typeface="Arial"/>
                  <a:cs typeface="Arial"/>
                  <a:sym typeface="Arial"/>
                </a:rPr>
                <a:t>書目清單收藏夾</a:t>
              </a:r>
            </a:p>
          </p:txBody>
        </p:sp>
      </p:gr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5" name="Shape 2055"/>
        <p:cNvGrpSpPr/>
        <p:nvPr/>
      </p:nvGrpSpPr>
      <p:grpSpPr>
        <a:xfrm>
          <a:off x="0" y="0"/>
          <a:ext cx="0" cy="0"/>
          <a:chOff x="0" y="0"/>
          <a:chExt cx="0" cy="0"/>
        </a:xfrm>
      </p:grpSpPr>
      <p:pic>
        <p:nvPicPr>
          <p:cNvPr id="2056" name="Shape 2056"/>
          <p:cNvPicPr preferRelativeResize="0"/>
          <p:nvPr>
            <p:ph idx="4294967295" type="body"/>
          </p:nvPr>
        </p:nvPicPr>
        <p:blipFill rotWithShape="1">
          <a:blip r:embed="rId3">
            <a:alphaModFix/>
          </a:blip>
          <a:srcRect b="0" l="0" r="0" t="0"/>
          <a:stretch/>
        </p:blipFill>
        <p:spPr>
          <a:xfrm>
            <a:off x="0" y="-1"/>
            <a:ext cx="9144000" cy="6884100"/>
          </a:xfrm>
          <a:prstGeom prst="rect">
            <a:avLst/>
          </a:prstGeom>
          <a:noFill/>
          <a:ln>
            <a:noFill/>
          </a:ln>
        </p:spPr>
      </p:pic>
      <p:sp>
        <p:nvSpPr>
          <p:cNvPr id="2057" name="Shape 2057"/>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2" name="Shape 2062"/>
        <p:cNvGrpSpPr/>
        <p:nvPr/>
      </p:nvGrpSpPr>
      <p:grpSpPr>
        <a:xfrm>
          <a:off x="0" y="0"/>
          <a:ext cx="0" cy="0"/>
          <a:chOff x="0" y="0"/>
          <a:chExt cx="0" cy="0"/>
        </a:xfrm>
      </p:grpSpPr>
      <p:pic>
        <p:nvPicPr>
          <p:cNvPr id="2063" name="Shape 2063"/>
          <p:cNvPicPr preferRelativeResize="0"/>
          <p:nvPr>
            <p:ph idx="4294967295" type="body"/>
          </p:nvPr>
        </p:nvPicPr>
        <p:blipFill rotWithShape="1">
          <a:blip r:embed="rId3">
            <a:alphaModFix/>
          </a:blip>
          <a:srcRect b="0" l="0" r="0" t="0"/>
          <a:stretch/>
        </p:blipFill>
        <p:spPr>
          <a:xfrm>
            <a:off x="0" y="-1"/>
            <a:ext cx="9144000" cy="6884100"/>
          </a:xfrm>
          <a:prstGeom prst="rect">
            <a:avLst/>
          </a:prstGeom>
          <a:noFill/>
          <a:ln>
            <a:noFill/>
          </a:ln>
        </p:spPr>
      </p:pic>
      <p:sp>
        <p:nvSpPr>
          <p:cNvPr id="2064" name="Shape 2064"/>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065" name="Shape 2065"/>
          <p:cNvSpPr/>
          <p:nvPr/>
        </p:nvSpPr>
        <p:spPr>
          <a:xfrm>
            <a:off x="4236675" y="2145675"/>
            <a:ext cx="2029500" cy="2517299"/>
          </a:xfrm>
          <a:prstGeom prst="wedgeRoundRectCallout">
            <a:avLst>
              <a:gd fmla="val 73076" name="adj1"/>
              <a:gd fmla="val -29664" name="adj2"/>
              <a:gd fmla="val 16667" name="adj3"/>
            </a:avLst>
          </a:prstGeom>
          <a:solidFill>
            <a:schemeClr val="lt1"/>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2066" name="Shape 2066"/>
          <p:cNvPicPr preferRelativeResize="0"/>
          <p:nvPr/>
        </p:nvPicPr>
        <p:blipFill rotWithShape="1">
          <a:blip r:embed="rId4">
            <a:alphaModFix/>
          </a:blip>
          <a:srcRect b="0" l="6394" r="3798" t="0"/>
          <a:stretch/>
        </p:blipFill>
        <p:spPr>
          <a:xfrm>
            <a:off x="4370335" y="2623883"/>
            <a:ext cx="1762200" cy="1733400"/>
          </a:xfrm>
          <a:prstGeom prst="rect">
            <a:avLst/>
          </a:prstGeom>
          <a:noFill/>
          <a:ln>
            <a:noFill/>
          </a:ln>
        </p:spPr>
      </p:pic>
      <p:grpSp>
        <p:nvGrpSpPr>
          <p:cNvPr id="2067" name="Shape 2067"/>
          <p:cNvGrpSpPr/>
          <p:nvPr/>
        </p:nvGrpSpPr>
        <p:grpSpPr>
          <a:xfrm>
            <a:off x="1906576" y="4230787"/>
            <a:ext cx="2171100" cy="1020912"/>
            <a:chOff x="2127226" y="5131062"/>
            <a:chExt cx="2171100" cy="1020912"/>
          </a:xfrm>
        </p:grpSpPr>
        <p:sp>
          <p:nvSpPr>
            <p:cNvPr id="2068" name="Shape 2068"/>
            <p:cNvSpPr/>
            <p:nvPr/>
          </p:nvSpPr>
          <p:spPr>
            <a:xfrm>
              <a:off x="2127226" y="5131075"/>
              <a:ext cx="2171100" cy="1020900"/>
            </a:xfrm>
            <a:prstGeom prst="wedgeRoundRectCallout">
              <a:avLst>
                <a:gd fmla="val -65043" name="adj1"/>
                <a:gd fmla="val 59592" name="adj2"/>
                <a:gd fmla="val 16667" name="adj3"/>
              </a:avLst>
            </a:prstGeom>
            <a:solidFill>
              <a:schemeClr val="lt1"/>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id="2069" name="Shape 2069"/>
            <p:cNvPicPr preferRelativeResize="0"/>
            <p:nvPr/>
          </p:nvPicPr>
          <p:blipFill rotWithShape="1">
            <a:blip r:embed="rId5">
              <a:alphaModFix/>
            </a:blip>
            <a:srcRect b="0" l="0" r="0" t="0"/>
            <a:stretch/>
          </p:blipFill>
          <p:spPr>
            <a:xfrm>
              <a:off x="2204632" y="5399525"/>
              <a:ext cx="1809900" cy="705000"/>
            </a:xfrm>
            <a:prstGeom prst="rect">
              <a:avLst/>
            </a:prstGeom>
            <a:noFill/>
            <a:ln>
              <a:noFill/>
            </a:ln>
          </p:spPr>
        </p:pic>
        <p:sp>
          <p:nvSpPr>
            <p:cNvPr id="2070" name="Shape 2070"/>
            <p:cNvSpPr txBox="1"/>
            <p:nvPr/>
          </p:nvSpPr>
          <p:spPr>
            <a:xfrm>
              <a:off x="2411321" y="5131062"/>
              <a:ext cx="1603199"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C00000"/>
                  </a:solidFill>
                  <a:latin typeface="Arial"/>
                  <a:ea typeface="Arial"/>
                  <a:cs typeface="Arial"/>
                  <a:sym typeface="Arial"/>
                </a:rPr>
                <a:t>來源網址</a:t>
              </a:r>
            </a:p>
          </p:txBody>
        </p:sp>
      </p:grpSp>
      <p:sp>
        <p:nvSpPr>
          <p:cNvPr id="2071" name="Shape 2071"/>
          <p:cNvSpPr txBox="1"/>
          <p:nvPr/>
        </p:nvSpPr>
        <p:spPr>
          <a:xfrm>
            <a:off x="4435275" y="2209125"/>
            <a:ext cx="1632300" cy="3693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C00000"/>
                </a:solidFill>
                <a:latin typeface="Arial"/>
                <a:ea typeface="Arial"/>
                <a:cs typeface="Arial"/>
                <a:sym typeface="Arial"/>
              </a:rPr>
              <a:t>相似資料</a:t>
            </a: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5" name="Shape 2075"/>
        <p:cNvGrpSpPr/>
        <p:nvPr/>
      </p:nvGrpSpPr>
      <p:grpSpPr>
        <a:xfrm>
          <a:off x="0" y="0"/>
          <a:ext cx="0" cy="0"/>
          <a:chOff x="0" y="0"/>
          <a:chExt cx="0" cy="0"/>
        </a:xfrm>
      </p:grpSpPr>
      <p:sp>
        <p:nvSpPr>
          <p:cNvPr id="2076" name="Shape 2076"/>
          <p:cNvSpPr txBox="1"/>
          <p:nvPr>
            <p:ph type="title"/>
          </p:nvPr>
        </p:nvSpPr>
        <p:spPr>
          <a:xfrm>
            <a:off x="1143000" y="381000"/>
            <a:ext cx="7210800" cy="563700"/>
          </a:xfrm>
          <a:prstGeom prst="rect">
            <a:avLst/>
          </a:prstGeom>
          <a:noFill/>
          <a:ln>
            <a:noFill/>
          </a:ln>
        </p:spPr>
        <p:txBody>
          <a:bodyPr anchorCtr="0" anchor="t" bIns="45700" lIns="91425" rIns="91425" tIns="45700">
            <a:noAutofit/>
          </a:bodyPr>
          <a:lstStyle/>
          <a:p>
            <a:pPr lvl="0" rtl="0">
              <a:spcBef>
                <a:spcPts val="0"/>
              </a:spcBef>
              <a:buSzPct val="34375"/>
              <a:buNone/>
            </a:pPr>
            <a:r>
              <a:rPr lang="en-US"/>
              <a:t>未來方向: 跨數位典藏的數位人文分析</a:t>
            </a:r>
          </a:p>
        </p:txBody>
      </p:sp>
      <p:sp>
        <p:nvSpPr>
          <p:cNvPr id="2077" name="Shape 207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pic>
        <p:nvPicPr>
          <p:cNvPr id="2078" name="Shape 2078"/>
          <p:cNvPicPr preferRelativeResize="0"/>
          <p:nvPr>
            <p:ph idx="4294967295" type="body"/>
          </p:nvPr>
        </p:nvPicPr>
        <p:blipFill rotWithShape="1">
          <a:blip r:embed="rId3">
            <a:alphaModFix/>
          </a:blip>
          <a:srcRect b="69016" l="0" r="30550" t="0"/>
          <a:stretch/>
        </p:blipFill>
        <p:spPr>
          <a:xfrm>
            <a:off x="1323275" y="3081175"/>
            <a:ext cx="5615100" cy="1727100"/>
          </a:xfrm>
          <a:prstGeom prst="rect">
            <a:avLst/>
          </a:prstGeom>
          <a:noFill/>
          <a:ln cap="flat" cmpd="sng" w="38100">
            <a:solidFill>
              <a:schemeClr val="dk1">
                <a:alpha val="0"/>
              </a:schemeClr>
            </a:solidFill>
            <a:prstDash val="solid"/>
            <a:round/>
            <a:headEnd len="med" w="med" type="none"/>
            <a:tailEnd len="med" w="med" type="none"/>
          </a:ln>
        </p:spPr>
      </p:pic>
      <p:sp>
        <p:nvSpPr>
          <p:cNvPr id="2079" name="Shape 2079"/>
          <p:cNvSpPr/>
          <p:nvPr/>
        </p:nvSpPr>
        <p:spPr>
          <a:xfrm>
            <a:off x="1311775" y="3052900"/>
            <a:ext cx="5638200" cy="1786800"/>
          </a:xfrm>
          <a:prstGeom prst="rect">
            <a:avLst/>
          </a:prstGeom>
          <a:no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2080" name="Shape 2080"/>
          <p:cNvGrpSpPr/>
          <p:nvPr/>
        </p:nvGrpSpPr>
        <p:grpSpPr>
          <a:xfrm>
            <a:off x="1311777" y="5505169"/>
            <a:ext cx="1009942" cy="1001967"/>
            <a:chOff x="5993398" y="5207971"/>
            <a:chExt cx="721800" cy="716100"/>
          </a:xfrm>
        </p:grpSpPr>
        <p:sp>
          <p:nvSpPr>
            <p:cNvPr id="2081" name="Shape 2081"/>
            <p:cNvSpPr/>
            <p:nvPr/>
          </p:nvSpPr>
          <p:spPr>
            <a:xfrm>
              <a:off x="5993398" y="5207971"/>
              <a:ext cx="721800" cy="716100"/>
            </a:xfrm>
            <a:prstGeom prst="roundRect">
              <a:avLst>
                <a:gd fmla="val 16667" name="adj"/>
              </a:avLst>
            </a:prstGeom>
            <a:solidFill>
              <a:schemeClr val="accent3"/>
            </a:solidFill>
            <a:ln cap="flat" cmpd="sng" w="25400">
              <a:solidFill>
                <a:srgbClr val="3B54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dspace_logo.png" id="2082" name="Shape 2082"/>
            <p:cNvPicPr preferRelativeResize="0"/>
            <p:nvPr/>
          </p:nvPicPr>
          <p:blipFill rotWithShape="1">
            <a:blip r:embed="rId4">
              <a:alphaModFix/>
            </a:blip>
            <a:srcRect b="0" l="0" r="0" t="0"/>
            <a:stretch/>
          </p:blipFill>
          <p:spPr>
            <a:xfrm>
              <a:off x="6009107" y="5250919"/>
              <a:ext cx="690600" cy="633600"/>
            </a:xfrm>
            <a:prstGeom prst="rect">
              <a:avLst/>
            </a:prstGeom>
            <a:noFill/>
            <a:ln>
              <a:noFill/>
            </a:ln>
          </p:spPr>
        </p:pic>
      </p:grpSp>
      <p:grpSp>
        <p:nvGrpSpPr>
          <p:cNvPr id="2083" name="Shape 2083"/>
          <p:cNvGrpSpPr/>
          <p:nvPr/>
        </p:nvGrpSpPr>
        <p:grpSpPr>
          <a:xfrm>
            <a:off x="4385452" y="5505169"/>
            <a:ext cx="1009942" cy="1001967"/>
            <a:chOff x="5993398" y="5207971"/>
            <a:chExt cx="721800" cy="716100"/>
          </a:xfrm>
        </p:grpSpPr>
        <p:sp>
          <p:nvSpPr>
            <p:cNvPr id="2084" name="Shape 2084"/>
            <p:cNvSpPr/>
            <p:nvPr/>
          </p:nvSpPr>
          <p:spPr>
            <a:xfrm>
              <a:off x="5993398" y="5207971"/>
              <a:ext cx="721800" cy="716100"/>
            </a:xfrm>
            <a:prstGeom prst="roundRect">
              <a:avLst>
                <a:gd fmla="val 16667" name="adj"/>
              </a:avLst>
            </a:prstGeom>
            <a:solidFill>
              <a:schemeClr val="accent3"/>
            </a:solidFill>
            <a:ln cap="flat" cmpd="sng" w="25400">
              <a:solidFill>
                <a:srgbClr val="3B54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dspace_logo.png" id="2085" name="Shape 2085"/>
            <p:cNvPicPr preferRelativeResize="0"/>
            <p:nvPr/>
          </p:nvPicPr>
          <p:blipFill rotWithShape="1">
            <a:blip r:embed="rId4">
              <a:alphaModFix/>
            </a:blip>
            <a:srcRect b="0" l="0" r="0" t="0"/>
            <a:stretch/>
          </p:blipFill>
          <p:spPr>
            <a:xfrm>
              <a:off x="6009107" y="5250919"/>
              <a:ext cx="690600" cy="633600"/>
            </a:xfrm>
            <a:prstGeom prst="rect">
              <a:avLst/>
            </a:prstGeom>
            <a:noFill/>
            <a:ln>
              <a:noFill/>
            </a:ln>
          </p:spPr>
        </p:pic>
      </p:grpSp>
      <p:grpSp>
        <p:nvGrpSpPr>
          <p:cNvPr id="2086" name="Shape 2086"/>
          <p:cNvGrpSpPr/>
          <p:nvPr/>
        </p:nvGrpSpPr>
        <p:grpSpPr>
          <a:xfrm>
            <a:off x="2830877" y="5505169"/>
            <a:ext cx="1009942" cy="1001967"/>
            <a:chOff x="5993398" y="5207971"/>
            <a:chExt cx="721800" cy="716100"/>
          </a:xfrm>
        </p:grpSpPr>
        <p:sp>
          <p:nvSpPr>
            <p:cNvPr id="2087" name="Shape 2087"/>
            <p:cNvSpPr/>
            <p:nvPr/>
          </p:nvSpPr>
          <p:spPr>
            <a:xfrm>
              <a:off x="5993398" y="5207971"/>
              <a:ext cx="721800" cy="716100"/>
            </a:xfrm>
            <a:prstGeom prst="roundRect">
              <a:avLst>
                <a:gd fmla="val 16667" name="adj"/>
              </a:avLst>
            </a:prstGeom>
            <a:solidFill>
              <a:schemeClr val="accent3"/>
            </a:solidFill>
            <a:ln cap="flat" cmpd="sng" w="25400">
              <a:solidFill>
                <a:srgbClr val="3B54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dspace_logo.png" id="2088" name="Shape 2088"/>
            <p:cNvPicPr preferRelativeResize="0"/>
            <p:nvPr/>
          </p:nvPicPr>
          <p:blipFill rotWithShape="1">
            <a:blip r:embed="rId4">
              <a:alphaModFix/>
            </a:blip>
            <a:srcRect b="0" l="0" r="0" t="0"/>
            <a:stretch/>
          </p:blipFill>
          <p:spPr>
            <a:xfrm>
              <a:off x="6009107" y="5250919"/>
              <a:ext cx="690600" cy="633600"/>
            </a:xfrm>
            <a:prstGeom prst="rect">
              <a:avLst/>
            </a:prstGeom>
            <a:noFill/>
            <a:ln>
              <a:noFill/>
            </a:ln>
          </p:spPr>
        </p:pic>
      </p:grpSp>
      <p:grpSp>
        <p:nvGrpSpPr>
          <p:cNvPr id="2089" name="Shape 2089"/>
          <p:cNvGrpSpPr/>
          <p:nvPr/>
        </p:nvGrpSpPr>
        <p:grpSpPr>
          <a:xfrm>
            <a:off x="5940027" y="5505169"/>
            <a:ext cx="1009942" cy="1001967"/>
            <a:chOff x="5993398" y="5207971"/>
            <a:chExt cx="721800" cy="716100"/>
          </a:xfrm>
        </p:grpSpPr>
        <p:sp>
          <p:nvSpPr>
            <p:cNvPr id="2090" name="Shape 2090"/>
            <p:cNvSpPr/>
            <p:nvPr/>
          </p:nvSpPr>
          <p:spPr>
            <a:xfrm>
              <a:off x="5993398" y="5207971"/>
              <a:ext cx="721800" cy="716100"/>
            </a:xfrm>
            <a:prstGeom prst="roundRect">
              <a:avLst>
                <a:gd fmla="val 16667" name="adj"/>
              </a:avLst>
            </a:prstGeom>
            <a:solidFill>
              <a:schemeClr val="accent3"/>
            </a:solidFill>
            <a:ln cap="flat" cmpd="sng" w="25400">
              <a:solidFill>
                <a:srgbClr val="3B54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pic>
          <p:nvPicPr>
            <p:cNvPr descr="C:\Desktop\Dropbox\[mindmaps]\[reading]\0301 輔大研討會\power point image\dspace_logo.png" id="2091" name="Shape 2091"/>
            <p:cNvPicPr preferRelativeResize="0"/>
            <p:nvPr/>
          </p:nvPicPr>
          <p:blipFill rotWithShape="1">
            <a:blip r:embed="rId4">
              <a:alphaModFix/>
            </a:blip>
            <a:srcRect b="0" l="0" r="0" t="0"/>
            <a:stretch/>
          </p:blipFill>
          <p:spPr>
            <a:xfrm>
              <a:off x="6009107" y="5250919"/>
              <a:ext cx="690600" cy="633600"/>
            </a:xfrm>
            <a:prstGeom prst="rect">
              <a:avLst/>
            </a:prstGeom>
            <a:noFill/>
            <a:ln>
              <a:noFill/>
            </a:ln>
          </p:spPr>
        </p:pic>
      </p:grpSp>
      <p:sp>
        <p:nvSpPr>
          <p:cNvPr id="2092" name="Shape 2092"/>
          <p:cNvSpPr/>
          <p:nvPr/>
        </p:nvSpPr>
        <p:spPr>
          <a:xfrm>
            <a:off x="575325" y="1451025"/>
            <a:ext cx="2347500" cy="1334700"/>
          </a:xfrm>
          <a:prstGeom prst="wedgeRoundRectCallout">
            <a:avLst>
              <a:gd fmla="val -5884" name="adj1"/>
              <a:gd fmla="val 64662"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b" bIns="91425" lIns="91425" rIns="91425" tIns="91425">
            <a:noAutofit/>
          </a:bodyPr>
          <a:lstStyle/>
          <a:p>
            <a:pPr lvl="0" algn="ctr">
              <a:spcBef>
                <a:spcPts val="0"/>
              </a:spcBef>
              <a:buNone/>
            </a:pPr>
            <a:r>
              <a:rPr lang="en-US" sz="2400"/>
              <a:t>年份變化分析</a:t>
            </a:r>
          </a:p>
        </p:txBody>
      </p:sp>
      <p:pic>
        <p:nvPicPr>
          <p:cNvPr descr="bar_chart[1].png" id="2093" name="Shape 2093"/>
          <p:cNvPicPr preferRelativeResize="0"/>
          <p:nvPr/>
        </p:nvPicPr>
        <p:blipFill>
          <a:blip r:embed="rId5">
            <a:alphaModFix/>
          </a:blip>
          <a:stretch>
            <a:fillRect/>
          </a:stretch>
        </p:blipFill>
        <p:spPr>
          <a:xfrm>
            <a:off x="1197137" y="1047375"/>
            <a:ext cx="1103875" cy="1103875"/>
          </a:xfrm>
          <a:prstGeom prst="rect">
            <a:avLst/>
          </a:prstGeom>
          <a:noFill/>
          <a:ln>
            <a:noFill/>
          </a:ln>
        </p:spPr>
      </p:pic>
      <p:sp>
        <p:nvSpPr>
          <p:cNvPr id="2094" name="Shape 2094"/>
          <p:cNvSpPr/>
          <p:nvPr/>
        </p:nvSpPr>
        <p:spPr>
          <a:xfrm>
            <a:off x="5680750" y="1451025"/>
            <a:ext cx="2506800" cy="1334700"/>
          </a:xfrm>
          <a:prstGeom prst="wedgeRoundRectCallout">
            <a:avLst>
              <a:gd fmla="val -20833" name="adj1"/>
              <a:gd fmla="val 62500"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400"/>
              <a:t>地理分佈</a:t>
            </a:r>
            <a:r>
              <a:rPr lang="en-US" sz="2400"/>
              <a:t>視覺化</a:t>
            </a:r>
          </a:p>
        </p:txBody>
      </p:sp>
      <p:pic>
        <p:nvPicPr>
          <p:cNvPr descr="04_maps[1].png" id="2095" name="Shape 2095"/>
          <p:cNvPicPr preferRelativeResize="0"/>
          <p:nvPr/>
        </p:nvPicPr>
        <p:blipFill>
          <a:blip r:embed="rId6">
            <a:alphaModFix/>
          </a:blip>
          <a:stretch>
            <a:fillRect/>
          </a:stretch>
        </p:blipFill>
        <p:spPr>
          <a:xfrm>
            <a:off x="6324550" y="1047375"/>
            <a:ext cx="1219200" cy="1219200"/>
          </a:xfrm>
          <a:prstGeom prst="rect">
            <a:avLst/>
          </a:prstGeom>
          <a:noFill/>
          <a:ln>
            <a:noFill/>
          </a:ln>
        </p:spPr>
      </p:pic>
      <p:sp>
        <p:nvSpPr>
          <p:cNvPr id="2096" name="Shape 2096"/>
          <p:cNvSpPr/>
          <p:nvPr/>
        </p:nvSpPr>
        <p:spPr>
          <a:xfrm>
            <a:off x="3175575" y="1451025"/>
            <a:ext cx="2347500" cy="1334700"/>
          </a:xfrm>
          <a:prstGeom prst="wedgeRoundRectCallout">
            <a:avLst>
              <a:gd fmla="val -20833" name="adj1"/>
              <a:gd fmla="val 62500"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lang="en-US" sz="2400"/>
              <a:t>詞頻</a:t>
            </a:r>
            <a:r>
              <a:rPr lang="en-US" sz="2400"/>
              <a:t>比例分析</a:t>
            </a:r>
          </a:p>
        </p:txBody>
      </p:sp>
      <p:pic>
        <p:nvPicPr>
          <p:cNvPr descr="pie_chart[1].png" id="2097" name="Shape 2097"/>
          <p:cNvPicPr preferRelativeResize="0"/>
          <p:nvPr/>
        </p:nvPicPr>
        <p:blipFill>
          <a:blip r:embed="rId7">
            <a:alphaModFix/>
          </a:blip>
          <a:stretch>
            <a:fillRect/>
          </a:stretch>
        </p:blipFill>
        <p:spPr>
          <a:xfrm>
            <a:off x="3739724" y="1047374"/>
            <a:ext cx="1219200" cy="1219199"/>
          </a:xfrm>
          <a:prstGeom prst="rect">
            <a:avLst/>
          </a:prstGeom>
          <a:noFill/>
          <a:ln>
            <a:noFill/>
          </a:ln>
        </p:spPr>
      </p:pic>
      <p:cxnSp>
        <p:nvCxnSpPr>
          <p:cNvPr id="2098" name="Shape 2098"/>
          <p:cNvCxnSpPr>
            <a:stCxn id="2081" idx="0"/>
            <a:endCxn id="2079" idx="2"/>
          </p:cNvCxnSpPr>
          <p:nvPr/>
        </p:nvCxnSpPr>
        <p:spPr>
          <a:xfrm rot="-5400000">
            <a:off x="2641148" y="4015369"/>
            <a:ext cx="665400" cy="2314199"/>
          </a:xfrm>
          <a:prstGeom prst="bentConnector3">
            <a:avLst>
              <a:gd fmla="val 50005" name="adj1"/>
            </a:avLst>
          </a:prstGeom>
          <a:noFill/>
          <a:ln cap="flat" cmpd="sng" w="38100">
            <a:solidFill>
              <a:schemeClr val="dk1"/>
            </a:solidFill>
            <a:prstDash val="solid"/>
            <a:round/>
            <a:headEnd len="lg" w="lg" type="none"/>
            <a:tailEnd len="lg" w="lg" type="triangle"/>
          </a:ln>
        </p:spPr>
      </p:cxnSp>
      <p:cxnSp>
        <p:nvCxnSpPr>
          <p:cNvPr id="2099" name="Shape 2099"/>
          <p:cNvCxnSpPr>
            <a:stCxn id="2087" idx="0"/>
            <a:endCxn id="2079" idx="2"/>
          </p:cNvCxnSpPr>
          <p:nvPr/>
        </p:nvCxnSpPr>
        <p:spPr>
          <a:xfrm rot="-5400000">
            <a:off x="3400648" y="4774969"/>
            <a:ext cx="665400" cy="795000"/>
          </a:xfrm>
          <a:prstGeom prst="bentConnector3">
            <a:avLst>
              <a:gd fmla="val 50005" name="adj1"/>
            </a:avLst>
          </a:prstGeom>
          <a:noFill/>
          <a:ln cap="flat" cmpd="sng" w="38100">
            <a:solidFill>
              <a:schemeClr val="dk1"/>
            </a:solidFill>
            <a:prstDash val="solid"/>
            <a:round/>
            <a:headEnd len="lg" w="lg" type="none"/>
            <a:tailEnd len="lg" w="lg" type="triangle"/>
          </a:ln>
        </p:spPr>
      </p:cxnSp>
      <p:cxnSp>
        <p:nvCxnSpPr>
          <p:cNvPr id="2100" name="Shape 2100"/>
          <p:cNvCxnSpPr>
            <a:stCxn id="2084" idx="0"/>
            <a:endCxn id="2079" idx="2"/>
          </p:cNvCxnSpPr>
          <p:nvPr/>
        </p:nvCxnSpPr>
        <p:spPr>
          <a:xfrm flipH="1" rot="5400000">
            <a:off x="4177923" y="4792669"/>
            <a:ext cx="665400" cy="759600"/>
          </a:xfrm>
          <a:prstGeom prst="bentConnector3">
            <a:avLst>
              <a:gd fmla="val 50005" name="adj1"/>
            </a:avLst>
          </a:prstGeom>
          <a:noFill/>
          <a:ln cap="flat" cmpd="sng" w="38100">
            <a:solidFill>
              <a:schemeClr val="dk1"/>
            </a:solidFill>
            <a:prstDash val="solid"/>
            <a:round/>
            <a:headEnd len="lg" w="lg" type="none"/>
            <a:tailEnd len="lg" w="lg" type="triangle"/>
          </a:ln>
        </p:spPr>
      </p:cxnSp>
      <p:cxnSp>
        <p:nvCxnSpPr>
          <p:cNvPr id="2101" name="Shape 2101"/>
          <p:cNvCxnSpPr>
            <a:stCxn id="2090" idx="0"/>
            <a:endCxn id="2079" idx="2"/>
          </p:cNvCxnSpPr>
          <p:nvPr/>
        </p:nvCxnSpPr>
        <p:spPr>
          <a:xfrm flipH="1" rot="5400000">
            <a:off x="4955198" y="4015369"/>
            <a:ext cx="665400" cy="2314200"/>
          </a:xfrm>
          <a:prstGeom prst="bentConnector3">
            <a:avLst>
              <a:gd fmla="val 50005" name="adj1"/>
            </a:avLst>
          </a:prstGeom>
          <a:noFill/>
          <a:ln cap="flat" cmpd="sng" w="38100">
            <a:solidFill>
              <a:schemeClr val="dk1"/>
            </a:solidFill>
            <a:prstDash val="solid"/>
            <a:round/>
            <a:headEnd len="lg" w="lg" type="none"/>
            <a:tailEnd len="lg" w="lg" type="triangle"/>
          </a:ln>
        </p:spPr>
      </p:cxn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5" name="Shape 2105"/>
        <p:cNvGrpSpPr/>
        <p:nvPr/>
      </p:nvGrpSpPr>
      <p:grpSpPr>
        <a:xfrm>
          <a:off x="0" y="0"/>
          <a:ext cx="0" cy="0"/>
          <a:chOff x="0" y="0"/>
          <a:chExt cx="0" cy="0"/>
        </a:xfrm>
      </p:grpSpPr>
      <p:sp>
        <p:nvSpPr>
          <p:cNvPr id="2106" name="Shape 2106"/>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a:t>結論</a:t>
            </a:r>
          </a:p>
        </p:txBody>
      </p:sp>
      <p:sp>
        <p:nvSpPr>
          <p:cNvPr id="2107" name="Shape 2107"/>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solidFill>
                  <a:schemeClr val="lt1"/>
                </a:solidFill>
                <a:latin typeface="Verdana"/>
                <a:ea typeface="Verdana"/>
                <a:cs typeface="Verdana"/>
                <a:sym typeface="Verdana"/>
              </a:rPr>
              <a:t>‹#›</a:t>
            </a:fld>
          </a:p>
        </p:txBody>
      </p:sp>
      <p:sp>
        <p:nvSpPr>
          <p:cNvPr id="2108" name="Shape 2108"/>
          <p:cNvSpPr txBox="1"/>
          <p:nvPr>
            <p:ph idx="1" type="body"/>
          </p:nvPr>
        </p:nvSpPr>
        <p:spPr>
          <a:xfrm>
            <a:off x="722312" y="2276872"/>
            <a:ext cx="7772400" cy="15003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ans Symbols"/>
              <a:buNone/>
            </a:pPr>
            <a:r>
              <a:rPr lang="en-US"/>
              <a:t>Part 5.</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2" name="Shape 2112"/>
        <p:cNvGrpSpPr/>
        <p:nvPr/>
      </p:nvGrpSpPr>
      <p:grpSpPr>
        <a:xfrm>
          <a:off x="0" y="0"/>
          <a:ext cx="0" cy="0"/>
          <a:chOff x="0" y="0"/>
          <a:chExt cx="0" cy="0"/>
        </a:xfrm>
      </p:grpSpPr>
      <p:sp>
        <p:nvSpPr>
          <p:cNvPr id="2113" name="Shape 2113"/>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結論 (1/2)</a:t>
            </a:r>
          </a:p>
        </p:txBody>
      </p:sp>
      <p:sp>
        <p:nvSpPr>
          <p:cNvPr id="2114" name="Shape 2114"/>
          <p:cNvSpPr txBox="1"/>
          <p:nvPr>
            <p:ph idx="1" type="body"/>
          </p:nvPr>
        </p:nvSpPr>
        <p:spPr>
          <a:xfrm>
            <a:off x="457200" y="1076325"/>
            <a:ext cx="7643192" cy="5248275"/>
          </a:xfrm>
          <a:prstGeom prst="rect">
            <a:avLst/>
          </a:prstGeom>
          <a:noFill/>
          <a:ln>
            <a:noFill/>
          </a:ln>
        </p:spPr>
        <p:txBody>
          <a:bodyPr anchorCtr="0" anchor="ctr" bIns="45700" lIns="91425" rIns="91425" tIns="45700">
            <a:noAutofit/>
          </a:bodyPr>
          <a:lstStyle/>
          <a:p>
            <a:pPr indent="-342900" lvl="0" marL="342900" marR="0" rtl="0" algn="l">
              <a:lnSpc>
                <a:spcPct val="115000"/>
              </a:lnSpc>
              <a:spcBef>
                <a:spcPts val="0"/>
              </a:spcBef>
              <a:spcAft>
                <a:spcPts val="0"/>
              </a:spcAft>
              <a:buClr>
                <a:schemeClr val="hlink"/>
              </a:buClr>
              <a:buSzPct val="100000"/>
              <a:buFont typeface="Noto Sans Symbols"/>
            </a:pPr>
            <a:r>
              <a:rPr b="1" lang="en-US"/>
              <a:t>善用</a:t>
            </a:r>
            <a:r>
              <a:rPr b="1" i="0" lang="en-US" sz="2800" u="none" cap="none" strike="noStrike">
                <a:solidFill>
                  <a:srgbClr val="597E38"/>
                </a:solidFill>
                <a:latin typeface="Arial"/>
                <a:ea typeface="Arial"/>
                <a:cs typeface="Arial"/>
                <a:sym typeface="Arial"/>
              </a:rPr>
              <a:t>開放</a:t>
            </a:r>
            <a:r>
              <a:rPr b="1" lang="en-US">
                <a:solidFill>
                  <a:srgbClr val="597E38"/>
                </a:solidFill>
              </a:rPr>
              <a:t>原始</a:t>
            </a:r>
            <a:r>
              <a:rPr b="1" i="0" lang="en-US" sz="2800" u="none" cap="none" strike="noStrike">
                <a:solidFill>
                  <a:srgbClr val="597E38"/>
                </a:solidFill>
                <a:latin typeface="Arial"/>
                <a:ea typeface="Arial"/>
                <a:cs typeface="Arial"/>
                <a:sym typeface="Arial"/>
              </a:rPr>
              <a:t>碼</a:t>
            </a:r>
            <a:r>
              <a:rPr b="1" lang="en-US">
                <a:solidFill>
                  <a:srgbClr val="597E38"/>
                </a:solidFill>
              </a:rPr>
              <a:t>系統</a:t>
            </a:r>
            <a:r>
              <a:rPr b="1" lang="en-US"/>
              <a:t>建置數位典藏</a:t>
            </a:r>
          </a:p>
          <a:p>
            <a:pPr indent="-285750" lvl="1" marL="742950" marR="0" rtl="0" algn="l">
              <a:lnSpc>
                <a:spcPct val="115000"/>
              </a:lnSpc>
              <a:spcBef>
                <a:spcPts val="0"/>
              </a:spcBef>
              <a:spcAft>
                <a:spcPts val="0"/>
              </a:spcAft>
              <a:buClr>
                <a:schemeClr val="accent1"/>
              </a:buClr>
              <a:buSzPct val="100000"/>
              <a:buFont typeface="Noto Sans Symbols"/>
            </a:pPr>
            <a:r>
              <a:rPr b="0" i="0" lang="en-US" sz="2400" u="none" cap="none" strike="noStrike">
                <a:solidFill>
                  <a:schemeClr val="dk1"/>
                </a:solidFill>
                <a:latin typeface="Arial"/>
                <a:ea typeface="Arial"/>
                <a:cs typeface="Arial"/>
                <a:sym typeface="Arial"/>
              </a:rPr>
              <a:t>DSpace-DLLL受惠於BSD授權條款，成為建構數位典藏系統的穩定基石</a:t>
            </a:r>
          </a:p>
          <a:p>
            <a:pPr indent="-285750" lvl="1" marL="742950" marR="0" rtl="0" algn="l">
              <a:lnSpc>
                <a:spcPct val="115000"/>
              </a:lnSpc>
              <a:spcBef>
                <a:spcPts val="480"/>
              </a:spcBef>
              <a:spcAft>
                <a:spcPts val="1000"/>
              </a:spcAft>
              <a:buClr>
                <a:schemeClr val="accent1"/>
              </a:buClr>
              <a:buSzPct val="100000"/>
              <a:buFont typeface="Noto Sans Symbols"/>
            </a:pPr>
            <a:r>
              <a:rPr b="0" i="0" lang="en-US" sz="2400" u="none" cap="none" strike="noStrike">
                <a:solidFill>
                  <a:schemeClr val="dk1"/>
                </a:solidFill>
                <a:latin typeface="Arial"/>
                <a:ea typeface="Arial"/>
                <a:cs typeface="Arial"/>
                <a:sym typeface="Arial"/>
              </a:rPr>
              <a:t>高度客製化彈性，可規劃典藏任意主題之數位典藏系統，節省自行開發的成本</a:t>
            </a:r>
          </a:p>
          <a:p>
            <a:pPr indent="-342900" lvl="0" marL="342900" marR="0" rtl="0" algn="l">
              <a:lnSpc>
                <a:spcPct val="115000"/>
              </a:lnSpc>
              <a:spcBef>
                <a:spcPts val="560"/>
              </a:spcBef>
              <a:spcAft>
                <a:spcPts val="0"/>
              </a:spcAft>
              <a:buClr>
                <a:schemeClr val="hlink"/>
              </a:buClr>
              <a:buSzPct val="100000"/>
              <a:buFont typeface="Noto Sans Symbols"/>
            </a:pPr>
            <a:r>
              <a:rPr b="1" i="0" lang="en-US" sz="2800" u="none" cap="none" strike="noStrike">
                <a:solidFill>
                  <a:schemeClr val="dk1"/>
                </a:solidFill>
                <a:latin typeface="Arial"/>
                <a:ea typeface="Arial"/>
                <a:cs typeface="Arial"/>
                <a:sym typeface="Arial"/>
              </a:rPr>
              <a:t>數位典藏</a:t>
            </a:r>
            <a:r>
              <a:rPr b="1" lang="en-US"/>
              <a:t>可結合</a:t>
            </a:r>
            <a:r>
              <a:rPr b="1" i="0" lang="en-US" sz="2800" u="none" cap="none" strike="noStrike">
                <a:solidFill>
                  <a:srgbClr val="597E38"/>
                </a:solidFill>
                <a:latin typeface="Arial"/>
                <a:ea typeface="Arial"/>
                <a:cs typeface="Arial"/>
                <a:sym typeface="Arial"/>
              </a:rPr>
              <a:t>讀者閱讀知識典藏</a:t>
            </a:r>
          </a:p>
          <a:p>
            <a:pPr indent="-285750" lvl="1" marL="742950" marR="0" rtl="0" algn="l">
              <a:lnSpc>
                <a:spcPct val="115000"/>
              </a:lnSpc>
              <a:spcBef>
                <a:spcPts val="480"/>
              </a:spcBef>
              <a:spcAft>
                <a:spcPts val="0"/>
              </a:spcAft>
              <a:buClr>
                <a:schemeClr val="accent1"/>
              </a:buClr>
              <a:buSzPct val="100000"/>
              <a:buFont typeface="Noto Sans Symbols"/>
            </a:pPr>
            <a:r>
              <a:rPr lang="en-US" sz="2400"/>
              <a:t>讀者閱讀數位典藏內容後的大量成果與歷程，數位典藏可加以應用與典藏，使典藏數位物件的資料庫晉升成為不斷成長的</a:t>
            </a:r>
            <a:r>
              <a:rPr b="0" i="0" lang="en-US" sz="2400" u="none" cap="none" strike="noStrike">
                <a:solidFill>
                  <a:schemeClr val="dk1"/>
                </a:solidFill>
                <a:latin typeface="Arial"/>
                <a:ea typeface="Arial"/>
                <a:cs typeface="Arial"/>
                <a:sym typeface="Arial"/>
              </a:rPr>
              <a:t>知識庫</a:t>
            </a:r>
          </a:p>
        </p:txBody>
      </p:sp>
      <p:sp>
        <p:nvSpPr>
          <p:cNvPr id="2115" name="Shape 2115"/>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9" name="Shape 2119"/>
        <p:cNvGrpSpPr/>
        <p:nvPr/>
      </p:nvGrpSpPr>
      <p:grpSpPr>
        <a:xfrm>
          <a:off x="0" y="0"/>
          <a:ext cx="0" cy="0"/>
          <a:chOff x="0" y="0"/>
          <a:chExt cx="0" cy="0"/>
        </a:xfrm>
      </p:grpSpPr>
      <p:sp>
        <p:nvSpPr>
          <p:cNvPr id="2120" name="Shape 2120"/>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結論 (</a:t>
            </a:r>
            <a:r>
              <a:rPr lang="en-US"/>
              <a:t>2</a:t>
            </a:r>
            <a:r>
              <a:rPr b="0" i="0" lang="en-US" sz="3200" u="none" cap="none" strike="noStrike">
                <a:solidFill>
                  <a:schemeClr val="lt1"/>
                </a:solidFill>
                <a:latin typeface="Arial"/>
                <a:ea typeface="Arial"/>
                <a:cs typeface="Arial"/>
                <a:sym typeface="Arial"/>
              </a:rPr>
              <a:t>/2)</a:t>
            </a:r>
          </a:p>
        </p:txBody>
      </p:sp>
      <p:sp>
        <p:nvSpPr>
          <p:cNvPr id="2121" name="Shape 2121"/>
          <p:cNvSpPr txBox="1"/>
          <p:nvPr>
            <p:ph idx="1" type="body"/>
          </p:nvPr>
        </p:nvSpPr>
        <p:spPr>
          <a:xfrm>
            <a:off x="457200" y="1076325"/>
            <a:ext cx="7643100" cy="5248200"/>
          </a:xfrm>
          <a:prstGeom prst="rect">
            <a:avLst/>
          </a:prstGeom>
          <a:noFill/>
          <a:ln>
            <a:noFill/>
          </a:ln>
        </p:spPr>
        <p:txBody>
          <a:bodyPr anchorCtr="0" anchor="ctr" bIns="45700" lIns="91425" rIns="91425" tIns="45700">
            <a:noAutofit/>
          </a:bodyPr>
          <a:lstStyle/>
          <a:p>
            <a:pPr indent="-342900" lvl="0" marL="342900" marR="0" rtl="0" algn="l">
              <a:lnSpc>
                <a:spcPct val="115000"/>
              </a:lnSpc>
              <a:spcBef>
                <a:spcPts val="560"/>
              </a:spcBef>
              <a:spcAft>
                <a:spcPts val="0"/>
              </a:spcAft>
              <a:buClr>
                <a:schemeClr val="hlink"/>
              </a:buClr>
              <a:buSzPct val="100000"/>
              <a:buFont typeface="Noto Sans Symbols"/>
            </a:pPr>
            <a:r>
              <a:rPr b="1" i="0" lang="en-US" sz="2800" u="none" cap="none" strike="noStrike">
                <a:solidFill>
                  <a:schemeClr val="dk1"/>
                </a:solidFill>
                <a:latin typeface="Arial"/>
                <a:ea typeface="Arial"/>
                <a:cs typeface="Arial"/>
                <a:sym typeface="Arial"/>
              </a:rPr>
              <a:t>以數位典藏技術</a:t>
            </a:r>
            <a:r>
              <a:rPr b="1" lang="en-US"/>
              <a:t>支援</a:t>
            </a:r>
            <a:r>
              <a:rPr b="1" lang="en-US">
                <a:solidFill>
                  <a:srgbClr val="597E38"/>
                </a:solidFill>
              </a:rPr>
              <a:t>MOOCs數位學習</a:t>
            </a:r>
          </a:p>
          <a:p>
            <a:pPr indent="-285750" lvl="1" marL="742950" marR="0" rtl="0" algn="l">
              <a:lnSpc>
                <a:spcPct val="115000"/>
              </a:lnSpc>
              <a:spcBef>
                <a:spcPts val="480"/>
              </a:spcBef>
              <a:spcAft>
                <a:spcPts val="1000"/>
              </a:spcAft>
              <a:buClr>
                <a:schemeClr val="accent1"/>
              </a:buClr>
              <a:buSzPct val="100000"/>
              <a:buFont typeface="Noto Sans Symbols"/>
            </a:pPr>
            <a:r>
              <a:rPr lang="en-US" sz="2400"/>
              <a:t>「臺灣通識網」典藏優質通識課程的完整內容，提供學生在家自行線上學習，更供全國大專院校通識課程進一步使用，節省相同主題重複製作的功夫，有效促進我國整體通識教育發展的提升</a:t>
            </a:r>
          </a:p>
          <a:p>
            <a:pPr lvl="0" rtl="0">
              <a:lnSpc>
                <a:spcPct val="115000"/>
              </a:lnSpc>
              <a:spcBef>
                <a:spcPts val="480"/>
              </a:spcBef>
              <a:buClr>
                <a:schemeClr val="hlink"/>
              </a:buClr>
              <a:buSzPct val="100000"/>
              <a:buFont typeface="Noto Sans Symbols"/>
            </a:pPr>
            <a:r>
              <a:rPr b="1" lang="en-US"/>
              <a:t>建置</a:t>
            </a:r>
            <a:r>
              <a:rPr b="1" lang="en-US">
                <a:solidFill>
                  <a:srgbClr val="597E38"/>
                </a:solidFill>
              </a:rPr>
              <a:t>資源探索系統</a:t>
            </a:r>
            <a:r>
              <a:rPr b="1" lang="en-US"/>
              <a:t>整合多種數位典藏資料來源</a:t>
            </a:r>
          </a:p>
          <a:p>
            <a:pPr indent="457200" lvl="1" marR="0" rtl="0" algn="l">
              <a:lnSpc>
                <a:spcPct val="115000"/>
              </a:lnSpc>
              <a:spcBef>
                <a:spcPts val="480"/>
              </a:spcBef>
              <a:spcAft>
                <a:spcPts val="0"/>
              </a:spcAft>
              <a:buClr>
                <a:schemeClr val="accent1"/>
              </a:buClr>
              <a:buSzPct val="100000"/>
              <a:buFont typeface="Noto Sans Symbols"/>
            </a:pPr>
            <a:r>
              <a:rPr lang="en-US" sz="2400"/>
              <a:t>VuFind不僅可以提供讀者一站式資訊檢索的方便途徑，更能夠結合數位人文分析與閱讀輔助技術，支援更深入的閱讀與研究的分析</a:t>
            </a:r>
          </a:p>
        </p:txBody>
      </p:sp>
      <p:sp>
        <p:nvSpPr>
          <p:cNvPr id="2122" name="Shape 212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7" name="Shape 2127"/>
        <p:cNvGrpSpPr/>
        <p:nvPr/>
      </p:nvGrpSpPr>
      <p:grpSpPr>
        <a:xfrm>
          <a:off x="0" y="0"/>
          <a:ext cx="0" cy="0"/>
          <a:chOff x="0" y="0"/>
          <a:chExt cx="0" cy="0"/>
        </a:xfrm>
      </p:grpSpPr>
      <p:sp>
        <p:nvSpPr>
          <p:cNvPr id="2128" name="Shape 2128"/>
          <p:cNvSpPr txBox="1"/>
          <p:nvPr>
            <p:ph type="title"/>
          </p:nvPr>
        </p:nvSpPr>
        <p:spPr>
          <a:xfrm>
            <a:off x="327500" y="5583000"/>
            <a:ext cx="7254300" cy="660000"/>
          </a:xfrm>
          <a:prstGeom prst="rect">
            <a:avLst/>
          </a:prstGeom>
        </p:spPr>
        <p:txBody>
          <a:bodyPr anchorCtr="0" anchor="t" bIns="91425" lIns="91425" rIns="91425" tIns="91425">
            <a:noAutofit/>
          </a:bodyPr>
          <a:lstStyle/>
          <a:p>
            <a:pPr lvl="0">
              <a:spcBef>
                <a:spcPts val="0"/>
              </a:spcBef>
              <a:buNone/>
            </a:pPr>
            <a:r>
              <a:rPr lang="en-US"/>
              <a:t>參考資料 (1/2)</a:t>
            </a:r>
          </a:p>
        </p:txBody>
      </p:sp>
      <p:sp>
        <p:nvSpPr>
          <p:cNvPr id="2129" name="Shape 2129"/>
          <p:cNvSpPr txBox="1"/>
          <p:nvPr>
            <p:ph idx="1" type="body"/>
          </p:nvPr>
        </p:nvSpPr>
        <p:spPr>
          <a:xfrm>
            <a:off x="327500" y="1052775"/>
            <a:ext cx="8278500" cy="4413000"/>
          </a:xfrm>
          <a:prstGeom prst="rect">
            <a:avLst/>
          </a:prstGeom>
        </p:spPr>
        <p:txBody>
          <a:bodyPr anchorCtr="0" anchor="t" bIns="91425" lIns="91425" rIns="91425" tIns="91425">
            <a:noAutofit/>
          </a:bodyPr>
          <a:lstStyle/>
          <a:p>
            <a:pPr indent="-330200" lvl="0" marL="457200" rtl="0">
              <a:lnSpc>
                <a:spcPct val="115000"/>
              </a:lnSpc>
              <a:spcBef>
                <a:spcPts val="0"/>
              </a:spcBef>
              <a:spcAft>
                <a:spcPts val="1000"/>
              </a:spcAft>
              <a:buClr>
                <a:schemeClr val="dk1"/>
              </a:buClr>
              <a:buSzPct val="100000"/>
            </a:pPr>
            <a:r>
              <a:rPr b="0" lang="en-US" sz="1600">
                <a:solidFill>
                  <a:srgbClr val="000000"/>
                </a:solidFill>
              </a:rPr>
              <a:t>NTU Library IR team（2016年7月7日）。臺灣機構典藏 NTUR:主頁。</a:t>
            </a:r>
            <a:r>
              <a:rPr b="0" i="1" lang="en-US" sz="1600">
                <a:solidFill>
                  <a:srgbClr val="000000"/>
                </a:solidFill>
              </a:rPr>
              <a:t>臺灣機構典藏 NTUR</a:t>
            </a:r>
            <a:r>
              <a:rPr b="0" lang="en-US" sz="1600">
                <a:solidFill>
                  <a:srgbClr val="000000"/>
                </a:solidFill>
              </a:rPr>
              <a:t>。上網日期：2016年7月7日，檢自：</a:t>
            </a:r>
            <a:r>
              <a:rPr b="0" lang="en-US" sz="1600" u="sng">
                <a:solidFill>
                  <a:schemeClr val="hlink"/>
                </a:solidFill>
                <a:hlinkClick r:id="rId3"/>
              </a:rPr>
              <a:t>http://ntur.lib.ntu.edu.tw/</a:t>
            </a:r>
            <a:r>
              <a:rPr b="0" lang="en-US" sz="1600">
                <a:solidFill>
                  <a:srgbClr val="000000"/>
                </a:solidFill>
              </a:rPr>
              <a:t> </a:t>
            </a:r>
          </a:p>
          <a:p>
            <a:pPr indent="-330200" lvl="0" marL="457200" rtl="0">
              <a:lnSpc>
                <a:spcPct val="115000"/>
              </a:lnSpc>
              <a:spcBef>
                <a:spcPts val="0"/>
              </a:spcBef>
              <a:spcAft>
                <a:spcPts val="1000"/>
              </a:spcAft>
              <a:buClr>
                <a:schemeClr val="dk1"/>
              </a:buClr>
              <a:buSzPct val="100000"/>
            </a:pPr>
            <a:r>
              <a:rPr b="0" lang="en-US" sz="1600">
                <a:solidFill>
                  <a:srgbClr val="000000"/>
                </a:solidFill>
              </a:rPr>
              <a:t>國立政治大學圖書資訊與檔案學研究所（2016年7月6日）。臺灣百年圖書館史數位圖書館先導計畫 主頁。</a:t>
            </a:r>
            <a:r>
              <a:rPr b="0" i="1" lang="en-US" sz="1600">
                <a:solidFill>
                  <a:srgbClr val="000000"/>
                </a:solidFill>
              </a:rPr>
              <a:t>臺灣百年圖書館史數位圖書館先導計畫</a:t>
            </a:r>
            <a:r>
              <a:rPr b="0" lang="en-US" sz="1600">
                <a:solidFill>
                  <a:srgbClr val="000000"/>
                </a:solidFill>
              </a:rPr>
              <a:t>。上網日期：2017年7月6日，檢自：</a:t>
            </a:r>
            <a:r>
              <a:rPr b="0" lang="en-US" sz="1600" u="sng">
                <a:solidFill>
                  <a:schemeClr val="hlink"/>
                </a:solidFill>
                <a:hlinkClick r:id="rId4"/>
              </a:rPr>
              <a:t>http://tlh.lias.nccu.edu.tw</a:t>
            </a:r>
            <a:r>
              <a:rPr b="0" lang="en-US" sz="1600">
                <a:solidFill>
                  <a:srgbClr val="000000"/>
                </a:solidFill>
              </a:rPr>
              <a:t> </a:t>
            </a:r>
          </a:p>
          <a:p>
            <a:pPr indent="-330200" lvl="0" marL="457200" rtl="0">
              <a:lnSpc>
                <a:spcPct val="115000"/>
              </a:lnSpc>
              <a:spcBef>
                <a:spcPts val="0"/>
              </a:spcBef>
              <a:spcAft>
                <a:spcPts val="1000"/>
              </a:spcAft>
              <a:buClr>
                <a:schemeClr val="dk1"/>
              </a:buClr>
              <a:buSzPct val="100000"/>
            </a:pPr>
            <a:r>
              <a:rPr b="0" lang="en-US" sz="1600">
                <a:solidFill>
                  <a:srgbClr val="000000"/>
                </a:solidFill>
              </a:rPr>
              <a:t>政治大學圖書館（無年代）。政治大學圖書館網站。</a:t>
            </a:r>
            <a:r>
              <a:rPr b="0" i="1" lang="en-US" sz="1600">
                <a:solidFill>
                  <a:srgbClr val="000000"/>
                </a:solidFill>
              </a:rPr>
              <a:t>政治大學圖書館網站</a:t>
            </a:r>
            <a:r>
              <a:rPr b="0" lang="en-US" sz="1600">
                <a:solidFill>
                  <a:srgbClr val="000000"/>
                </a:solidFill>
              </a:rPr>
              <a:t>。上網日期：2016年7月6日，檢自：</a:t>
            </a:r>
            <a:r>
              <a:rPr b="0" lang="en-US" sz="1600" u="sng">
                <a:solidFill>
                  <a:schemeClr val="hlink"/>
                </a:solidFill>
                <a:hlinkClick r:id="rId5"/>
              </a:rPr>
              <a:t>http://www.lib.nccu.edu.tw/</a:t>
            </a:r>
            <a:r>
              <a:rPr b="0" lang="en-US" sz="1600">
                <a:solidFill>
                  <a:srgbClr val="000000"/>
                </a:solidFill>
              </a:rPr>
              <a:t> </a:t>
            </a:r>
          </a:p>
          <a:p>
            <a:pPr indent="-330200" lvl="0" marL="457200" rtl="0">
              <a:lnSpc>
                <a:spcPct val="115000"/>
              </a:lnSpc>
              <a:spcBef>
                <a:spcPts val="0"/>
              </a:spcBef>
              <a:spcAft>
                <a:spcPts val="1000"/>
              </a:spcAft>
              <a:buClr>
                <a:schemeClr val="dk1"/>
              </a:buClr>
              <a:buSzPct val="100000"/>
            </a:pPr>
            <a:r>
              <a:rPr b="0" lang="en-US" sz="1600">
                <a:solidFill>
                  <a:srgbClr val="000000"/>
                </a:solidFill>
              </a:rPr>
              <a:t>臺灣大學圖書館（無年代）。NTUR Wiki: Main。</a:t>
            </a:r>
            <a:r>
              <a:rPr b="0" i="1" lang="en-US" sz="1600">
                <a:solidFill>
                  <a:srgbClr val="000000"/>
                </a:solidFill>
              </a:rPr>
              <a:t>機構典藏計劃網站</a:t>
            </a:r>
            <a:r>
              <a:rPr b="0" lang="en-US" sz="1600">
                <a:solidFill>
                  <a:srgbClr val="000000"/>
                </a:solidFill>
              </a:rPr>
              <a:t>。上網日期：2016年7月6日，檢自：</a:t>
            </a:r>
            <a:r>
              <a:rPr b="0" lang="en-US" sz="1600" u="sng">
                <a:solidFill>
                  <a:schemeClr val="hlink"/>
                </a:solidFill>
                <a:hlinkClick r:id="rId6"/>
              </a:rPr>
              <a:t>http://ir.org.tw/</a:t>
            </a:r>
            <a:r>
              <a:rPr b="0" lang="en-US" sz="1600">
                <a:solidFill>
                  <a:srgbClr val="000000"/>
                </a:solidFill>
              </a:rPr>
              <a:t> </a:t>
            </a:r>
          </a:p>
          <a:p>
            <a:pPr indent="-330200" lvl="0" marL="457200" rtl="0">
              <a:lnSpc>
                <a:spcPct val="115000"/>
              </a:lnSpc>
              <a:spcBef>
                <a:spcPts val="0"/>
              </a:spcBef>
              <a:spcAft>
                <a:spcPts val="1000"/>
              </a:spcAft>
              <a:buClr>
                <a:schemeClr val="dk1"/>
              </a:buClr>
              <a:buSzPct val="100000"/>
            </a:pPr>
            <a:r>
              <a:rPr b="0" lang="en-US" sz="1600">
                <a:solidFill>
                  <a:srgbClr val="000000"/>
                </a:solidFill>
              </a:rPr>
              <a:t>臺灣通識網推廣中心（2016年7月6日）。臺灣通識網: 開放式通識課程。</a:t>
            </a:r>
            <a:r>
              <a:rPr b="0" i="1" lang="en-US" sz="1600">
                <a:solidFill>
                  <a:srgbClr val="000000"/>
                </a:solidFill>
              </a:rPr>
              <a:t>臺灣通識網</a:t>
            </a:r>
            <a:r>
              <a:rPr b="0" lang="en-US" sz="1600">
                <a:solidFill>
                  <a:srgbClr val="000000"/>
                </a:solidFill>
              </a:rPr>
              <a:t>。上網日期：2016年7月6日，檢自：</a:t>
            </a:r>
            <a:r>
              <a:rPr b="0" lang="en-US" sz="1600" u="sng">
                <a:solidFill>
                  <a:schemeClr val="hlink"/>
                </a:solidFill>
                <a:hlinkClick r:id="rId7"/>
              </a:rPr>
              <a:t>http://get.aca.ntu.edu.tw/getcdb/</a:t>
            </a:r>
          </a:p>
          <a:p>
            <a:pPr indent="-330200" lvl="0" marL="457200" rtl="0">
              <a:lnSpc>
                <a:spcPct val="115000"/>
              </a:lnSpc>
              <a:spcBef>
                <a:spcPts val="0"/>
              </a:spcBef>
              <a:spcAft>
                <a:spcPts val="1000"/>
              </a:spcAft>
              <a:buClr>
                <a:srgbClr val="000000"/>
              </a:buClr>
              <a:buSzPct val="100000"/>
            </a:pPr>
            <a:r>
              <a:rPr b="0" lang="en-US" sz="1600">
                <a:solidFill>
                  <a:srgbClr val="000000"/>
                </a:solidFill>
              </a:rPr>
              <a:t>蔡永橙、黃國倫、邱志義（2007）。</a:t>
            </a:r>
            <a:r>
              <a:rPr b="0" i="1" lang="en-US" sz="1600">
                <a:solidFill>
                  <a:srgbClr val="000000"/>
                </a:solidFill>
              </a:rPr>
              <a:t>數位典藏技術導論</a:t>
            </a:r>
            <a:r>
              <a:rPr b="0" lang="en-US" sz="1600">
                <a:solidFill>
                  <a:srgbClr val="000000"/>
                </a:solidFill>
              </a:rPr>
              <a:t>。台北市：國立臺灣大學出版中心。</a:t>
            </a:r>
          </a:p>
        </p:txBody>
      </p:sp>
      <p:sp>
        <p:nvSpPr>
          <p:cNvPr id="2130" name="Shape 2130"/>
          <p:cNvSpPr txBox="1"/>
          <p:nvPr>
            <p:ph idx="12" type="sldNum"/>
          </p:nvPr>
        </p:nvSpPr>
        <p:spPr>
          <a:xfrm>
            <a:off x="8130700" y="5798700"/>
            <a:ext cx="7692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solidFill>
                  <a:srgbClr val="FFFFFF"/>
                </a:solidFill>
              </a:rPr>
              <a:t>‹#›</a:t>
            </a:fld>
          </a:p>
        </p:txBody>
      </p:sp>
      <p:sp>
        <p:nvSpPr>
          <p:cNvPr id="2131" name="Shape 2131"/>
          <p:cNvSpPr txBox="1"/>
          <p:nvPr>
            <p:ph idx="2" type="title"/>
          </p:nvPr>
        </p:nvSpPr>
        <p:spPr>
          <a:xfrm>
            <a:off x="1143000" y="507750"/>
            <a:ext cx="6705600" cy="563700"/>
          </a:xfrm>
          <a:prstGeom prst="rect">
            <a:avLst/>
          </a:prstGeom>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6" name="Shape 2136"/>
        <p:cNvGrpSpPr/>
        <p:nvPr/>
      </p:nvGrpSpPr>
      <p:grpSpPr>
        <a:xfrm>
          <a:off x="0" y="0"/>
          <a:ext cx="0" cy="0"/>
          <a:chOff x="0" y="0"/>
          <a:chExt cx="0" cy="0"/>
        </a:xfrm>
      </p:grpSpPr>
      <p:sp>
        <p:nvSpPr>
          <p:cNvPr id="2137" name="Shape 2137"/>
          <p:cNvSpPr txBox="1"/>
          <p:nvPr>
            <p:ph type="title"/>
          </p:nvPr>
        </p:nvSpPr>
        <p:spPr>
          <a:xfrm>
            <a:off x="327500" y="5583000"/>
            <a:ext cx="7254300" cy="660000"/>
          </a:xfrm>
          <a:prstGeom prst="rect">
            <a:avLst/>
          </a:prstGeom>
        </p:spPr>
        <p:txBody>
          <a:bodyPr anchorCtr="0" anchor="t" bIns="91425" lIns="91425" rIns="91425" tIns="91425">
            <a:noAutofit/>
          </a:bodyPr>
          <a:lstStyle/>
          <a:p>
            <a:pPr lvl="0" rtl="0">
              <a:spcBef>
                <a:spcPts val="0"/>
              </a:spcBef>
              <a:buNone/>
            </a:pPr>
            <a:r>
              <a:rPr lang="en-US"/>
              <a:t>參考資料 (2/2)</a:t>
            </a:r>
          </a:p>
        </p:txBody>
      </p:sp>
      <p:sp>
        <p:nvSpPr>
          <p:cNvPr id="2138" name="Shape 2138"/>
          <p:cNvSpPr txBox="1"/>
          <p:nvPr>
            <p:ph idx="1" type="body"/>
          </p:nvPr>
        </p:nvSpPr>
        <p:spPr>
          <a:xfrm>
            <a:off x="327500" y="1052775"/>
            <a:ext cx="8278500" cy="4413000"/>
          </a:xfrm>
          <a:prstGeom prst="rect">
            <a:avLst/>
          </a:prstGeom>
        </p:spPr>
        <p:txBody>
          <a:bodyPr anchorCtr="0" anchor="t" bIns="91425" lIns="91425" rIns="91425" tIns="91425">
            <a:noAutofit/>
          </a:bodyPr>
          <a:lstStyle/>
          <a:p>
            <a:pPr indent="-330200" lvl="0" marL="457200" rtl="0">
              <a:lnSpc>
                <a:spcPct val="115000"/>
              </a:lnSpc>
              <a:spcBef>
                <a:spcPts val="0"/>
              </a:spcBef>
              <a:buClr>
                <a:schemeClr val="dk1"/>
              </a:buClr>
              <a:buSzPct val="100000"/>
            </a:pPr>
            <a:r>
              <a:rPr b="0" lang="en-US" sz="1600">
                <a:solidFill>
                  <a:srgbClr val="000000"/>
                </a:solidFill>
              </a:rPr>
              <a:t>陳勇汀（2015）。建構整合異質性數位典藏之開放原始碼資源探索系統先導研究。</a:t>
            </a:r>
            <a:r>
              <a:rPr b="0" i="1" lang="en-US" sz="1600">
                <a:solidFill>
                  <a:srgbClr val="000000"/>
                </a:solidFill>
              </a:rPr>
              <a:t>2015 圖書館與資訊社會研討會會議論文集</a:t>
            </a:r>
            <a:r>
              <a:rPr b="0" lang="en-US" sz="1600">
                <a:solidFill>
                  <a:srgbClr val="000000"/>
                </a:solidFill>
              </a:rPr>
              <a:t>。圖書館與資訊社會研討會，新北市：輔仁大學圖書資訊學系、輔仁大學圖書館。</a:t>
            </a:r>
          </a:p>
          <a:p>
            <a:pPr indent="-330200" lvl="0" marL="457200" rtl="0">
              <a:lnSpc>
                <a:spcPct val="115000"/>
              </a:lnSpc>
              <a:spcBef>
                <a:spcPts val="0"/>
              </a:spcBef>
              <a:buClr>
                <a:schemeClr val="dk1"/>
              </a:buClr>
              <a:buSzPct val="100000"/>
            </a:pPr>
            <a:r>
              <a:rPr b="0" lang="en-US" sz="1600">
                <a:solidFill>
                  <a:srgbClr val="000000"/>
                </a:solidFill>
              </a:rPr>
              <a:t>陳志銘、陳勇汀（2014）。</a:t>
            </a:r>
            <a:r>
              <a:rPr b="0" i="1" lang="en-US" sz="1600">
                <a:solidFill>
                  <a:srgbClr val="000000"/>
                </a:solidFill>
              </a:rPr>
              <a:t>DSpace開放源碼數位典藏系統建置理論與實務</a:t>
            </a:r>
            <a:r>
              <a:rPr b="0" lang="en-US" sz="1600">
                <a:solidFill>
                  <a:srgbClr val="000000"/>
                </a:solidFill>
              </a:rPr>
              <a:t>。臺北市：文華圖書館管理。</a:t>
            </a:r>
          </a:p>
          <a:p>
            <a:pPr indent="-330200" lvl="0" marL="457200" rtl="0">
              <a:lnSpc>
                <a:spcPct val="115000"/>
              </a:lnSpc>
              <a:spcBef>
                <a:spcPts val="0"/>
              </a:spcBef>
              <a:buClr>
                <a:schemeClr val="dk1"/>
              </a:buClr>
              <a:buSzPct val="100000"/>
            </a:pPr>
            <a:r>
              <a:rPr b="0" lang="en-US" sz="1600">
                <a:solidFill>
                  <a:srgbClr val="000000"/>
                </a:solidFill>
              </a:rPr>
              <a:t>陳志銘、陳勇汀、黃柏翰、林育如（2011年5月27日）。DSpace-DLLL開放源碼數位典藏系統建置與應用。數位檔案加值與教學應用研討會，臺北市：國立政治大學圖書資訊與檔案學研究所。</a:t>
            </a:r>
          </a:p>
          <a:p>
            <a:pPr indent="-330200" lvl="0" marL="457200" rtl="0">
              <a:lnSpc>
                <a:spcPct val="115000"/>
              </a:lnSpc>
              <a:spcBef>
                <a:spcPts val="0"/>
              </a:spcBef>
              <a:buClr>
                <a:schemeClr val="dk1"/>
              </a:buClr>
              <a:buSzPct val="100000"/>
            </a:pPr>
            <a:r>
              <a:rPr b="0" lang="en-US" sz="1600">
                <a:solidFill>
                  <a:srgbClr val="000000"/>
                </a:solidFill>
              </a:rPr>
              <a:t>Balnaves, E. (2013). From OPAC to Archive: integrated discovery and digital libraries with open source. Retrieved from </a:t>
            </a:r>
            <a:r>
              <a:rPr b="0" lang="en-US" sz="1600" u="sng">
                <a:solidFill>
                  <a:schemeClr val="hlink"/>
                </a:solidFill>
                <a:hlinkClick r:id="rId3"/>
              </a:rPr>
              <a:t>http://library.ifla.org/id/eprint/79</a:t>
            </a:r>
            <a:r>
              <a:rPr b="0" lang="en-US" sz="1600">
                <a:solidFill>
                  <a:srgbClr val="000000"/>
                </a:solidFill>
              </a:rPr>
              <a:t> </a:t>
            </a:r>
          </a:p>
          <a:p>
            <a:pPr indent="-330200" lvl="0" marL="457200" rtl="0">
              <a:lnSpc>
                <a:spcPct val="115000"/>
              </a:lnSpc>
              <a:spcBef>
                <a:spcPts val="0"/>
              </a:spcBef>
              <a:buClr>
                <a:schemeClr val="dk1"/>
              </a:buClr>
              <a:buSzPct val="100000"/>
            </a:pPr>
            <a:r>
              <a:rPr b="0" lang="en-US" sz="1600">
                <a:solidFill>
                  <a:srgbClr val="000000"/>
                </a:solidFill>
              </a:rPr>
              <a:t>Clough, P., Tang, J., Hall, M. M., &amp; Warner, A. (2011). Linking archival data to location: a case study at the UK National Archives. </a:t>
            </a:r>
            <a:r>
              <a:rPr b="0" i="1" lang="en-US" sz="1600">
                <a:solidFill>
                  <a:srgbClr val="000000"/>
                </a:solidFill>
              </a:rPr>
              <a:t>Aslib Proceedings</a:t>
            </a:r>
            <a:r>
              <a:rPr b="0" lang="en-US" sz="1600">
                <a:solidFill>
                  <a:srgbClr val="000000"/>
                </a:solidFill>
              </a:rPr>
              <a:t>, </a:t>
            </a:r>
            <a:r>
              <a:rPr b="0" i="1" lang="en-US" sz="1600">
                <a:solidFill>
                  <a:srgbClr val="000000"/>
                </a:solidFill>
              </a:rPr>
              <a:t>63</a:t>
            </a:r>
            <a:r>
              <a:rPr b="0" lang="en-US" sz="1600">
                <a:solidFill>
                  <a:srgbClr val="000000"/>
                </a:solidFill>
              </a:rPr>
              <a:t>(2/3), 127-147. doi:10.1108/00012531111135628</a:t>
            </a:r>
          </a:p>
          <a:p>
            <a:pPr indent="-330200" lvl="0" marL="457200" rtl="0">
              <a:lnSpc>
                <a:spcPct val="115000"/>
              </a:lnSpc>
              <a:spcBef>
                <a:spcPts val="0"/>
              </a:spcBef>
              <a:buClr>
                <a:schemeClr val="dk1"/>
              </a:buClr>
              <a:buSzPct val="100000"/>
            </a:pPr>
            <a:r>
              <a:rPr b="0" lang="en-US" sz="1600">
                <a:solidFill>
                  <a:srgbClr val="000000"/>
                </a:solidFill>
              </a:rPr>
              <a:t>MIT Libraries. (2016, July 6). DSpace@MIT: Home. </a:t>
            </a:r>
            <a:r>
              <a:rPr b="0" i="1" lang="en-US" sz="1600">
                <a:solidFill>
                  <a:srgbClr val="000000"/>
                </a:solidFill>
              </a:rPr>
              <a:t>DSpace@MIT</a:t>
            </a:r>
            <a:r>
              <a:rPr b="0" lang="en-US" sz="1600">
                <a:solidFill>
                  <a:srgbClr val="000000"/>
                </a:solidFill>
              </a:rPr>
              <a:t>. Retrieved July 6, 2016, from </a:t>
            </a:r>
            <a:r>
              <a:rPr b="0" lang="en-US" sz="1600" u="sng">
                <a:solidFill>
                  <a:schemeClr val="hlink"/>
                </a:solidFill>
                <a:hlinkClick r:id="rId4"/>
              </a:rPr>
              <a:t>https://dspace.mit.edu/</a:t>
            </a:r>
            <a:r>
              <a:rPr b="0" lang="en-US" sz="1600">
                <a:solidFill>
                  <a:srgbClr val="000000"/>
                </a:solidFill>
              </a:rPr>
              <a:t> </a:t>
            </a:r>
          </a:p>
        </p:txBody>
      </p:sp>
      <p:sp>
        <p:nvSpPr>
          <p:cNvPr id="2139" name="Shape 2139"/>
          <p:cNvSpPr txBox="1"/>
          <p:nvPr>
            <p:ph idx="12" type="sldNum"/>
          </p:nvPr>
        </p:nvSpPr>
        <p:spPr>
          <a:xfrm>
            <a:off x="8130700" y="5798700"/>
            <a:ext cx="7692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solidFill>
                  <a:srgbClr val="FFFFFF"/>
                </a:solidFill>
              </a:rPr>
              <a:t>‹#›</a:t>
            </a:fld>
          </a:p>
        </p:txBody>
      </p:sp>
      <p:sp>
        <p:nvSpPr>
          <p:cNvPr id="2140" name="Shape 2140"/>
          <p:cNvSpPr txBox="1"/>
          <p:nvPr>
            <p:ph idx="2" type="title"/>
          </p:nvPr>
        </p:nvSpPr>
        <p:spPr>
          <a:xfrm>
            <a:off x="1143000" y="507750"/>
            <a:ext cx="6705600" cy="5637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DSpace-DLLL數位典藏系統</a:t>
            </a:r>
          </a:p>
        </p:txBody>
      </p:sp>
      <p:sp>
        <p:nvSpPr>
          <p:cNvPr id="341" name="Shape 341"/>
          <p:cNvSpPr txBox="1"/>
          <p:nvPr>
            <p:ph idx="1" type="body"/>
          </p:nvPr>
        </p:nvSpPr>
        <p:spPr>
          <a:xfrm>
            <a:off x="457200" y="1076325"/>
            <a:ext cx="3787800" cy="5248200"/>
          </a:xfrm>
          <a:prstGeom prst="rect">
            <a:avLst/>
          </a:prstGeom>
          <a:noFill/>
          <a:ln>
            <a:noFill/>
          </a:ln>
        </p:spPr>
        <p:txBody>
          <a:bodyPr anchorCtr="0" anchor="t" bIns="45700" lIns="91425" rIns="91425" tIns="45700">
            <a:noAutofit/>
          </a:bodyPr>
          <a:lstStyle/>
          <a:p>
            <a:pPr indent="-317500" lvl="0" marL="342900" marR="0" rtl="0" algn="l">
              <a:spcBef>
                <a:spcPts val="0"/>
              </a:spcBef>
              <a:spcAft>
                <a:spcPts val="0"/>
              </a:spcAft>
              <a:buClr>
                <a:schemeClr val="hlink"/>
              </a:buClr>
              <a:buSzPct val="100000"/>
              <a:buFont typeface="Noto Sans Symbols"/>
            </a:pPr>
            <a:r>
              <a:rPr b="1" i="0" lang="en-US" u="none" cap="none" strike="noStrike">
                <a:solidFill>
                  <a:srgbClr val="597E38"/>
                </a:solidFill>
                <a:latin typeface="Arial"/>
                <a:ea typeface="Arial"/>
                <a:cs typeface="Arial"/>
                <a:sym typeface="Arial"/>
              </a:rPr>
              <a:t>政治大學圖書資訊與檔案學研究所「數位圖書館暨數位學習實驗室」(DLLL)</a:t>
            </a:r>
            <a:r>
              <a:rPr b="0" i="0" lang="en-US" u="none" cap="none" strike="noStrike">
                <a:solidFill>
                  <a:schemeClr val="dk1"/>
                </a:solidFill>
                <a:latin typeface="Arial"/>
                <a:ea typeface="Arial"/>
                <a:cs typeface="Arial"/>
                <a:sym typeface="Arial"/>
              </a:rPr>
              <a:t>研究團隊改良</a:t>
            </a:r>
          </a:p>
          <a:p>
            <a:pPr indent="-317500" lvl="0" marL="342900" marR="0" rtl="0" algn="l">
              <a:spcBef>
                <a:spcPts val="560"/>
              </a:spcBef>
              <a:spcAft>
                <a:spcPts val="0"/>
              </a:spcAft>
              <a:buClr>
                <a:schemeClr val="hlink"/>
              </a:buClr>
              <a:buSzPct val="100000"/>
              <a:buFont typeface="Noto Sans Symbols"/>
            </a:pPr>
            <a:r>
              <a:rPr b="0" i="0" lang="en-US" u="none" cap="none" strike="noStrike">
                <a:solidFill>
                  <a:schemeClr val="dk1"/>
                </a:solidFill>
                <a:latin typeface="Arial"/>
                <a:ea typeface="Arial"/>
                <a:cs typeface="Arial"/>
                <a:sym typeface="Arial"/>
              </a:rPr>
              <a:t>以</a:t>
            </a:r>
            <a:r>
              <a:rPr b="1" i="0" lang="en-US" u="none" cap="none" strike="noStrike">
                <a:solidFill>
                  <a:srgbClr val="597E38"/>
                </a:solidFill>
                <a:latin typeface="Arial"/>
                <a:ea typeface="Arial"/>
                <a:cs typeface="Arial"/>
                <a:sym typeface="Arial"/>
              </a:rPr>
              <a:t>DSpace 1.5</a:t>
            </a:r>
            <a:r>
              <a:rPr b="0" i="0" lang="en-US" u="none" cap="none" strike="noStrike">
                <a:solidFill>
                  <a:schemeClr val="dk1"/>
                </a:solidFill>
                <a:latin typeface="Arial"/>
                <a:ea typeface="Arial"/>
                <a:cs typeface="Arial"/>
                <a:sym typeface="Arial"/>
              </a:rPr>
              <a:t>為基礎，改進安裝、介面、客製化、展示等系統功能，讓系統更貼近臺灣的使用國情</a:t>
            </a:r>
          </a:p>
          <a:p>
            <a:pPr indent="-317500" lvl="0" marL="342900" marR="0" rtl="0" algn="l">
              <a:spcBef>
                <a:spcPts val="560"/>
              </a:spcBef>
              <a:spcAft>
                <a:spcPts val="0"/>
              </a:spcAft>
              <a:buClr>
                <a:schemeClr val="hlink"/>
              </a:buClr>
              <a:buSzPct val="100000"/>
              <a:buFont typeface="Noto Sans Symbols"/>
            </a:pPr>
            <a:r>
              <a:rPr lang="en-US"/>
              <a:t>編撰「</a:t>
            </a:r>
            <a:r>
              <a:rPr b="1" lang="en-US">
                <a:solidFill>
                  <a:srgbClr val="597E38"/>
                </a:solidFill>
              </a:rPr>
              <a:t>DSpace開放源碼數位典藏系統 建置理論與實務</a:t>
            </a:r>
            <a:r>
              <a:rPr lang="en-US"/>
              <a:t>」一書完整介紹數位典藏專案規劃與建置的基礎</a:t>
            </a:r>
          </a:p>
        </p:txBody>
      </p:sp>
      <p:sp>
        <p:nvSpPr>
          <p:cNvPr id="342" name="Shape 34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343" name="Shape 343"/>
          <p:cNvSpPr txBox="1"/>
          <p:nvPr>
            <p:ph idx="2" type="body"/>
          </p:nvPr>
        </p:nvSpPr>
        <p:spPr>
          <a:xfrm>
            <a:off x="5041202" y="1076325"/>
            <a:ext cx="3059099" cy="5248200"/>
          </a:xfrm>
          <a:prstGeom prst="rect">
            <a:avLst/>
          </a:prstGeom>
        </p:spPr>
        <p:txBody>
          <a:bodyPr anchorCtr="0" anchor="t" bIns="91425" lIns="91425" rIns="91425" tIns="91425">
            <a:noAutofit/>
          </a:bodyPr>
          <a:lstStyle/>
          <a:p>
            <a:pPr lvl="0">
              <a:spcBef>
                <a:spcPts val="0"/>
              </a:spcBef>
              <a:buNone/>
            </a:pPr>
            <a:r>
              <a:t/>
            </a:r>
            <a:endParaRPr/>
          </a:p>
        </p:txBody>
      </p:sp>
      <p:pic>
        <p:nvPicPr>
          <p:cNvPr descr="20140925-pudding-0001.jpg" id="344" name="Shape 344"/>
          <p:cNvPicPr preferRelativeResize="0"/>
          <p:nvPr/>
        </p:nvPicPr>
        <p:blipFill>
          <a:blip r:embed="rId3">
            <a:alphaModFix/>
          </a:blip>
          <a:stretch>
            <a:fillRect/>
          </a:stretch>
        </p:blipFill>
        <p:spPr>
          <a:xfrm>
            <a:off x="4560774" y="1337674"/>
            <a:ext cx="3539524" cy="4725524"/>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5" name="Shape 2145"/>
        <p:cNvGrpSpPr/>
        <p:nvPr/>
      </p:nvGrpSpPr>
      <p:grpSpPr>
        <a:xfrm>
          <a:off x="0" y="0"/>
          <a:ext cx="0" cy="0"/>
          <a:chOff x="0" y="0"/>
          <a:chExt cx="0" cy="0"/>
        </a:xfrm>
      </p:grpSpPr>
      <p:sp>
        <p:nvSpPr>
          <p:cNvPr id="2146" name="Shape 2146"/>
          <p:cNvSpPr txBox="1"/>
          <p:nvPr>
            <p:ph type="title"/>
          </p:nvPr>
        </p:nvSpPr>
        <p:spPr>
          <a:xfrm>
            <a:off x="1723225" y="3129100"/>
            <a:ext cx="6771600" cy="660000"/>
          </a:xfrm>
          <a:prstGeom prst="rect">
            <a:avLst/>
          </a:prstGeom>
        </p:spPr>
        <p:txBody>
          <a:bodyPr anchorCtr="0" anchor="b" bIns="91425" lIns="91425" rIns="91425" tIns="91425">
            <a:noAutofit/>
          </a:bodyPr>
          <a:lstStyle/>
          <a:p>
            <a:pPr lvl="0">
              <a:spcBef>
                <a:spcPts val="0"/>
              </a:spcBef>
              <a:buNone/>
            </a:pPr>
            <a:r>
              <a:rPr lang="en-US"/>
              <a:t>感謝聆聽 歡迎發問</a:t>
            </a:r>
          </a:p>
        </p:txBody>
      </p:sp>
      <p:sp>
        <p:nvSpPr>
          <p:cNvPr id="2147" name="Shape 2147"/>
          <p:cNvSpPr txBox="1"/>
          <p:nvPr>
            <p:ph idx="1" type="body"/>
          </p:nvPr>
        </p:nvSpPr>
        <p:spPr>
          <a:xfrm>
            <a:off x="1723123" y="3789100"/>
            <a:ext cx="6771600" cy="1500300"/>
          </a:xfrm>
          <a:prstGeom prst="rect">
            <a:avLst/>
          </a:prstGeom>
        </p:spPr>
        <p:txBody>
          <a:bodyPr anchorCtr="0" anchor="t" bIns="91425" lIns="91425" rIns="91425" tIns="91425">
            <a:noAutofit/>
          </a:bodyPr>
          <a:lstStyle/>
          <a:p>
            <a:pPr lvl="0" rtl="0">
              <a:lnSpc>
                <a:spcPct val="150000"/>
              </a:lnSpc>
              <a:spcBef>
                <a:spcPts val="360"/>
              </a:spcBef>
              <a:buNone/>
            </a:pPr>
            <a:r>
              <a:rPr b="0" lang="en-US" sz="2400">
                <a:solidFill>
                  <a:srgbClr val="002060"/>
                </a:solidFill>
              </a:rPr>
              <a:t>信箱：</a:t>
            </a:r>
            <a:r>
              <a:rPr b="0" lang="en-US" sz="2400" u="sng">
                <a:solidFill>
                  <a:schemeClr val="hlink"/>
                </a:solidFill>
                <a:hlinkClick r:id="rId3"/>
              </a:rPr>
              <a:t>pudding@nccu.edu.tw</a:t>
            </a:r>
            <a:r>
              <a:rPr b="0" lang="en-US" sz="2400">
                <a:solidFill>
                  <a:srgbClr val="002060"/>
                </a:solidFill>
              </a:rPr>
              <a:t> </a:t>
            </a:r>
          </a:p>
          <a:p>
            <a:pPr lvl="0" rtl="0">
              <a:lnSpc>
                <a:spcPct val="150000"/>
              </a:lnSpc>
              <a:spcBef>
                <a:spcPts val="360"/>
              </a:spcBef>
              <a:buClr>
                <a:schemeClr val="hlink"/>
              </a:buClr>
              <a:buSzPct val="25000"/>
              <a:buFont typeface="Noto Sans Symbols"/>
              <a:buNone/>
            </a:pPr>
            <a:r>
              <a:rPr b="0" lang="en-US" sz="2400">
                <a:solidFill>
                  <a:srgbClr val="002060"/>
                </a:solidFill>
              </a:rPr>
              <a:t>網誌：</a:t>
            </a:r>
            <a:r>
              <a:rPr b="0" lang="en-US" sz="2400" u="sng">
                <a:solidFill>
                  <a:schemeClr val="hlink"/>
                </a:solidFill>
                <a:hlinkClick r:id="rId4"/>
              </a:rPr>
              <a:t>http://blog.pulipuli.info</a:t>
            </a:r>
            <a:r>
              <a:rPr b="0" lang="en-US" sz="2400">
                <a:solidFill>
                  <a:srgbClr val="00206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書本目錄</a:t>
            </a:r>
          </a:p>
        </p:txBody>
      </p:sp>
      <p:sp>
        <p:nvSpPr>
          <p:cNvPr id="351" name="Shape 351"/>
          <p:cNvSpPr txBox="1"/>
          <p:nvPr>
            <p:ph idx="1" type="body"/>
          </p:nvPr>
        </p:nvSpPr>
        <p:spPr>
          <a:xfrm>
            <a:off x="323650" y="1076325"/>
            <a:ext cx="3888300" cy="5248200"/>
          </a:xfrm>
          <a:prstGeom prst="rect">
            <a:avLst/>
          </a:prstGeom>
        </p:spPr>
        <p:txBody>
          <a:bodyPr anchorCtr="0" anchor="t" bIns="91425" lIns="91425" rIns="91425" tIns="91425">
            <a:noAutofit/>
          </a:bodyPr>
          <a:lstStyle/>
          <a:p>
            <a:pPr lvl="0">
              <a:lnSpc>
                <a:spcPct val="115000"/>
              </a:lnSpc>
              <a:spcBef>
                <a:spcPts val="0"/>
              </a:spcBef>
              <a:buNone/>
            </a:pPr>
            <a:r>
              <a:rPr b="1" lang="en-US" sz="2400"/>
              <a:t>第一部分 數位典藏導論</a:t>
            </a:r>
          </a:p>
          <a:p>
            <a:pPr indent="-368300" lvl="0" marL="457200">
              <a:lnSpc>
                <a:spcPct val="115000"/>
              </a:lnSpc>
              <a:spcBef>
                <a:spcPts val="0"/>
              </a:spcBef>
              <a:buSzPct val="100000"/>
              <a:buAutoNum type="arabicPeriod"/>
            </a:pPr>
            <a:r>
              <a:rPr lang="en-US" sz="2200"/>
              <a:t>數位典藏概論</a:t>
            </a:r>
          </a:p>
          <a:p>
            <a:pPr indent="-368300" lvl="0" marL="457200">
              <a:lnSpc>
                <a:spcPct val="115000"/>
              </a:lnSpc>
              <a:spcBef>
                <a:spcPts val="0"/>
              </a:spcBef>
              <a:buSzPct val="100000"/>
              <a:buAutoNum type="arabicPeriod"/>
            </a:pPr>
            <a:r>
              <a:rPr lang="en-US" sz="2200"/>
              <a:t>數位典藏專案規劃</a:t>
            </a:r>
          </a:p>
          <a:p>
            <a:pPr indent="-368300" lvl="0" marL="457200">
              <a:lnSpc>
                <a:spcPct val="115000"/>
              </a:lnSpc>
              <a:spcBef>
                <a:spcPts val="0"/>
              </a:spcBef>
              <a:buSzPct val="100000"/>
              <a:buAutoNum type="arabicPeriod"/>
            </a:pPr>
            <a:r>
              <a:rPr lang="en-US" sz="2200"/>
              <a:t>網站資訊架構</a:t>
            </a:r>
          </a:p>
          <a:p>
            <a:pPr indent="-368300" lvl="0" marL="457200">
              <a:lnSpc>
                <a:spcPct val="115000"/>
              </a:lnSpc>
              <a:spcBef>
                <a:spcPts val="0"/>
              </a:spcBef>
              <a:buSzPct val="100000"/>
              <a:buAutoNum type="arabicPeriod"/>
            </a:pPr>
            <a:r>
              <a:rPr lang="en-US" sz="2200"/>
              <a:t>後設資料設計</a:t>
            </a:r>
          </a:p>
          <a:p>
            <a:pPr indent="-368300" lvl="0" marL="457200">
              <a:lnSpc>
                <a:spcPct val="115000"/>
              </a:lnSpc>
              <a:spcBef>
                <a:spcPts val="0"/>
              </a:spcBef>
              <a:buSzPct val="100000"/>
              <a:buAutoNum type="arabicPeriod"/>
            </a:pPr>
            <a:r>
              <a:rPr lang="en-US" sz="2200"/>
              <a:t>電子資源授權與權限控管</a:t>
            </a:r>
          </a:p>
        </p:txBody>
      </p:sp>
      <p:sp>
        <p:nvSpPr>
          <p:cNvPr id="352" name="Shape 352"/>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53" name="Shape 353"/>
          <p:cNvSpPr txBox="1"/>
          <p:nvPr>
            <p:ph idx="2" type="body"/>
          </p:nvPr>
        </p:nvSpPr>
        <p:spPr>
          <a:xfrm>
            <a:off x="4211960" y="1076325"/>
            <a:ext cx="3888300" cy="5248200"/>
          </a:xfrm>
          <a:prstGeom prst="rect">
            <a:avLst/>
          </a:prstGeom>
        </p:spPr>
        <p:txBody>
          <a:bodyPr anchorCtr="0" anchor="t" bIns="91425" lIns="91425" rIns="91425" tIns="91425">
            <a:noAutofit/>
          </a:bodyPr>
          <a:lstStyle/>
          <a:p>
            <a:pPr lvl="0">
              <a:lnSpc>
                <a:spcPct val="115000"/>
              </a:lnSpc>
              <a:spcBef>
                <a:spcPts val="0"/>
              </a:spcBef>
              <a:buNone/>
            </a:pPr>
            <a:r>
              <a:rPr b="1" lang="en-US"/>
              <a:t>第二部分 DSpace 數位典藏系統實作</a:t>
            </a:r>
          </a:p>
          <a:p>
            <a:pPr indent="-368300" lvl="0" marL="457200">
              <a:lnSpc>
                <a:spcPct val="115000"/>
              </a:lnSpc>
              <a:spcBef>
                <a:spcPts val="0"/>
              </a:spcBef>
              <a:buSzPct val="100000"/>
              <a:buAutoNum type="arabicPeriod" startAt="6"/>
            </a:pPr>
            <a:r>
              <a:rPr lang="en-US" sz="2200"/>
              <a:t>DSpace 介紹</a:t>
            </a:r>
          </a:p>
          <a:p>
            <a:pPr indent="-368300" lvl="0" marL="457200">
              <a:lnSpc>
                <a:spcPct val="115000"/>
              </a:lnSpc>
              <a:spcBef>
                <a:spcPts val="0"/>
              </a:spcBef>
              <a:buSzPct val="100000"/>
              <a:buAutoNum type="arabicPeriod" startAt="6"/>
            </a:pPr>
            <a:r>
              <a:rPr lang="en-US" sz="2200"/>
              <a:t>DSpace-DLLL安裝與設定</a:t>
            </a:r>
          </a:p>
          <a:p>
            <a:pPr indent="-368300" lvl="0" marL="457200">
              <a:lnSpc>
                <a:spcPct val="115000"/>
              </a:lnSpc>
              <a:spcBef>
                <a:spcPts val="0"/>
              </a:spcBef>
              <a:buSzPct val="100000"/>
              <a:buAutoNum type="arabicPeriod" startAt="6"/>
            </a:pPr>
            <a:r>
              <a:rPr lang="en-US" sz="2200"/>
              <a:t>資料內容組織架構</a:t>
            </a:r>
          </a:p>
          <a:p>
            <a:pPr indent="-368300" lvl="0" marL="457200">
              <a:lnSpc>
                <a:spcPct val="115000"/>
              </a:lnSpc>
              <a:spcBef>
                <a:spcPts val="0"/>
              </a:spcBef>
              <a:buSzPct val="100000"/>
              <a:buAutoNum type="arabicPeriod" startAt="6"/>
            </a:pPr>
            <a:r>
              <a:rPr lang="en-US" sz="2200"/>
              <a:t>帳戶、群組與權限設定</a:t>
            </a:r>
          </a:p>
          <a:p>
            <a:pPr indent="-368300" lvl="0" marL="457200">
              <a:lnSpc>
                <a:spcPct val="115000"/>
              </a:lnSpc>
              <a:spcBef>
                <a:spcPts val="0"/>
              </a:spcBef>
              <a:buSzPct val="100000"/>
              <a:buAutoNum type="arabicPeriod" startAt="6"/>
            </a:pPr>
            <a:r>
              <a:rPr lang="en-US" sz="2200"/>
              <a:t>遞交作業與工作流程</a:t>
            </a:r>
          </a:p>
          <a:p>
            <a:pPr indent="-368300" lvl="0" marL="457200">
              <a:lnSpc>
                <a:spcPct val="115000"/>
              </a:lnSpc>
              <a:spcBef>
                <a:spcPts val="0"/>
              </a:spcBef>
              <a:buSzPct val="100000"/>
              <a:buAutoNum type="arabicPeriod" startAt="6"/>
            </a:pPr>
            <a:r>
              <a:rPr lang="en-US" sz="2200"/>
              <a:t>系統架構與版面修改</a:t>
            </a:r>
          </a:p>
          <a:p>
            <a:pPr lvl="0">
              <a:lnSpc>
                <a:spcPct val="115000"/>
              </a:lnSpc>
              <a:spcBef>
                <a:spcPts val="0"/>
              </a:spcBef>
              <a:buNone/>
            </a:pPr>
            <a:r>
              <a:t/>
            </a:r>
            <a:endParaRPr/>
          </a:p>
        </p:txBody>
      </p:sp>
      <p:sp>
        <p:nvSpPr>
          <p:cNvPr id="354" name="Shape 354"/>
          <p:cNvSpPr txBox="1"/>
          <p:nvPr/>
        </p:nvSpPr>
        <p:spPr>
          <a:xfrm>
            <a:off x="1143000" y="4608550"/>
            <a:ext cx="5567400" cy="2249400"/>
          </a:xfrm>
          <a:prstGeom prst="rect">
            <a:avLst/>
          </a:prstGeom>
          <a:noFill/>
          <a:ln>
            <a:noFill/>
          </a:ln>
        </p:spPr>
        <p:txBody>
          <a:bodyPr anchorCtr="0" anchor="ctr" bIns="91425" lIns="91425" rIns="91425" tIns="91425">
            <a:noAutofit/>
          </a:bodyPr>
          <a:lstStyle/>
          <a:p>
            <a:pPr indent="-165100" lvl="0" marL="342900" rtl="0">
              <a:lnSpc>
                <a:spcPct val="115000"/>
              </a:lnSpc>
              <a:spcBef>
                <a:spcPts val="560"/>
              </a:spcBef>
              <a:buNone/>
            </a:pPr>
            <a:r>
              <a:rPr b="1" lang="en-US" sz="2400">
                <a:solidFill>
                  <a:schemeClr val="dk1"/>
                </a:solidFill>
              </a:rPr>
              <a:t>第三部分 DSpace 數位典藏建置案例</a:t>
            </a:r>
          </a:p>
          <a:p>
            <a:pPr indent="-368300" lvl="0" marL="457200" rtl="0">
              <a:lnSpc>
                <a:spcPct val="115000"/>
              </a:lnSpc>
              <a:spcBef>
                <a:spcPts val="560"/>
              </a:spcBef>
              <a:buClr>
                <a:schemeClr val="hlink"/>
              </a:buClr>
              <a:buSzPct val="100000"/>
              <a:buFont typeface="Noto Sans Symbols"/>
              <a:buAutoNum type="arabicPeriod" startAt="12"/>
            </a:pPr>
            <a:r>
              <a:rPr lang="en-US" sz="2200">
                <a:solidFill>
                  <a:schemeClr val="dk1"/>
                </a:solidFill>
              </a:rPr>
              <a:t>臺灣百年圖書館史數位圖書館先導計畫</a:t>
            </a:r>
          </a:p>
          <a:p>
            <a:pPr indent="-368300" lvl="0" marL="457200" rtl="0">
              <a:lnSpc>
                <a:spcPct val="115000"/>
              </a:lnSpc>
              <a:spcBef>
                <a:spcPts val="560"/>
              </a:spcBef>
              <a:buClr>
                <a:schemeClr val="hlink"/>
              </a:buClr>
              <a:buSzPct val="100000"/>
              <a:buFont typeface="Noto Sans Symbols"/>
              <a:buAutoNum type="arabicPeriod" startAt="12"/>
            </a:pPr>
            <a:r>
              <a:rPr lang="en-US" sz="2200">
                <a:solidFill>
                  <a:schemeClr val="dk1"/>
                </a:solidFill>
              </a:rPr>
              <a:t>教育部臺灣通識網課程資料庫</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t>DSpace-DLLL</a:t>
            </a:r>
            <a:r>
              <a:rPr b="0" i="0" lang="en-US" sz="3200" u="none" cap="none" strike="noStrike">
                <a:solidFill>
                  <a:schemeClr val="lt1"/>
                </a:solidFill>
                <a:latin typeface="Arial"/>
                <a:ea typeface="Arial"/>
                <a:cs typeface="Arial"/>
                <a:sym typeface="Arial"/>
              </a:rPr>
              <a:t>首頁</a:t>
            </a:r>
          </a:p>
        </p:txBody>
      </p:sp>
      <p:pic>
        <p:nvPicPr>
          <p:cNvPr descr="H:\OUTTY_DOCUMENT\我的學業\20100223~20100628 政治大學圖檔所碩三下學期\20100417 寫書報告結案\Ch7 DSpace介紹\20100226 Ch7截圖\第三節\01. 首頁.tif" id="360" name="Shape 360"/>
          <p:cNvPicPr preferRelativeResize="0"/>
          <p:nvPr/>
        </p:nvPicPr>
        <p:blipFill rotWithShape="1">
          <a:blip r:embed="rId3">
            <a:alphaModFix/>
          </a:blip>
          <a:srcRect b="0" l="0" r="0" t="0"/>
          <a:stretch/>
        </p:blipFill>
        <p:spPr>
          <a:xfrm>
            <a:off x="0" y="948619"/>
            <a:ext cx="9144000" cy="5460600"/>
          </a:xfrm>
          <a:prstGeom prst="rect">
            <a:avLst/>
          </a:prstGeom>
          <a:noFill/>
          <a:ln>
            <a:noFill/>
          </a:ln>
        </p:spPr>
      </p:pic>
      <p:sp>
        <p:nvSpPr>
          <p:cNvPr id="361" name="Shape 36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722325" y="3777049"/>
            <a:ext cx="7772400" cy="660000"/>
          </a:xfrm>
          <a:prstGeom prst="rect">
            <a:avLst/>
          </a:prstGeom>
        </p:spPr>
        <p:txBody>
          <a:bodyPr anchorCtr="0" anchor="ctr" bIns="91425" lIns="91425" rIns="91425" tIns="91425">
            <a:noAutofit/>
          </a:bodyPr>
          <a:lstStyle/>
          <a:p>
            <a:pPr lvl="0">
              <a:spcBef>
                <a:spcPts val="0"/>
              </a:spcBef>
              <a:buNone/>
            </a:pPr>
            <a:r>
              <a:rPr lang="en-US"/>
              <a:t>DSpace-DLLL系統介紹</a:t>
            </a:r>
          </a:p>
        </p:txBody>
      </p:sp>
      <p:sp>
        <p:nvSpPr>
          <p:cNvPr id="368" name="Shape 368"/>
          <p:cNvSpPr txBox="1"/>
          <p:nvPr>
            <p:ph idx="1" type="body"/>
          </p:nvPr>
        </p:nvSpPr>
        <p:spPr>
          <a:xfrm>
            <a:off x="722312" y="2276872"/>
            <a:ext cx="7772400" cy="1500300"/>
          </a:xfrm>
          <a:prstGeom prst="rect">
            <a:avLst/>
          </a:prstGeom>
        </p:spPr>
        <p:txBody>
          <a:bodyPr anchorCtr="0" anchor="b" bIns="91425" lIns="91425" rIns="91425" tIns="91425">
            <a:noAutofit/>
          </a:bodyPr>
          <a:lstStyle/>
          <a:p>
            <a:pPr lvl="0">
              <a:spcBef>
                <a:spcPts val="0"/>
              </a:spcBef>
              <a:buNone/>
            </a:pPr>
            <a:r>
              <a:rPr lang="en-US"/>
              <a:t>Part 2. </a:t>
            </a:r>
          </a:p>
        </p:txBody>
      </p:sp>
      <p:sp>
        <p:nvSpPr>
          <p:cNvPr id="369" name="Shape 369"/>
          <p:cNvSpPr txBox="1"/>
          <p:nvPr>
            <p:ph idx="12" type="sldNum"/>
          </p:nvPr>
        </p:nvSpPr>
        <p:spPr>
          <a:xfrm>
            <a:off x="8191499" y="3978000"/>
            <a:ext cx="6477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solidFill>
                  <a:schemeClr val="lt1"/>
                </a:solidFill>
              </a:rPr>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DSpace開放源碼數位典藏系統</a:t>
            </a:r>
          </a:p>
        </p:txBody>
      </p:sp>
      <p:sp>
        <p:nvSpPr>
          <p:cNvPr id="375" name="Shape 375"/>
          <p:cNvSpPr txBox="1"/>
          <p:nvPr>
            <p:ph idx="1" type="body"/>
          </p:nvPr>
        </p:nvSpPr>
        <p:spPr>
          <a:xfrm>
            <a:off x="2647950" y="1228725"/>
            <a:ext cx="5452200" cy="5248200"/>
          </a:xfrm>
          <a:prstGeom prst="rect">
            <a:avLst/>
          </a:prstGeom>
          <a:noFill/>
          <a:ln>
            <a:noFill/>
          </a:ln>
        </p:spPr>
        <p:txBody>
          <a:bodyPr anchorCtr="0" anchor="t" bIns="45700" lIns="91425" rIns="91425" tIns="45700">
            <a:noAutofit/>
          </a:bodyPr>
          <a:lstStyle/>
          <a:p>
            <a:pPr indent="-330200" lvl="0" marL="342900" rtl="0">
              <a:spcBef>
                <a:spcPts val="0"/>
              </a:spcBef>
              <a:buSzPct val="100000"/>
            </a:pPr>
            <a:r>
              <a:rPr lang="en-US" sz="2600"/>
              <a:t>DSpace可以保存各種形式的資料，包括文字、影像、影片與聲音等，並且藉由網際網路而發佈到全世界</a:t>
            </a:r>
          </a:p>
          <a:p>
            <a:pPr indent="-330200" lvl="0" marL="342900" rtl="0">
              <a:spcBef>
                <a:spcPts val="0"/>
              </a:spcBef>
              <a:buSzPct val="100000"/>
            </a:pPr>
            <a:r>
              <a:rPr lang="en-US" sz="2600"/>
              <a:t>系統本身可以為典藏資料建立索引，也可讓使用者透過搜尋引擎找到典藏資料</a:t>
            </a:r>
          </a:p>
          <a:p>
            <a:pPr indent="-330200" lvl="0" marL="342900" rtl="0">
              <a:spcBef>
                <a:spcPts val="0"/>
              </a:spcBef>
              <a:buSzPct val="100000"/>
            </a:pPr>
            <a:r>
              <a:rPr lang="en-US" sz="2600"/>
              <a:t>DSpace也提供了各種專業的方式來管理典藏品中的研究資料與出版品，並且提高這些資料的能見度，讓使用者易於取用</a:t>
            </a:r>
          </a:p>
        </p:txBody>
      </p:sp>
      <p:sp>
        <p:nvSpPr>
          <p:cNvPr id="376" name="Shape 37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pic>
        <p:nvPicPr>
          <p:cNvPr id="377" name="Shape 377"/>
          <p:cNvPicPr preferRelativeResize="0"/>
          <p:nvPr/>
        </p:nvPicPr>
        <p:blipFill>
          <a:blip r:embed="rId3">
            <a:alphaModFix/>
          </a:blip>
          <a:stretch>
            <a:fillRect/>
          </a:stretch>
        </p:blipFill>
        <p:spPr>
          <a:xfrm>
            <a:off x="374400" y="2384137"/>
            <a:ext cx="2273549" cy="2089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DSpace的目標</a:t>
            </a:r>
          </a:p>
        </p:txBody>
      </p:sp>
      <p:sp>
        <p:nvSpPr>
          <p:cNvPr id="384" name="Shape 384"/>
          <p:cNvSpPr txBox="1"/>
          <p:nvPr>
            <p:ph idx="1" type="body"/>
          </p:nvPr>
        </p:nvSpPr>
        <p:spPr>
          <a:xfrm>
            <a:off x="457200" y="1076325"/>
            <a:ext cx="7643100" cy="5248200"/>
          </a:xfrm>
          <a:prstGeom prst="rect">
            <a:avLst/>
          </a:prstGeom>
        </p:spPr>
        <p:txBody>
          <a:bodyPr anchorCtr="0" anchor="ctr" bIns="91425" lIns="91425" rIns="91425" tIns="91425">
            <a:noAutofit/>
          </a:bodyPr>
          <a:lstStyle/>
          <a:p>
            <a:pPr indent="-228600" lvl="0" marL="457200" rtl="0">
              <a:lnSpc>
                <a:spcPct val="115000"/>
              </a:lnSpc>
              <a:spcBef>
                <a:spcPts val="0"/>
              </a:spcBef>
              <a:spcAft>
                <a:spcPts val="1000"/>
              </a:spcAft>
              <a:buAutoNum type="arabicPeriod"/>
            </a:pPr>
            <a:r>
              <a:rPr lang="en-US"/>
              <a:t>提供靈活彈性的</a:t>
            </a:r>
            <a:r>
              <a:rPr b="1" lang="en-US">
                <a:solidFill>
                  <a:srgbClr val="597E38"/>
                </a:solidFill>
              </a:rPr>
              <a:t>遞交作業工作流程模組</a:t>
            </a:r>
            <a:r>
              <a:rPr lang="en-US"/>
              <a:t>與可客製化的</a:t>
            </a:r>
            <a:r>
              <a:rPr b="1" lang="en-US">
                <a:solidFill>
                  <a:srgbClr val="597E38"/>
                </a:solidFill>
              </a:rPr>
              <a:t>後設資料規範</a:t>
            </a:r>
            <a:r>
              <a:rPr lang="en-US"/>
              <a:t>來保存與描述數位典藏品</a:t>
            </a:r>
          </a:p>
          <a:p>
            <a:pPr indent="-228600" lvl="0" marL="457200" rtl="0">
              <a:lnSpc>
                <a:spcPct val="115000"/>
              </a:lnSpc>
              <a:spcBef>
                <a:spcPts val="0"/>
              </a:spcBef>
              <a:spcAft>
                <a:spcPts val="1000"/>
              </a:spcAft>
              <a:buAutoNum type="arabicPeriod"/>
            </a:pPr>
            <a:r>
              <a:rPr lang="en-US"/>
              <a:t>整合強大的</a:t>
            </a:r>
            <a:r>
              <a:rPr b="1" lang="en-US">
                <a:solidFill>
                  <a:srgbClr val="597E38"/>
                </a:solidFill>
              </a:rPr>
              <a:t>全文檢索引擎</a:t>
            </a:r>
            <a:r>
              <a:rPr lang="en-US"/>
              <a:t>與</a:t>
            </a:r>
            <a:r>
              <a:rPr b="1" lang="en-US">
                <a:solidFill>
                  <a:srgbClr val="597E38"/>
                </a:solidFill>
              </a:rPr>
              <a:t>資源存取系統</a:t>
            </a:r>
            <a:r>
              <a:rPr lang="en-US"/>
              <a:t>，為數位典藏系統帶來良好的資訊架構，可輕易在網際網路上取用</a:t>
            </a:r>
          </a:p>
          <a:p>
            <a:pPr indent="-228600" lvl="0" marL="457200">
              <a:lnSpc>
                <a:spcPct val="115000"/>
              </a:lnSpc>
              <a:spcBef>
                <a:spcPts val="0"/>
              </a:spcBef>
              <a:buAutoNum type="arabicPeriod"/>
            </a:pPr>
            <a:r>
              <a:rPr lang="en-US"/>
              <a:t>最終目的是能使數位典藏資料維持</a:t>
            </a:r>
            <a:r>
              <a:rPr b="1" lang="en-US">
                <a:solidFill>
                  <a:srgbClr val="597E38"/>
                </a:solidFill>
              </a:rPr>
              <a:t>長久保存與取用</a:t>
            </a:r>
          </a:p>
        </p:txBody>
      </p:sp>
      <p:sp>
        <p:nvSpPr>
          <p:cNvPr id="385" name="Shape 385"/>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DSpace的發展過程</a:t>
            </a:r>
          </a:p>
        </p:txBody>
      </p:sp>
      <p:sp>
        <p:nvSpPr>
          <p:cNvPr id="392" name="Shape 392"/>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228600" lvl="0" marL="457200">
              <a:spcBef>
                <a:spcPts val="0"/>
              </a:spcBef>
              <a:spcAft>
                <a:spcPts val="1000"/>
              </a:spcAft>
            </a:pPr>
            <a:r>
              <a:rPr lang="en-US"/>
              <a:t>DSpace的建置計劃是從2000年7月開始，由</a:t>
            </a:r>
            <a:r>
              <a:rPr b="1" lang="en-US">
                <a:solidFill>
                  <a:srgbClr val="597E38"/>
                </a:solidFill>
              </a:rPr>
              <a:t>HP-MIT聯</a:t>
            </a:r>
            <a:r>
              <a:rPr b="1" lang="en-US">
                <a:solidFill>
                  <a:srgbClr val="597E38"/>
                </a:solidFill>
              </a:rPr>
              <a:t>盟</a:t>
            </a:r>
            <a:r>
              <a:rPr lang="en-US"/>
              <a:t>—</a:t>
            </a:r>
            <a:r>
              <a:rPr lang="en-US"/>
              <a:t>惠普科技公司(HP)與麻省理工學院(MIT)共同合作開發建構</a:t>
            </a:r>
          </a:p>
          <a:p>
            <a:pPr indent="-228600" lvl="0" marL="457200">
              <a:spcBef>
                <a:spcPts val="0"/>
              </a:spcBef>
              <a:spcAft>
                <a:spcPts val="1000"/>
              </a:spcAft>
            </a:pPr>
            <a:r>
              <a:rPr lang="en-US"/>
              <a:t>HP利用兩年時間為 MIT 打造一個數位典藏資料庫，到2002年時才正式發布 1.0 版本的 DSpace，並且建立了DSpace基金會以維護 DSpace發展</a:t>
            </a:r>
          </a:p>
          <a:p>
            <a:pPr indent="-228600" lvl="0" marL="457200" rtl="0">
              <a:spcBef>
                <a:spcPts val="0"/>
              </a:spcBef>
              <a:spcAft>
                <a:spcPts val="1000"/>
              </a:spcAft>
            </a:pPr>
            <a:r>
              <a:rPr lang="en-US"/>
              <a:t>2009年時DSpace基金會與另一個數位典藏系統Fedora Commons聯合發表</a:t>
            </a:r>
            <a:r>
              <a:rPr b="1" lang="en-US">
                <a:solidFill>
                  <a:srgbClr val="597E38"/>
                </a:solidFill>
              </a:rPr>
              <a:t>DuraSpace</a:t>
            </a:r>
            <a:r>
              <a:rPr lang="en-US"/>
              <a:t>。以雲端技術作為基礎提供各機構使用。</a:t>
            </a:r>
          </a:p>
          <a:p>
            <a:pPr indent="-228600" lvl="0" marL="457200">
              <a:spcBef>
                <a:spcPts val="0"/>
              </a:spcBef>
              <a:spcAft>
                <a:spcPts val="1000"/>
              </a:spcAft>
            </a:pPr>
            <a:r>
              <a:rPr lang="en-US"/>
              <a:t>截止2016年為止，DSpace最新版本為</a:t>
            </a:r>
            <a:r>
              <a:rPr b="1" lang="en-US">
                <a:solidFill>
                  <a:srgbClr val="597E38"/>
                </a:solidFill>
              </a:rPr>
              <a:t>5.5版</a:t>
            </a:r>
          </a:p>
        </p:txBody>
      </p:sp>
      <p:sp>
        <p:nvSpPr>
          <p:cNvPr id="393" name="Shape 39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1143000" y="381000"/>
            <a:ext cx="6705600" cy="563700"/>
          </a:xfrm>
          <a:prstGeom prst="rect">
            <a:avLst/>
          </a:prstGeom>
        </p:spPr>
        <p:txBody>
          <a:bodyPr anchorCtr="0" anchor="ctr" bIns="91425" lIns="91425" rIns="91425" tIns="91425">
            <a:noAutofit/>
          </a:bodyPr>
          <a:lstStyle/>
          <a:p>
            <a:pPr lvl="0" rtl="0">
              <a:spcBef>
                <a:spcPts val="0"/>
              </a:spcBef>
              <a:buNone/>
            </a:pPr>
            <a:r>
              <a:rPr lang="en-US"/>
              <a:t>陳勇汀 (布丁) </a:t>
            </a:r>
            <a:r>
              <a:rPr lang="en-US"/>
              <a:t>自我介紹</a:t>
            </a:r>
          </a:p>
        </p:txBody>
      </p:sp>
      <p:sp>
        <p:nvSpPr>
          <p:cNvPr id="223" name="Shape 223"/>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228600" lvl="0" marL="457200" rtl="0">
              <a:spcBef>
                <a:spcPts val="0"/>
              </a:spcBef>
            </a:pPr>
            <a:r>
              <a:rPr lang="en-US"/>
              <a:t>學歷：</a:t>
            </a:r>
          </a:p>
          <a:p>
            <a:pPr indent="-228600" lvl="1" marL="914400" rtl="0">
              <a:spcBef>
                <a:spcPts val="0"/>
              </a:spcBef>
            </a:pPr>
            <a:r>
              <a:rPr lang="en-US"/>
              <a:t>輔大圖資系、政大圖檔所 碩士畢業</a:t>
            </a:r>
          </a:p>
          <a:p>
            <a:pPr indent="-228600" lvl="1" marL="914400" rtl="0">
              <a:spcBef>
                <a:spcPts val="0"/>
              </a:spcBef>
            </a:pPr>
            <a:r>
              <a:rPr lang="en-US"/>
              <a:t>政大圖檔所 博士班(就讀中)</a:t>
            </a:r>
          </a:p>
          <a:p>
            <a:pPr indent="-228600" lvl="0" marL="457200" rtl="0">
              <a:spcBef>
                <a:spcPts val="1000"/>
              </a:spcBef>
            </a:pPr>
            <a:r>
              <a:rPr lang="en-US"/>
              <a:t>參與計劃：</a:t>
            </a:r>
          </a:p>
          <a:p>
            <a:pPr indent="-228600" lvl="1" marL="914400" rtl="0">
              <a:spcBef>
                <a:spcPts val="0"/>
              </a:spcBef>
            </a:pPr>
            <a:r>
              <a:rPr lang="en-US"/>
              <a:t>政大圖檔所頂尖大學計畫「臺灣百年圖書館史暨數位圖書館先導計畫」</a:t>
            </a:r>
          </a:p>
          <a:p>
            <a:pPr indent="-228600" lvl="1" marL="914400" rtl="0">
              <a:spcBef>
                <a:spcPts val="0"/>
              </a:spcBef>
            </a:pPr>
            <a:r>
              <a:rPr lang="en-US"/>
              <a:t>教育部全國通識教育資源平台建構與永續發展計畫</a:t>
            </a:r>
          </a:p>
          <a:p>
            <a:pPr indent="-228600" lvl="0" marL="457200" rtl="0">
              <a:spcBef>
                <a:spcPts val="0"/>
              </a:spcBef>
            </a:pPr>
            <a:r>
              <a:rPr lang="en-US"/>
              <a:t>著作：</a:t>
            </a:r>
          </a:p>
          <a:p>
            <a:pPr indent="-228600" lvl="1" marL="914400" rtl="0">
              <a:spcBef>
                <a:spcPts val="0"/>
              </a:spcBef>
            </a:pPr>
            <a:r>
              <a:rPr lang="en-US"/>
              <a:t>DSpace開放源碼數位典藏系統建置理論與實務</a:t>
            </a:r>
          </a:p>
          <a:p>
            <a:pPr indent="-228600" lvl="0" marL="457200" rtl="0">
              <a:spcBef>
                <a:spcPts val="0"/>
              </a:spcBef>
            </a:pPr>
            <a:r>
              <a:rPr lang="en-US"/>
              <a:t>國立空中大學兼任講師</a:t>
            </a:r>
          </a:p>
        </p:txBody>
      </p:sp>
      <p:sp>
        <p:nvSpPr>
          <p:cNvPr id="224" name="Shape 224"/>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descr="布丁繪圖頭像(有框有背景)1422855-big2.jpg" id="225" name="Shape 225"/>
          <p:cNvPicPr preferRelativeResize="0"/>
          <p:nvPr/>
        </p:nvPicPr>
        <p:blipFill>
          <a:blip r:embed="rId3">
            <a:alphaModFix/>
          </a:blip>
          <a:stretch>
            <a:fillRect/>
          </a:stretch>
        </p:blipFill>
        <p:spPr>
          <a:xfrm>
            <a:off x="7099450" y="261175"/>
            <a:ext cx="1621075" cy="162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DSpace@MIT</a:t>
            </a:r>
          </a:p>
        </p:txBody>
      </p:sp>
      <p:pic>
        <p:nvPicPr>
          <p:cNvPr id="400" name="Shape 400"/>
          <p:cNvPicPr preferRelativeResize="0"/>
          <p:nvPr/>
        </p:nvPicPr>
        <p:blipFill>
          <a:blip r:embed="rId3">
            <a:alphaModFix/>
          </a:blip>
          <a:stretch>
            <a:fillRect/>
          </a:stretch>
        </p:blipFill>
        <p:spPr>
          <a:xfrm>
            <a:off x="0" y="0"/>
            <a:ext cx="9144000" cy="6858000"/>
          </a:xfrm>
          <a:prstGeom prst="rect">
            <a:avLst/>
          </a:prstGeom>
          <a:noFill/>
          <a:ln>
            <a:noFill/>
          </a:ln>
        </p:spPr>
      </p:pic>
      <p:sp>
        <p:nvSpPr>
          <p:cNvPr id="401" name="Shape 401"/>
          <p:cNvSpPr txBox="1"/>
          <p:nvPr/>
        </p:nvSpPr>
        <p:spPr>
          <a:xfrm>
            <a:off x="0" y="6486850"/>
            <a:ext cx="9144000" cy="371100"/>
          </a:xfrm>
          <a:prstGeom prst="rect">
            <a:avLst/>
          </a:prstGeom>
          <a:solidFill>
            <a:srgbClr val="FFFFFF"/>
          </a:solidFill>
          <a:ln>
            <a:noFill/>
          </a:ln>
        </p:spPr>
        <p:txBody>
          <a:bodyPr anchorCtr="0" anchor="ctr" bIns="91425" lIns="91425" rIns="91425" tIns="91425">
            <a:noAutofit/>
          </a:bodyPr>
          <a:lstStyle/>
          <a:p>
            <a:pPr indent="0" lvl="0" marL="0" rtl="0">
              <a:lnSpc>
                <a:spcPct val="135000"/>
              </a:lnSpc>
              <a:spcBef>
                <a:spcPts val="0"/>
              </a:spcBef>
              <a:buNone/>
            </a:pPr>
            <a:r>
              <a:rPr lang="en-US" sz="1100"/>
              <a:t>MIT Libraries. (2016, July 6). DSpace@MIT: Home. </a:t>
            </a:r>
            <a:r>
              <a:rPr i="1" lang="en-US" sz="1100"/>
              <a:t>DSpace@MIT</a:t>
            </a:r>
            <a:r>
              <a:rPr lang="en-US" sz="1100"/>
              <a:t>. Retrieved July 6, 2016, from https://dspace.mit.edu/</a:t>
            </a:r>
          </a:p>
        </p:txBody>
      </p:sp>
      <p:sp>
        <p:nvSpPr>
          <p:cNvPr id="402" name="Shape 402"/>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pic>
        <p:nvPicPr>
          <p:cNvPr id="408" name="Shape 408"/>
          <p:cNvPicPr preferRelativeResize="0"/>
          <p:nvPr/>
        </p:nvPicPr>
        <p:blipFill rotWithShape="1">
          <a:blip r:embed="rId3">
            <a:alphaModFix/>
          </a:blip>
          <a:srcRect b="0" l="0" r="16590" t="0"/>
          <a:stretch/>
        </p:blipFill>
        <p:spPr>
          <a:xfrm>
            <a:off x="4211949" y="1090675"/>
            <a:ext cx="4932050" cy="5767325"/>
          </a:xfrm>
          <a:prstGeom prst="rect">
            <a:avLst/>
          </a:prstGeom>
          <a:noFill/>
          <a:ln>
            <a:noFill/>
          </a:ln>
        </p:spPr>
      </p:pic>
      <p:sp>
        <p:nvSpPr>
          <p:cNvPr id="409" name="Shape 409"/>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臺灣的NTUR IR30計劃</a:t>
            </a:r>
          </a:p>
        </p:txBody>
      </p:sp>
      <p:sp>
        <p:nvSpPr>
          <p:cNvPr id="410" name="Shape 410"/>
          <p:cNvSpPr txBox="1"/>
          <p:nvPr>
            <p:ph idx="1" type="body"/>
          </p:nvPr>
        </p:nvSpPr>
        <p:spPr>
          <a:xfrm>
            <a:off x="113900" y="1076325"/>
            <a:ext cx="3791700" cy="5248200"/>
          </a:xfrm>
          <a:prstGeom prst="rect">
            <a:avLst/>
          </a:prstGeom>
        </p:spPr>
        <p:txBody>
          <a:bodyPr anchorCtr="0" anchor="t" bIns="91425" lIns="91425" rIns="91425" tIns="91425">
            <a:noAutofit/>
          </a:bodyPr>
          <a:lstStyle/>
          <a:p>
            <a:pPr indent="-228600" lvl="0" marL="457200">
              <a:spcBef>
                <a:spcPts val="0"/>
              </a:spcBef>
              <a:spcAft>
                <a:spcPts val="1000"/>
              </a:spcAft>
            </a:pPr>
            <a:r>
              <a:rPr b="1" lang="en-US">
                <a:solidFill>
                  <a:schemeClr val="accent2"/>
                </a:solidFill>
              </a:rPr>
              <a:t>臺灣大學</a:t>
            </a:r>
            <a:r>
              <a:rPr lang="en-US"/>
              <a:t>在我國推動 IR30 計畫也是使用 DSpace 作為典藏庫 </a:t>
            </a:r>
          </a:p>
          <a:p>
            <a:pPr indent="-228600" lvl="0" marL="457200">
              <a:spcBef>
                <a:spcPts val="0"/>
              </a:spcBef>
              <a:spcAft>
                <a:spcPts val="1000"/>
              </a:spcAft>
            </a:pPr>
            <a:r>
              <a:rPr lang="en-US"/>
              <a:t>IR30藉由修改 DSpace 的功能，將其開發成為適合我國國情的機構典藏系統，並將其命名為 NTUR</a:t>
            </a:r>
          </a:p>
          <a:p>
            <a:pPr indent="-228600" lvl="0" marL="457200" rtl="0">
              <a:spcBef>
                <a:spcPts val="0"/>
              </a:spcBef>
              <a:spcAft>
                <a:spcPts val="1000"/>
              </a:spcAft>
            </a:pPr>
            <a:r>
              <a:rPr lang="en-US"/>
              <a:t>包括臺大、</a:t>
            </a:r>
            <a:r>
              <a:rPr lang="en-US"/>
              <a:t>政</a:t>
            </a:r>
            <a:r>
              <a:rPr lang="en-US"/>
              <a:t>大、輔大等多所大專院校皆採用了 NTUR 作為機構典藏系統 </a:t>
            </a:r>
          </a:p>
          <a:p>
            <a:pPr indent="-228600" lvl="0" marL="457200">
              <a:spcBef>
                <a:spcPts val="0"/>
              </a:spcBef>
              <a:spcAft>
                <a:spcPts val="1000"/>
              </a:spcAft>
            </a:pPr>
            <a:r>
              <a:rPr lang="en-US"/>
              <a:t>最新版為2014年RC6</a:t>
            </a:r>
          </a:p>
        </p:txBody>
      </p:sp>
      <p:sp>
        <p:nvSpPr>
          <p:cNvPr id="411" name="Shape 411"/>
          <p:cNvSpPr txBox="1"/>
          <p:nvPr/>
        </p:nvSpPr>
        <p:spPr>
          <a:xfrm>
            <a:off x="0" y="6539100"/>
            <a:ext cx="9144000" cy="318900"/>
          </a:xfrm>
          <a:prstGeom prst="rect">
            <a:avLst/>
          </a:prstGeom>
          <a:solidFill>
            <a:srgbClr val="FFFFFF"/>
          </a:solidFill>
          <a:ln>
            <a:noFill/>
          </a:ln>
        </p:spPr>
        <p:txBody>
          <a:bodyPr anchorCtr="0" anchor="ctr" bIns="91425" lIns="91425" rIns="91425" tIns="91425">
            <a:noAutofit/>
          </a:bodyPr>
          <a:lstStyle/>
          <a:p>
            <a:pPr indent="0" lvl="0" marL="0" rtl="0">
              <a:lnSpc>
                <a:spcPct val="135000"/>
              </a:lnSpc>
              <a:spcBef>
                <a:spcPts val="0"/>
              </a:spcBef>
              <a:buNone/>
            </a:pPr>
            <a:r>
              <a:rPr lang="en-US" sz="1100"/>
              <a:t>NTU Library IR team（2016年7月7日）。臺灣機構典藏 NTUR:主頁。</a:t>
            </a:r>
            <a:br>
              <a:rPr lang="en-US" sz="1100"/>
            </a:br>
            <a:r>
              <a:rPr i="1" lang="en-US" sz="1100"/>
              <a:t>臺灣機構典藏 NTUR</a:t>
            </a:r>
            <a:r>
              <a:rPr lang="en-US" sz="1100"/>
              <a:t>。上網日期：2016年7月7日，檢自：http://ntur.lib.ntu.edu.tw/</a:t>
            </a:r>
          </a:p>
        </p:txBody>
      </p:sp>
      <p:sp>
        <p:nvSpPr>
          <p:cNvPr id="412" name="Shape 412"/>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DSpace的特性 (1/2)</a:t>
            </a:r>
          </a:p>
        </p:txBody>
      </p:sp>
      <p:sp>
        <p:nvSpPr>
          <p:cNvPr id="419" name="Shape 419"/>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228600" lvl="0" marL="457200" rtl="0">
              <a:spcBef>
                <a:spcPts val="0"/>
              </a:spcBef>
            </a:pPr>
            <a:r>
              <a:rPr b="1" lang="en-US"/>
              <a:t>內容資料層級架構</a:t>
            </a:r>
            <a:r>
              <a:rPr lang="en-US"/>
              <a:t>：</a:t>
            </a:r>
          </a:p>
          <a:p>
            <a:pPr indent="-381000" lvl="1" marL="914400" rtl="0">
              <a:spcBef>
                <a:spcPts val="0"/>
              </a:spcBef>
              <a:spcAft>
                <a:spcPts val="1000"/>
              </a:spcAft>
              <a:buSzPct val="100000"/>
            </a:pPr>
            <a:r>
              <a:rPr lang="en-US" sz="2400"/>
              <a:t>以社群、子社群、類別、數位物件、檔案集、檔案等多層次架構建構數位典藏系統</a:t>
            </a:r>
          </a:p>
          <a:p>
            <a:pPr indent="-228600" lvl="0" marL="457200" rtl="0">
              <a:spcBef>
                <a:spcPts val="0"/>
              </a:spcBef>
            </a:pPr>
            <a:r>
              <a:rPr lang="en-US"/>
              <a:t>彈性的</a:t>
            </a:r>
            <a:r>
              <a:rPr b="1" lang="en-US"/>
              <a:t>後設資料規範</a:t>
            </a:r>
            <a:r>
              <a:rPr lang="en-US"/>
              <a:t>：</a:t>
            </a:r>
          </a:p>
          <a:p>
            <a:pPr indent="-381000" lvl="1" marL="914400" rtl="0">
              <a:spcBef>
                <a:spcPts val="0"/>
              </a:spcBef>
              <a:buSzPct val="100000"/>
            </a:pPr>
            <a:r>
              <a:rPr lang="en-US" sz="2400"/>
              <a:t>描述性後設資料：以都柏林核心集描述數位物件</a:t>
            </a:r>
          </a:p>
          <a:p>
            <a:pPr indent="-381000" lvl="1" marL="914400" rtl="0">
              <a:spcBef>
                <a:spcPts val="0"/>
              </a:spcBef>
              <a:buSzPct val="100000"/>
            </a:pPr>
            <a:r>
              <a:rPr lang="en-US" sz="2400"/>
              <a:t>管理性後設資料：記錄保存資訊、來源與授權政策</a:t>
            </a:r>
          </a:p>
          <a:p>
            <a:pPr indent="-381000" lvl="1" marL="914400" rtl="0">
              <a:spcBef>
                <a:spcPts val="0"/>
              </a:spcBef>
              <a:spcAft>
                <a:spcPts val="1000"/>
              </a:spcAft>
              <a:buSzPct val="100000"/>
            </a:pPr>
            <a:r>
              <a:rPr lang="en-US" sz="2400"/>
              <a:t>結構性後設資料：設定數位物件呈現方式</a:t>
            </a:r>
          </a:p>
          <a:p>
            <a:pPr indent="-228600" lvl="0" marL="457200" rtl="0">
              <a:spcBef>
                <a:spcPts val="0"/>
              </a:spcBef>
            </a:pPr>
            <a:r>
              <a:rPr lang="en-US"/>
              <a:t>資料典藏處理與</a:t>
            </a:r>
            <a:r>
              <a:rPr b="1" lang="en-US"/>
              <a:t>工作流程</a:t>
            </a:r>
            <a:r>
              <a:rPr lang="en-US"/>
              <a:t>：</a:t>
            </a:r>
          </a:p>
          <a:p>
            <a:pPr indent="-381000" lvl="1" marL="914400" rtl="0">
              <a:spcBef>
                <a:spcPts val="0"/>
              </a:spcBef>
              <a:buSzPct val="100000"/>
            </a:pPr>
            <a:r>
              <a:rPr lang="en-US" sz="2400"/>
              <a:t>區分遞交者與三種不同權限的查核者，為數位典藏的品質層層把關</a:t>
            </a:r>
          </a:p>
        </p:txBody>
      </p:sp>
      <p:sp>
        <p:nvSpPr>
          <p:cNvPr id="420" name="Shape 420"/>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1143000" y="381000"/>
            <a:ext cx="6705600" cy="563700"/>
          </a:xfrm>
          <a:prstGeom prst="rect">
            <a:avLst/>
          </a:prstGeom>
        </p:spPr>
        <p:txBody>
          <a:bodyPr anchorCtr="0" anchor="ctr" bIns="91425" lIns="91425" rIns="91425" tIns="91425">
            <a:noAutofit/>
          </a:bodyPr>
          <a:lstStyle/>
          <a:p>
            <a:pPr lvl="0" rtl="0">
              <a:spcBef>
                <a:spcPts val="0"/>
              </a:spcBef>
              <a:buNone/>
            </a:pPr>
            <a:r>
              <a:rPr lang="en-US"/>
              <a:t>DSpace的特性 (2/2)</a:t>
            </a:r>
          </a:p>
        </p:txBody>
      </p:sp>
      <p:sp>
        <p:nvSpPr>
          <p:cNvPr id="427" name="Shape 427"/>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228600" lvl="0" marL="457200" rtl="0">
              <a:spcBef>
                <a:spcPts val="0"/>
              </a:spcBef>
            </a:pPr>
            <a:r>
              <a:rPr lang="en-US"/>
              <a:t>支援</a:t>
            </a:r>
            <a:r>
              <a:rPr b="1" lang="en-US"/>
              <a:t>欄位檢索</a:t>
            </a:r>
            <a:r>
              <a:rPr lang="en-US"/>
              <a:t>與數位物件內文層級的</a:t>
            </a:r>
            <a:r>
              <a:rPr b="1" lang="en-US"/>
              <a:t>全文檢索</a:t>
            </a:r>
          </a:p>
          <a:p>
            <a:pPr indent="-381000" lvl="1" marL="914400" rtl="0">
              <a:spcBef>
                <a:spcPts val="0"/>
              </a:spcBef>
              <a:spcAft>
                <a:spcPts val="1000"/>
              </a:spcAft>
              <a:buSzPct val="100000"/>
            </a:pPr>
            <a:r>
              <a:rPr lang="en-US" sz="2400"/>
              <a:t>整合Lucene引擎為核心，支援斷詞、欄位檢索、移除停用字與詞幹處理</a:t>
            </a:r>
          </a:p>
          <a:p>
            <a:pPr indent="-228600" lvl="0" marL="457200" rtl="0">
              <a:spcBef>
                <a:spcPts val="0"/>
              </a:spcBef>
              <a:spcAft>
                <a:spcPts val="1000"/>
              </a:spcAft>
            </a:pPr>
            <a:r>
              <a:rPr lang="en-US"/>
              <a:t>支援</a:t>
            </a:r>
            <a:r>
              <a:rPr b="1" lang="en-US"/>
              <a:t>CNRI控制碼系統</a:t>
            </a:r>
            <a:r>
              <a:rPr lang="en-US" sz="2600"/>
              <a:t> (CNRI Handle System)</a:t>
            </a:r>
            <a:r>
              <a:rPr lang="en-US"/>
              <a:t>與</a:t>
            </a:r>
            <a:r>
              <a:rPr b="1" lang="en-US"/>
              <a:t>檔案永久辨識碼</a:t>
            </a:r>
          </a:p>
          <a:p>
            <a:pPr indent="-228600" lvl="0" marL="457200" rtl="0">
              <a:spcBef>
                <a:spcPts val="0"/>
              </a:spcBef>
            </a:pPr>
            <a:r>
              <a:rPr b="1" lang="en-US"/>
              <a:t>匯入與匯出功能</a:t>
            </a:r>
          </a:p>
          <a:p>
            <a:pPr indent="-381000" lvl="1" marL="914400" rtl="0">
              <a:spcBef>
                <a:spcPts val="0"/>
              </a:spcBef>
              <a:spcAft>
                <a:spcPts val="1000"/>
              </a:spcAft>
              <a:buSzPct val="100000"/>
            </a:pPr>
            <a:r>
              <a:rPr lang="en-US" sz="2400"/>
              <a:t>支援METS標準與後設資料對照轉換(Crosswalk)</a:t>
            </a:r>
          </a:p>
          <a:p>
            <a:pPr indent="-228600" lvl="0" marL="457200" rtl="0">
              <a:spcBef>
                <a:spcPts val="0"/>
              </a:spcBef>
            </a:pPr>
            <a:r>
              <a:rPr b="1" lang="en-US"/>
              <a:t>支援多種資料互通性標準</a:t>
            </a:r>
          </a:p>
          <a:p>
            <a:pPr indent="-381000" lvl="1" marL="914400" rtl="0">
              <a:spcBef>
                <a:spcPts val="0"/>
              </a:spcBef>
              <a:buSzPct val="100000"/>
            </a:pPr>
            <a:r>
              <a:rPr lang="en-US" sz="2400"/>
              <a:t>OAI-PMH：能夠整合到聯合目錄</a:t>
            </a:r>
          </a:p>
          <a:p>
            <a:pPr indent="-381000" lvl="1" marL="914400" rtl="0">
              <a:spcBef>
                <a:spcPts val="0"/>
              </a:spcBef>
              <a:buSzPct val="100000"/>
            </a:pPr>
            <a:r>
              <a:rPr lang="en-US" sz="2400"/>
              <a:t>OpenURL：能夠透過SFX伺服器跟圖書館</a:t>
            </a:r>
            <a:br>
              <a:rPr lang="en-US" sz="2400"/>
            </a:br>
            <a:r>
              <a:rPr lang="en-US" sz="2400"/>
              <a:t>資料庫整合</a:t>
            </a:r>
          </a:p>
        </p:txBody>
      </p:sp>
      <p:sp>
        <p:nvSpPr>
          <p:cNvPr id="428" name="Shape 428"/>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DSpace-DLLL</a:t>
            </a:r>
            <a:r>
              <a:rPr lang="en-US"/>
              <a:t>改良的</a:t>
            </a:r>
            <a:r>
              <a:rPr b="0" i="0" lang="en-US" sz="3200" u="none" cap="none" strike="noStrike">
                <a:solidFill>
                  <a:schemeClr val="lt1"/>
                </a:solidFill>
                <a:latin typeface="Arial"/>
                <a:ea typeface="Arial"/>
                <a:cs typeface="Arial"/>
                <a:sym typeface="Arial"/>
              </a:rPr>
              <a:t>特色</a:t>
            </a:r>
          </a:p>
        </p:txBody>
      </p:sp>
      <p:sp>
        <p:nvSpPr>
          <p:cNvPr id="434" name="Shape 434"/>
          <p:cNvSpPr txBox="1"/>
          <p:nvPr>
            <p:ph idx="1" type="body"/>
          </p:nvPr>
        </p:nvSpPr>
        <p:spPr>
          <a:xfrm>
            <a:off x="457200" y="1211375"/>
            <a:ext cx="7643100" cy="5248200"/>
          </a:xfrm>
          <a:prstGeom prst="rect">
            <a:avLst/>
          </a:prstGeom>
          <a:noFill/>
          <a:ln>
            <a:noFill/>
          </a:ln>
        </p:spPr>
        <p:txBody>
          <a:bodyPr anchorCtr="0" anchor="t" bIns="45700" lIns="91425" rIns="91425" tIns="45700">
            <a:noAutofit/>
          </a:bodyPr>
          <a:lstStyle/>
          <a:p>
            <a:pPr indent="-368300" lvl="0" marL="342900" marR="0" rtl="0" algn="l">
              <a:spcBef>
                <a:spcPts val="0"/>
              </a:spcBef>
              <a:spcAft>
                <a:spcPts val="0"/>
              </a:spcAft>
              <a:buClr>
                <a:schemeClr val="hlink"/>
              </a:buClr>
              <a:buSzPct val="100000"/>
              <a:buFont typeface="Noto Sans Symbols"/>
            </a:pPr>
            <a:r>
              <a:rPr b="1" lang="en-US"/>
              <a:t>開箱即用的虛擬化</a:t>
            </a:r>
            <a:r>
              <a:rPr b="1" i="0" lang="en-US" u="none" cap="none" strike="noStrike">
                <a:solidFill>
                  <a:schemeClr val="dk1"/>
                </a:solidFill>
                <a:latin typeface="Arial"/>
                <a:ea typeface="Arial"/>
                <a:cs typeface="Arial"/>
                <a:sym typeface="Arial"/>
              </a:rPr>
              <a:t>安裝程序</a:t>
            </a:r>
          </a:p>
          <a:p>
            <a:pPr indent="-285750" lvl="1" marL="742950" marR="0" rtl="0" algn="l">
              <a:spcBef>
                <a:spcPts val="480"/>
              </a:spcBef>
              <a:spcAft>
                <a:spcPts val="0"/>
              </a:spcAft>
              <a:buClr>
                <a:schemeClr val="accent1"/>
              </a:buClr>
              <a:buSzPct val="100000"/>
              <a:buFont typeface="Noto Sans Symbols"/>
            </a:pPr>
            <a:r>
              <a:rPr b="0" i="0" lang="en-US" sz="2400" u="none" cap="none" strike="noStrike">
                <a:solidFill>
                  <a:schemeClr val="dk1"/>
                </a:solidFill>
                <a:latin typeface="Arial"/>
                <a:ea typeface="Arial"/>
                <a:cs typeface="Arial"/>
                <a:sym typeface="Arial"/>
              </a:rPr>
              <a:t>以VirtualBox虛擬機器封裝，</a:t>
            </a:r>
            <a:r>
              <a:rPr lang="en-US" sz="2400"/>
              <a:t>可在</a:t>
            </a:r>
            <a:r>
              <a:rPr b="0" i="0" lang="en-US" sz="2400" u="none" cap="none" strike="noStrike">
                <a:solidFill>
                  <a:schemeClr val="dk1"/>
                </a:solidFill>
                <a:latin typeface="Arial"/>
                <a:ea typeface="Arial"/>
                <a:cs typeface="Arial"/>
                <a:sym typeface="Arial"/>
              </a:rPr>
              <a:t>Windows</a:t>
            </a:r>
            <a:r>
              <a:rPr lang="en-US" sz="2400"/>
              <a:t>上</a:t>
            </a:r>
            <a:r>
              <a:rPr b="0" i="0" lang="en-US" sz="2400" u="none" cap="none" strike="noStrike">
                <a:solidFill>
                  <a:schemeClr val="dk1"/>
                </a:solidFill>
                <a:latin typeface="Arial"/>
                <a:ea typeface="Arial"/>
                <a:cs typeface="Arial"/>
                <a:sym typeface="Arial"/>
              </a:rPr>
              <a:t>輕易架設</a:t>
            </a:r>
          </a:p>
          <a:p>
            <a:pPr indent="-368300" lvl="0" marL="342900" marR="0" rtl="0" algn="l">
              <a:spcBef>
                <a:spcPts val="480"/>
              </a:spcBef>
              <a:spcAft>
                <a:spcPts val="0"/>
              </a:spcAft>
              <a:buClr>
                <a:schemeClr val="hlink"/>
              </a:buClr>
              <a:buSzPct val="100000"/>
              <a:buFont typeface="Noto Sans Symbols"/>
            </a:pPr>
            <a:r>
              <a:rPr b="1" i="0" lang="en-US" u="none" cap="none" strike="noStrike">
                <a:solidFill>
                  <a:schemeClr val="dk1"/>
                </a:solidFill>
                <a:latin typeface="Arial"/>
                <a:ea typeface="Arial"/>
                <a:cs typeface="Arial"/>
                <a:sym typeface="Arial"/>
              </a:rPr>
              <a:t>多媒體典藏與展示功能</a:t>
            </a:r>
          </a:p>
          <a:p>
            <a:pPr indent="-285750" lvl="1" marL="742950" marR="0" rtl="0" algn="l">
              <a:spcBef>
                <a:spcPts val="480"/>
              </a:spcBef>
              <a:spcAft>
                <a:spcPts val="0"/>
              </a:spcAft>
              <a:buClr>
                <a:schemeClr val="accent1"/>
              </a:buClr>
              <a:buSzPct val="100000"/>
              <a:buFont typeface="Noto Sans Symbols"/>
            </a:pPr>
            <a:r>
              <a:rPr b="0" i="0" lang="en-US" sz="2400" u="none" cap="none" strike="noStrike">
                <a:solidFill>
                  <a:schemeClr val="dk1"/>
                </a:solidFill>
                <a:latin typeface="Arial"/>
                <a:ea typeface="Arial"/>
                <a:cs typeface="Arial"/>
                <a:sym typeface="Arial"/>
              </a:rPr>
              <a:t>發展文件、圖片、音樂、影片等四十幾種數位媒體格式展示介面，強化支援數位媒體的能力</a:t>
            </a:r>
          </a:p>
          <a:p>
            <a:pPr indent="-368300" lvl="0" marL="342900" marR="0" rtl="0" algn="l">
              <a:spcBef>
                <a:spcPts val="480"/>
              </a:spcBef>
              <a:spcAft>
                <a:spcPts val="0"/>
              </a:spcAft>
              <a:buClr>
                <a:schemeClr val="hlink"/>
              </a:buClr>
              <a:buSzPct val="100000"/>
              <a:buFont typeface="Noto Sans Symbols"/>
            </a:pPr>
            <a:r>
              <a:rPr b="1" i="0" lang="en-US" u="none" cap="none" strike="noStrike">
                <a:solidFill>
                  <a:schemeClr val="dk1"/>
                </a:solidFill>
                <a:latin typeface="Arial"/>
                <a:ea typeface="Arial"/>
                <a:cs typeface="Arial"/>
                <a:sym typeface="Arial"/>
              </a:rPr>
              <a:t>客製化</a:t>
            </a:r>
            <a:r>
              <a:rPr b="1" lang="en-US"/>
              <a:t>後的管理</a:t>
            </a:r>
            <a:r>
              <a:rPr b="1" i="0" lang="en-US" u="none" cap="none" strike="noStrike">
                <a:solidFill>
                  <a:schemeClr val="dk1"/>
                </a:solidFill>
                <a:latin typeface="Arial"/>
                <a:ea typeface="Arial"/>
                <a:cs typeface="Arial"/>
                <a:sym typeface="Arial"/>
              </a:rPr>
              <a:t>工具</a:t>
            </a:r>
          </a:p>
          <a:p>
            <a:pPr indent="-285750" lvl="1" marL="742950" marR="0" rtl="0" algn="l">
              <a:spcBef>
                <a:spcPts val="480"/>
              </a:spcBef>
              <a:spcAft>
                <a:spcPts val="0"/>
              </a:spcAft>
              <a:buClr>
                <a:schemeClr val="accent1"/>
              </a:buClr>
              <a:buSzPct val="100000"/>
              <a:buFont typeface="Noto Sans Symbols"/>
            </a:pPr>
            <a:r>
              <a:rPr b="0" i="0" lang="en-US" sz="2400" u="none" cap="none" strike="noStrike">
                <a:solidFill>
                  <a:schemeClr val="dk1"/>
                </a:solidFill>
                <a:latin typeface="Arial"/>
                <a:ea typeface="Arial"/>
                <a:cs typeface="Arial"/>
                <a:sym typeface="Arial"/>
              </a:rPr>
              <a:t>發展後設資料遞交表單編輯、網站語系檔編輯、伺服器管理等多種工具，讓客製化更容易</a:t>
            </a:r>
          </a:p>
          <a:p>
            <a:pPr indent="-368300" lvl="0" marL="342900" marR="0" rtl="0" algn="l">
              <a:spcBef>
                <a:spcPts val="480"/>
              </a:spcBef>
              <a:spcAft>
                <a:spcPts val="0"/>
              </a:spcAft>
              <a:buClr>
                <a:schemeClr val="hlink"/>
              </a:buClr>
              <a:buSzPct val="100000"/>
              <a:buFont typeface="Noto Sans Symbols"/>
            </a:pPr>
            <a:r>
              <a:rPr b="1" i="0" lang="en-US" u="none" cap="none" strike="noStrike">
                <a:solidFill>
                  <a:schemeClr val="dk1"/>
                </a:solidFill>
                <a:latin typeface="Arial"/>
                <a:ea typeface="Arial"/>
                <a:cs typeface="Arial"/>
                <a:sym typeface="Arial"/>
              </a:rPr>
              <a:t>後設資料遞交表單功能擴增</a:t>
            </a:r>
          </a:p>
          <a:p>
            <a:pPr indent="-285750" lvl="1" marL="742950" marR="0" rtl="0" algn="l">
              <a:spcBef>
                <a:spcPts val="480"/>
              </a:spcBef>
              <a:spcAft>
                <a:spcPts val="0"/>
              </a:spcAft>
              <a:buClr>
                <a:schemeClr val="accent1"/>
              </a:buClr>
              <a:buSzPct val="100000"/>
              <a:buFont typeface="Noto Sans Symbols"/>
            </a:pPr>
            <a:r>
              <a:rPr b="0" i="0" lang="en-US" sz="2400" u="none" cap="none" strike="noStrike">
                <a:solidFill>
                  <a:schemeClr val="dk1"/>
                </a:solidFill>
                <a:latin typeface="Arial"/>
                <a:ea typeface="Arial"/>
                <a:cs typeface="Arial"/>
                <a:sym typeface="Arial"/>
              </a:rPr>
              <a:t>撰寫後設資料時進行檔案上傳、所見即得編輯器、日期選單、地址、更複雜的XML後設資料</a:t>
            </a:r>
          </a:p>
        </p:txBody>
      </p:sp>
      <p:sp>
        <p:nvSpPr>
          <p:cNvPr id="435" name="Shape 435"/>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393700" lvl="0" marL="457200" rtl="0">
              <a:lnSpc>
                <a:spcPct val="115000"/>
              </a:lnSpc>
              <a:spcBef>
                <a:spcPts val="0"/>
              </a:spcBef>
              <a:buSzPct val="100000"/>
              <a:buAutoNum type="arabicPeriod"/>
            </a:pPr>
            <a:r>
              <a:rPr lang="en-US" sz="2600"/>
              <a:t>下載VirtualBox與DSpace-DLLL虛擬機器OVF檔案</a:t>
            </a:r>
          </a:p>
          <a:p>
            <a:pPr indent="-393700" lvl="0" marL="457200" rtl="0">
              <a:lnSpc>
                <a:spcPct val="115000"/>
              </a:lnSpc>
              <a:spcBef>
                <a:spcPts val="0"/>
              </a:spcBef>
              <a:buSzPct val="100000"/>
              <a:buAutoNum type="arabicPeriod"/>
            </a:pPr>
            <a:r>
              <a:rPr lang="en-US" sz="2600"/>
              <a:t>安裝VirtualBox</a:t>
            </a:r>
          </a:p>
          <a:p>
            <a:pPr indent="-393700" lvl="0" marL="457200" rtl="0">
              <a:lnSpc>
                <a:spcPct val="115000"/>
              </a:lnSpc>
              <a:spcBef>
                <a:spcPts val="0"/>
              </a:spcBef>
              <a:buSzPct val="100000"/>
              <a:buAutoNum type="arabicPeriod"/>
            </a:pPr>
            <a:r>
              <a:rPr lang="en-US" sz="2600"/>
              <a:t>匯入DSpace-DLLL OVF檔案</a:t>
            </a:r>
          </a:p>
          <a:p>
            <a:pPr indent="-393700" lvl="0" marL="457200" rtl="0">
              <a:lnSpc>
                <a:spcPct val="115000"/>
              </a:lnSpc>
              <a:spcBef>
                <a:spcPts val="0"/>
              </a:spcBef>
              <a:buSzPct val="100000"/>
              <a:buAutoNum type="arabicPeriod"/>
            </a:pPr>
            <a:r>
              <a:rPr lang="en-US" sz="2600"/>
              <a:t>開啟DSpace-DLLL虛擬機器</a:t>
            </a:r>
          </a:p>
        </p:txBody>
      </p:sp>
      <p:sp>
        <p:nvSpPr>
          <p:cNvPr id="442" name="Shape 442"/>
          <p:cNvSpPr/>
          <p:nvPr/>
        </p:nvSpPr>
        <p:spPr>
          <a:xfrm>
            <a:off x="311700" y="4143601"/>
            <a:ext cx="3999900" cy="2290200"/>
          </a:xfrm>
          <a:prstGeom prst="roundRect">
            <a:avLst>
              <a:gd fmla="val 16667" name="adj"/>
            </a:avLst>
          </a:prstGeom>
          <a:solidFill>
            <a:schemeClr val="dk2"/>
          </a:solidFill>
          <a:ln>
            <a:noFill/>
          </a:ln>
        </p:spPr>
        <p:txBody>
          <a:bodyPr anchorCtr="0" anchor="t" bIns="91425" lIns="91425" rIns="91425" tIns="91425">
            <a:noAutofit/>
          </a:bodyPr>
          <a:lstStyle/>
          <a:p>
            <a:pPr lvl="0" rtl="0" algn="ctr">
              <a:spcBef>
                <a:spcPts val="1000"/>
              </a:spcBef>
              <a:buNone/>
            </a:pPr>
            <a:r>
              <a:rPr lang="en-US" sz="2400">
                <a:solidFill>
                  <a:srgbClr val="FFFFFF"/>
                </a:solidFill>
              </a:rPr>
              <a:t>實體機器</a:t>
            </a:r>
          </a:p>
        </p:txBody>
      </p:sp>
      <p:pic>
        <p:nvPicPr>
          <p:cNvPr id="443" name="Shape 443"/>
          <p:cNvPicPr preferRelativeResize="0"/>
          <p:nvPr/>
        </p:nvPicPr>
        <p:blipFill>
          <a:blip r:embed="rId3">
            <a:alphaModFix/>
          </a:blip>
          <a:stretch>
            <a:fillRect/>
          </a:stretch>
        </p:blipFill>
        <p:spPr>
          <a:xfrm>
            <a:off x="860625" y="4267887"/>
            <a:ext cx="746300" cy="746300"/>
          </a:xfrm>
          <a:prstGeom prst="rect">
            <a:avLst/>
          </a:prstGeom>
          <a:noFill/>
          <a:ln>
            <a:noFill/>
          </a:ln>
        </p:spPr>
      </p:pic>
      <p:sp>
        <p:nvSpPr>
          <p:cNvPr id="444" name="Shape 444"/>
          <p:cNvSpPr/>
          <p:nvPr/>
        </p:nvSpPr>
        <p:spPr>
          <a:xfrm>
            <a:off x="754550" y="5061550"/>
            <a:ext cx="3265800" cy="1287600"/>
          </a:xfrm>
          <a:prstGeom prst="roundRect">
            <a:avLst>
              <a:gd fmla="val 16667" name="adj"/>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solidFill>
                  <a:schemeClr val="dk1"/>
                </a:solidFill>
              </a:rPr>
              <a:t>虛擬機器管理器</a:t>
            </a:r>
          </a:p>
          <a:p>
            <a:pPr lvl="0" rtl="0" algn="ctr">
              <a:spcBef>
                <a:spcPts val="0"/>
              </a:spcBef>
              <a:buNone/>
            </a:pPr>
            <a:r>
              <a:rPr lang="en-US" sz="2400">
                <a:solidFill>
                  <a:schemeClr val="dk1"/>
                </a:solidFill>
              </a:rPr>
              <a:t>(VirtualBox)</a:t>
            </a:r>
          </a:p>
        </p:txBody>
      </p:sp>
      <p:pic>
        <p:nvPicPr>
          <p:cNvPr id="445" name="Shape 445"/>
          <p:cNvPicPr preferRelativeResize="0"/>
          <p:nvPr/>
        </p:nvPicPr>
        <p:blipFill>
          <a:blip r:embed="rId4">
            <a:alphaModFix/>
          </a:blip>
          <a:stretch>
            <a:fillRect/>
          </a:stretch>
        </p:blipFill>
        <p:spPr>
          <a:xfrm>
            <a:off x="314850" y="5248148"/>
            <a:ext cx="914400" cy="914400"/>
          </a:xfrm>
          <a:prstGeom prst="rect">
            <a:avLst/>
          </a:prstGeom>
          <a:noFill/>
          <a:ln>
            <a:noFill/>
          </a:ln>
        </p:spPr>
      </p:pic>
      <p:sp>
        <p:nvSpPr>
          <p:cNvPr id="446" name="Shape 446"/>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安裝DSpace-DLLL虛擬機器</a:t>
            </a:r>
          </a:p>
        </p:txBody>
      </p:sp>
      <p:sp>
        <p:nvSpPr>
          <p:cNvPr id="447" name="Shape 447"/>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448" name="Shape 448"/>
          <p:cNvSpPr/>
          <p:nvPr/>
        </p:nvSpPr>
        <p:spPr>
          <a:xfrm>
            <a:off x="3584100" y="5235100"/>
            <a:ext cx="1156800" cy="936000"/>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grpSp>
        <p:nvGrpSpPr>
          <p:cNvPr id="449" name="Shape 449"/>
          <p:cNvGrpSpPr/>
          <p:nvPr/>
        </p:nvGrpSpPr>
        <p:grpSpPr>
          <a:xfrm>
            <a:off x="4844325" y="5147350"/>
            <a:ext cx="2496900" cy="1111500"/>
            <a:chOff x="4786800" y="4707425"/>
            <a:chExt cx="2496900" cy="1111500"/>
          </a:xfrm>
        </p:grpSpPr>
        <p:sp>
          <p:nvSpPr>
            <p:cNvPr id="450" name="Shape 450"/>
            <p:cNvSpPr/>
            <p:nvPr/>
          </p:nvSpPr>
          <p:spPr>
            <a:xfrm>
              <a:off x="4786800" y="4707425"/>
              <a:ext cx="2496900" cy="1111500"/>
            </a:xfrm>
            <a:prstGeom prst="roundRect">
              <a:avLst>
                <a:gd fmla="val 16667" name="adj"/>
              </a:avLst>
            </a:prstGeom>
            <a:solidFill>
              <a:srgbClr val="FFFFFF"/>
            </a:solidFill>
            <a:ln cap="flat" cmpd="sng" w="38100">
              <a:solidFill>
                <a:srgbClr val="3B542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51" name="Shape 451"/>
            <p:cNvPicPr preferRelativeResize="0"/>
            <p:nvPr/>
          </p:nvPicPr>
          <p:blipFill>
            <a:blip r:embed="rId5">
              <a:alphaModFix/>
            </a:blip>
            <a:stretch>
              <a:fillRect/>
            </a:stretch>
          </p:blipFill>
          <p:spPr>
            <a:xfrm>
              <a:off x="4939875" y="4891700"/>
              <a:ext cx="2190750" cy="7429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type="title"/>
          </p:nvPr>
        </p:nvSpPr>
        <p:spPr>
          <a:xfrm>
            <a:off x="722325" y="3777049"/>
            <a:ext cx="7772400" cy="660000"/>
          </a:xfrm>
          <a:prstGeom prst="rect">
            <a:avLst/>
          </a:prstGeom>
        </p:spPr>
        <p:txBody>
          <a:bodyPr anchorCtr="0" anchor="ctr" bIns="91425" lIns="91425" rIns="91425" tIns="91425">
            <a:noAutofit/>
          </a:bodyPr>
          <a:lstStyle/>
          <a:p>
            <a:pPr lvl="0" rtl="0">
              <a:spcBef>
                <a:spcPts val="0"/>
              </a:spcBef>
              <a:buNone/>
            </a:pPr>
            <a:r>
              <a:rPr lang="en-US"/>
              <a:t>DSpace-DLLL系統導覽</a:t>
            </a:r>
          </a:p>
        </p:txBody>
      </p:sp>
      <p:sp>
        <p:nvSpPr>
          <p:cNvPr id="458" name="Shape 458"/>
          <p:cNvSpPr txBox="1"/>
          <p:nvPr>
            <p:ph idx="1" type="body"/>
          </p:nvPr>
        </p:nvSpPr>
        <p:spPr>
          <a:xfrm>
            <a:off x="722312" y="2276872"/>
            <a:ext cx="7772400" cy="1500300"/>
          </a:xfrm>
          <a:prstGeom prst="rect">
            <a:avLst/>
          </a:prstGeom>
        </p:spPr>
        <p:txBody>
          <a:bodyPr anchorCtr="0" anchor="b" bIns="91425" lIns="91425" rIns="91425" tIns="91425">
            <a:noAutofit/>
          </a:bodyPr>
          <a:lstStyle/>
          <a:p>
            <a:pPr lvl="0" rtl="0">
              <a:spcBef>
                <a:spcPts val="0"/>
              </a:spcBef>
              <a:buNone/>
            </a:pPr>
            <a:r>
              <a:rPr lang="en-US"/>
              <a:t>Part 3. </a:t>
            </a:r>
          </a:p>
        </p:txBody>
      </p:sp>
      <p:sp>
        <p:nvSpPr>
          <p:cNvPr id="459" name="Shape 459"/>
          <p:cNvSpPr txBox="1"/>
          <p:nvPr>
            <p:ph idx="12" type="sldNum"/>
          </p:nvPr>
        </p:nvSpPr>
        <p:spPr>
          <a:xfrm>
            <a:off x="8191499" y="3978000"/>
            <a:ext cx="6477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solidFill>
                  <a:schemeClr val="lt1"/>
                </a:solidFill>
              </a:rPr>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DSpace-DLLL系統功能導覽</a:t>
            </a:r>
          </a:p>
        </p:txBody>
      </p:sp>
      <p:sp>
        <p:nvSpPr>
          <p:cNvPr id="466" name="Shape 466"/>
          <p:cNvSpPr txBox="1"/>
          <p:nvPr>
            <p:ph idx="1" type="body"/>
          </p:nvPr>
        </p:nvSpPr>
        <p:spPr>
          <a:xfrm>
            <a:off x="457200" y="1076325"/>
            <a:ext cx="7643100" cy="5248200"/>
          </a:xfrm>
          <a:prstGeom prst="rect">
            <a:avLst/>
          </a:prstGeom>
        </p:spPr>
        <p:txBody>
          <a:bodyPr anchorCtr="0" anchor="ctr" bIns="91425" lIns="91425" rIns="91425" tIns="91425">
            <a:noAutofit/>
          </a:bodyPr>
          <a:lstStyle/>
          <a:p>
            <a:pPr indent="-228600" lvl="0" marL="457200" rtl="0">
              <a:lnSpc>
                <a:spcPct val="200000"/>
              </a:lnSpc>
              <a:spcBef>
                <a:spcPts val="0"/>
              </a:spcBef>
              <a:buAutoNum type="arabicPeriod"/>
            </a:pPr>
            <a:r>
              <a:rPr lang="en-US"/>
              <a:t>瀏覽與檢索</a:t>
            </a:r>
          </a:p>
          <a:p>
            <a:pPr indent="-228600" lvl="0" marL="457200" rtl="0">
              <a:lnSpc>
                <a:spcPct val="200000"/>
              </a:lnSpc>
              <a:spcBef>
                <a:spcPts val="0"/>
              </a:spcBef>
              <a:buAutoNum type="arabicPeriod"/>
            </a:pPr>
            <a:r>
              <a:rPr lang="en-US"/>
              <a:t>系統設定</a:t>
            </a:r>
          </a:p>
          <a:p>
            <a:pPr indent="-228600" lvl="0" marL="457200" rtl="0">
              <a:lnSpc>
                <a:spcPct val="200000"/>
              </a:lnSpc>
              <a:spcBef>
                <a:spcPts val="0"/>
              </a:spcBef>
              <a:buAutoNum type="arabicPeriod"/>
            </a:pPr>
            <a:r>
              <a:rPr lang="en-US"/>
              <a:t>管理內容資料層級架構</a:t>
            </a:r>
          </a:p>
          <a:p>
            <a:pPr indent="-228600" lvl="0" marL="457200" rtl="0">
              <a:lnSpc>
                <a:spcPct val="200000"/>
              </a:lnSpc>
              <a:spcBef>
                <a:spcPts val="0"/>
              </a:spcBef>
              <a:buAutoNum type="arabicPeriod"/>
            </a:pPr>
            <a:r>
              <a:rPr lang="en-US"/>
              <a:t>新增遞交作業</a:t>
            </a:r>
          </a:p>
          <a:p>
            <a:pPr indent="-228600" lvl="0" marL="457200">
              <a:lnSpc>
                <a:spcPct val="200000"/>
              </a:lnSpc>
              <a:spcBef>
                <a:spcPts val="0"/>
              </a:spcBef>
              <a:buAutoNum type="arabicPeriod"/>
            </a:pPr>
            <a:r>
              <a:rPr lang="en-US"/>
              <a:t>規劃遞交表單</a:t>
            </a:r>
          </a:p>
        </p:txBody>
      </p:sp>
      <p:sp>
        <p:nvSpPr>
          <p:cNvPr id="467" name="Shape 467"/>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1143000" y="381000"/>
            <a:ext cx="6705600" cy="563700"/>
          </a:xfrm>
          <a:prstGeom prst="rect">
            <a:avLst/>
          </a:prstGeom>
        </p:spPr>
        <p:txBody>
          <a:bodyPr anchorCtr="0" anchor="ctr" bIns="91425" lIns="91425" rIns="91425" tIns="91425">
            <a:noAutofit/>
          </a:bodyPr>
          <a:lstStyle/>
          <a:p>
            <a:pPr lvl="0" rtl="0">
              <a:spcBef>
                <a:spcPts val="0"/>
              </a:spcBef>
              <a:buNone/>
            </a:pPr>
            <a:r>
              <a:rPr lang="en-US"/>
              <a:t>課程實機操作</a:t>
            </a:r>
          </a:p>
        </p:txBody>
      </p:sp>
      <p:sp>
        <p:nvSpPr>
          <p:cNvPr id="474" name="Shape 474"/>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solidFill>
                  <a:srgbClr val="000000"/>
                </a:solidFill>
              </a:rPr>
              <a:t>‹#›</a:t>
            </a:fld>
          </a:p>
        </p:txBody>
      </p:sp>
      <p:sp>
        <p:nvSpPr>
          <p:cNvPr id="475" name="Shape 475"/>
          <p:cNvSpPr txBox="1"/>
          <p:nvPr>
            <p:ph idx="1" type="body"/>
          </p:nvPr>
        </p:nvSpPr>
        <p:spPr>
          <a:xfrm>
            <a:off x="457200" y="1076325"/>
            <a:ext cx="7643100" cy="5248200"/>
          </a:xfrm>
          <a:prstGeom prst="rect">
            <a:avLst/>
          </a:prstGeom>
        </p:spPr>
        <p:txBody>
          <a:bodyPr anchorCtr="0" anchor="ctr" bIns="91425" lIns="91425" rIns="91425" tIns="91425">
            <a:noAutofit/>
          </a:bodyPr>
          <a:lstStyle/>
          <a:p>
            <a:pPr indent="-228600" lvl="0" marL="457200" rtl="0">
              <a:lnSpc>
                <a:spcPct val="115000"/>
              </a:lnSpc>
              <a:spcBef>
                <a:spcPts val="0"/>
              </a:spcBef>
            </a:pPr>
            <a:r>
              <a:rPr lang="en-US"/>
              <a:t>登入資訊：</a:t>
            </a:r>
          </a:p>
          <a:p>
            <a:pPr indent="-228600" lvl="1" marL="914400" rtl="0">
              <a:lnSpc>
                <a:spcPct val="115000"/>
              </a:lnSpc>
              <a:spcBef>
                <a:spcPts val="0"/>
              </a:spcBef>
            </a:pPr>
            <a:r>
              <a:rPr lang="en-US"/>
              <a:t>帳號：dspace</a:t>
            </a:r>
          </a:p>
          <a:p>
            <a:pPr indent="-228600" lvl="1" marL="914400" rtl="0">
              <a:lnSpc>
                <a:spcPct val="115000"/>
              </a:lnSpc>
              <a:spcBef>
                <a:spcPts val="0"/>
              </a:spcBef>
            </a:pPr>
            <a:r>
              <a:rPr lang="en-US"/>
              <a:t>密碼：dlll@nccu</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x="0" y="0"/>
          <a:ext cx="0" cy="0"/>
          <a:chOff x="0" y="0"/>
          <a:chExt cx="0" cy="0"/>
        </a:xfrm>
      </p:grpSpPr>
      <p:sp>
        <p:nvSpPr>
          <p:cNvPr id="480" name="Shape 480"/>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lvl="0" rtl="0">
              <a:spcBef>
                <a:spcPts val="0"/>
              </a:spcBef>
              <a:buSzPct val="27500"/>
              <a:buNone/>
            </a:pPr>
            <a:r>
              <a:rPr lang="en-US"/>
              <a:t>1. </a:t>
            </a:r>
            <a:r>
              <a:rPr lang="en-US"/>
              <a:t>瀏覽與檢索</a:t>
            </a:r>
          </a:p>
        </p:txBody>
      </p:sp>
      <p:sp>
        <p:nvSpPr>
          <p:cNvPr id="481" name="Shape 481"/>
          <p:cNvSpPr txBox="1"/>
          <p:nvPr>
            <p:ph idx="1" type="body"/>
          </p:nvPr>
        </p:nvSpPr>
        <p:spPr>
          <a:xfrm>
            <a:off x="722312" y="2276872"/>
            <a:ext cx="7772400" cy="1500187"/>
          </a:xfrm>
          <a:prstGeom prst="rect">
            <a:avLst/>
          </a:prstGeom>
          <a:noFill/>
          <a:ln>
            <a:noFill/>
          </a:ln>
        </p:spPr>
        <p:txBody>
          <a:bodyPr anchorCtr="0" anchor="b" bIns="45700" lIns="91425" rIns="91425" tIns="45700">
            <a:noAutofit/>
          </a:bodyPr>
          <a:lstStyle/>
          <a:p>
            <a:pPr lvl="0" rtl="0">
              <a:spcBef>
                <a:spcPts val="0"/>
              </a:spcBef>
              <a:buClr>
                <a:srgbClr val="000000"/>
              </a:buClr>
              <a:buSzPct val="55000"/>
              <a:buFont typeface="Arial"/>
              <a:buNone/>
            </a:pPr>
            <a:r>
              <a:rPr lang="en-US"/>
              <a:t>DSpace-DLLL系統功能導覽</a:t>
            </a:r>
          </a:p>
        </p:txBody>
      </p:sp>
      <p:sp>
        <p:nvSpPr>
          <p:cNvPr id="482" name="Shape 482"/>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大綱</a:t>
            </a:r>
          </a:p>
        </p:txBody>
      </p:sp>
      <p:sp>
        <p:nvSpPr>
          <p:cNvPr id="231" name="Shape 231"/>
          <p:cNvSpPr txBox="1"/>
          <p:nvPr>
            <p:ph idx="1" type="body"/>
          </p:nvPr>
        </p:nvSpPr>
        <p:spPr>
          <a:xfrm>
            <a:off x="457200" y="1076325"/>
            <a:ext cx="7643192" cy="5248275"/>
          </a:xfrm>
          <a:prstGeom prst="rect">
            <a:avLst/>
          </a:prstGeom>
          <a:noFill/>
          <a:ln>
            <a:noFill/>
          </a:ln>
        </p:spPr>
        <p:txBody>
          <a:bodyPr anchorCtr="0" anchor="ctr" bIns="45700" lIns="91425" rIns="91425" tIns="45700">
            <a:noAutofit/>
          </a:bodyPr>
          <a:lstStyle/>
          <a:p>
            <a:pPr indent="-228600" lvl="0" marL="457200" rtl="0">
              <a:lnSpc>
                <a:spcPct val="150000"/>
              </a:lnSpc>
              <a:spcBef>
                <a:spcPts val="0"/>
              </a:spcBef>
              <a:buAutoNum type="arabicPeriod"/>
            </a:pPr>
            <a:r>
              <a:rPr lang="en-US"/>
              <a:t>數位典藏導論</a:t>
            </a:r>
          </a:p>
          <a:p>
            <a:pPr indent="-228600" lvl="0" marL="457200" rtl="0">
              <a:lnSpc>
                <a:spcPct val="150000"/>
              </a:lnSpc>
              <a:spcBef>
                <a:spcPts val="0"/>
              </a:spcBef>
              <a:buAutoNum type="arabicPeriod"/>
            </a:pPr>
            <a:r>
              <a:rPr lang="en-US"/>
              <a:t>DSpace-DLLL介紹與安裝</a:t>
            </a:r>
          </a:p>
          <a:p>
            <a:pPr indent="-228600" lvl="0" marL="457200" marR="0" rtl="0" algn="l">
              <a:lnSpc>
                <a:spcPct val="150000"/>
              </a:lnSpc>
              <a:spcBef>
                <a:spcPts val="560"/>
              </a:spcBef>
              <a:spcAft>
                <a:spcPts val="0"/>
              </a:spcAft>
              <a:buAutoNum type="arabicPeriod"/>
            </a:pPr>
            <a:r>
              <a:rPr lang="en-US"/>
              <a:t>DSpace-DLLL系統導覽</a:t>
            </a:r>
          </a:p>
          <a:p>
            <a:pPr indent="-228600" lvl="0" marL="457200" rtl="0">
              <a:lnSpc>
                <a:spcPct val="150000"/>
              </a:lnSpc>
              <a:spcBef>
                <a:spcPts val="0"/>
              </a:spcBef>
              <a:buAutoNum type="arabicPeriod"/>
            </a:pPr>
            <a:r>
              <a:rPr lang="en-US"/>
              <a:t>應用範例與進階開發</a:t>
            </a:r>
          </a:p>
          <a:p>
            <a:pPr indent="-228600" lvl="0" marL="457200" rtl="0">
              <a:lnSpc>
                <a:spcPct val="150000"/>
              </a:lnSpc>
              <a:spcBef>
                <a:spcPts val="0"/>
              </a:spcBef>
              <a:buAutoNum type="arabicPeriod"/>
            </a:pPr>
            <a:r>
              <a:rPr lang="en-US"/>
              <a:t>結論</a:t>
            </a:r>
          </a:p>
        </p:txBody>
      </p:sp>
      <p:sp>
        <p:nvSpPr>
          <p:cNvPr id="232" name="Shape 23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p:nvPr/>
        </p:nvSpPr>
        <p:spPr>
          <a:xfrm>
            <a:off x="4644007" y="2420888"/>
            <a:ext cx="3312300" cy="3240300"/>
          </a:xfrm>
          <a:prstGeom prst="roundRect">
            <a:avLst>
              <a:gd fmla="val 7090" name="adj"/>
            </a:avLst>
          </a:prstGeom>
          <a:solidFill>
            <a:schemeClr val="lt1"/>
          </a:solidFill>
          <a:ln cap="flat" cmpd="sng" w="12700">
            <a:solidFill>
              <a:schemeClr val="dk1"/>
            </a:solidFill>
            <a:prstDash val="dash"/>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488" name="Shape 488"/>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網頁使用介面架構</a:t>
            </a:r>
          </a:p>
        </p:txBody>
      </p:sp>
      <p:sp>
        <p:nvSpPr>
          <p:cNvPr id="489" name="Shape 48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490" name="Shape 490"/>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491" name="Shape 491"/>
          <p:cNvSpPr/>
          <p:nvPr/>
        </p:nvSpPr>
        <p:spPr>
          <a:xfrm>
            <a:off x="3416462" y="5152955"/>
            <a:ext cx="842700" cy="243000"/>
          </a:xfrm>
          <a:prstGeom prst="roundRect">
            <a:avLst>
              <a:gd fmla="val 16667" name="adj"/>
            </a:avLst>
          </a:prstGeom>
          <a:solidFill>
            <a:srgbClr val="FFFFFF"/>
          </a:solidFill>
          <a:ln>
            <a:noFill/>
          </a:ln>
        </p:spPr>
        <p:txBody>
          <a:bodyPr anchorCtr="0" anchor="t" bIns="45700" lIns="0" rIns="0" tIns="4570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492" name="Shape 492"/>
          <p:cNvSpPr/>
          <p:nvPr/>
        </p:nvSpPr>
        <p:spPr>
          <a:xfrm>
            <a:off x="3416462" y="5395807"/>
            <a:ext cx="842700" cy="243000"/>
          </a:xfrm>
          <a:prstGeom prst="roundRect">
            <a:avLst>
              <a:gd fmla="val 16667" name="adj"/>
            </a:avLst>
          </a:prstGeom>
          <a:solidFill>
            <a:srgbClr val="FFFFFF"/>
          </a:solidFill>
          <a:ln>
            <a:noFill/>
          </a:ln>
        </p:spPr>
        <p:txBody>
          <a:bodyPr anchorCtr="0" anchor="t" bIns="45700" lIns="0" rIns="0" tIns="4570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493" name="Shape 493"/>
          <p:cNvSpPr/>
          <p:nvPr/>
        </p:nvSpPr>
        <p:spPr>
          <a:xfrm>
            <a:off x="3146011" y="2701859"/>
            <a:ext cx="14118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社群與類別</a:t>
            </a:r>
          </a:p>
        </p:txBody>
      </p:sp>
      <p:sp>
        <p:nvSpPr>
          <p:cNvPr id="494" name="Shape 494"/>
          <p:cNvSpPr/>
          <p:nvPr/>
        </p:nvSpPr>
        <p:spPr>
          <a:xfrm>
            <a:off x="3430633" y="3546755"/>
            <a:ext cx="842700" cy="4845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社群</a:t>
            </a:r>
          </a:p>
        </p:txBody>
      </p:sp>
      <p:sp>
        <p:nvSpPr>
          <p:cNvPr id="495" name="Shape 495"/>
          <p:cNvSpPr/>
          <p:nvPr/>
        </p:nvSpPr>
        <p:spPr>
          <a:xfrm>
            <a:off x="3430633" y="4349855"/>
            <a:ext cx="8427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類別</a:t>
            </a:r>
          </a:p>
        </p:txBody>
      </p:sp>
      <p:sp>
        <p:nvSpPr>
          <p:cNvPr id="496" name="Shape 496"/>
          <p:cNvSpPr/>
          <p:nvPr/>
        </p:nvSpPr>
        <p:spPr>
          <a:xfrm>
            <a:off x="3430633" y="5130366"/>
            <a:ext cx="8427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文件</a:t>
            </a:r>
          </a:p>
        </p:txBody>
      </p:sp>
      <p:sp>
        <p:nvSpPr>
          <p:cNvPr id="497" name="Shape 497"/>
          <p:cNvSpPr/>
          <p:nvPr/>
        </p:nvSpPr>
        <p:spPr>
          <a:xfrm>
            <a:off x="1331640" y="3501007"/>
            <a:ext cx="1368299" cy="5760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搜尋</a:t>
            </a:r>
          </a:p>
          <a:p>
            <a:pPr indent="0" lvl="0" marL="0" marR="0" rtl="0" algn="ctr">
              <a:lnSpc>
                <a:spcPct val="100000"/>
              </a:lnSpc>
              <a:spcBef>
                <a:spcPts val="0"/>
              </a:spcBef>
              <a:spcAft>
                <a:spcPts val="0"/>
              </a:spcAft>
              <a:buClr>
                <a:schemeClr val="dk1"/>
              </a:buClr>
              <a:buSzPct val="25000"/>
              <a:buFont typeface="Arial"/>
              <a:buNone/>
            </a:pPr>
            <a:r>
              <a:rPr lang="en-US" sz="1400">
                <a:solidFill>
                  <a:schemeClr val="dk1"/>
                </a:solidFill>
                <a:latin typeface="Arial"/>
                <a:ea typeface="Arial"/>
                <a:cs typeface="Arial"/>
                <a:sym typeface="Arial"/>
              </a:rPr>
              <a:t>簡易,進階</a:t>
            </a:r>
          </a:p>
        </p:txBody>
      </p:sp>
      <p:sp>
        <p:nvSpPr>
          <p:cNvPr id="498" name="Shape 498"/>
          <p:cNvSpPr/>
          <p:nvPr/>
        </p:nvSpPr>
        <p:spPr>
          <a:xfrm>
            <a:off x="1331640" y="5229200"/>
            <a:ext cx="1368299" cy="5760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瀏覽</a:t>
            </a:r>
          </a:p>
          <a:p>
            <a:pPr indent="0" lvl="0" marL="0" marR="0" rtl="0" algn="ctr">
              <a:lnSpc>
                <a:spcPct val="100000"/>
              </a:lnSpc>
              <a:spcBef>
                <a:spcPts val="0"/>
              </a:spcBef>
              <a:spcAft>
                <a:spcPts val="0"/>
              </a:spcAft>
              <a:buClr>
                <a:schemeClr val="dk1"/>
              </a:buClr>
              <a:buSzPct val="25000"/>
              <a:buFont typeface="Arial"/>
              <a:buNone/>
            </a:pPr>
            <a:r>
              <a:rPr lang="en-US" sz="1400">
                <a:solidFill>
                  <a:schemeClr val="dk1"/>
                </a:solidFill>
                <a:latin typeface="Arial"/>
                <a:ea typeface="Arial"/>
                <a:cs typeface="Arial"/>
                <a:sym typeface="Arial"/>
              </a:rPr>
              <a:t>題名,作者,標題</a:t>
            </a:r>
          </a:p>
        </p:txBody>
      </p:sp>
      <p:sp>
        <p:nvSpPr>
          <p:cNvPr id="499" name="Shape 499"/>
          <p:cNvSpPr/>
          <p:nvPr/>
        </p:nvSpPr>
        <p:spPr>
          <a:xfrm>
            <a:off x="5818767" y="2910825"/>
            <a:ext cx="837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登入</a:t>
            </a:r>
          </a:p>
        </p:txBody>
      </p:sp>
      <p:sp>
        <p:nvSpPr>
          <p:cNvPr id="500" name="Shape 500"/>
          <p:cNvSpPr/>
          <p:nvPr/>
        </p:nvSpPr>
        <p:spPr>
          <a:xfrm>
            <a:off x="4975644" y="3774921"/>
            <a:ext cx="1205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帳戶管理</a:t>
            </a:r>
          </a:p>
        </p:txBody>
      </p:sp>
      <p:sp>
        <p:nvSpPr>
          <p:cNvPr id="501" name="Shape 501"/>
          <p:cNvSpPr/>
          <p:nvPr/>
        </p:nvSpPr>
        <p:spPr>
          <a:xfrm>
            <a:off x="6300192" y="3774921"/>
            <a:ext cx="1202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管理工具</a:t>
            </a:r>
          </a:p>
        </p:txBody>
      </p:sp>
      <p:sp>
        <p:nvSpPr>
          <p:cNvPr id="502" name="Shape 502"/>
          <p:cNvSpPr/>
          <p:nvPr/>
        </p:nvSpPr>
        <p:spPr>
          <a:xfrm>
            <a:off x="4975644" y="4502060"/>
            <a:ext cx="1205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My DSpace</a:t>
            </a:r>
          </a:p>
        </p:txBody>
      </p:sp>
      <p:sp>
        <p:nvSpPr>
          <p:cNvPr id="503" name="Shape 503"/>
          <p:cNvSpPr/>
          <p:nvPr/>
        </p:nvSpPr>
        <p:spPr>
          <a:xfrm>
            <a:off x="7020271" y="2910825"/>
            <a:ext cx="837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註冊</a:t>
            </a:r>
          </a:p>
        </p:txBody>
      </p:sp>
      <p:cxnSp>
        <p:nvCxnSpPr>
          <p:cNvPr id="504" name="Shape 504"/>
          <p:cNvCxnSpPr>
            <a:endCxn id="493" idx="0"/>
          </p:cNvCxnSpPr>
          <p:nvPr/>
        </p:nvCxnSpPr>
        <p:spPr>
          <a:xfrm rot="5400000">
            <a:off x="3558961" y="2407409"/>
            <a:ext cx="587400" cy="1500"/>
          </a:xfrm>
          <a:prstGeom prst="bentConnector3">
            <a:avLst>
              <a:gd fmla="val 50139" name="adj1"/>
            </a:avLst>
          </a:prstGeom>
          <a:solidFill>
            <a:schemeClr val="accent1"/>
          </a:solidFill>
          <a:ln cap="flat" cmpd="sng" w="28575">
            <a:solidFill>
              <a:schemeClr val="dk1"/>
            </a:solidFill>
            <a:prstDash val="solid"/>
            <a:round/>
            <a:headEnd len="med" w="med" type="none"/>
            <a:tailEnd len="lg" w="lg" type="stealth"/>
          </a:ln>
        </p:spPr>
      </p:cxnSp>
      <p:cxnSp>
        <p:nvCxnSpPr>
          <p:cNvPr id="505" name="Shape 505"/>
          <p:cNvCxnSpPr/>
          <p:nvPr/>
        </p:nvCxnSpPr>
        <p:spPr>
          <a:xfrm rot="5400000">
            <a:off x="3651492" y="3373905"/>
            <a:ext cx="372599" cy="1500"/>
          </a:xfrm>
          <a:prstGeom prst="bentConnector3">
            <a:avLst>
              <a:gd fmla="val 50020" name="adj1"/>
            </a:avLst>
          </a:prstGeom>
          <a:solidFill>
            <a:schemeClr val="accent1"/>
          </a:solidFill>
          <a:ln cap="flat" cmpd="sng" w="28575">
            <a:solidFill>
              <a:schemeClr val="dk1"/>
            </a:solidFill>
            <a:prstDash val="solid"/>
            <a:round/>
            <a:headEnd len="med" w="med" type="none"/>
            <a:tailEnd len="lg" w="lg" type="stealth"/>
          </a:ln>
        </p:spPr>
      </p:cxnSp>
      <p:cxnSp>
        <p:nvCxnSpPr>
          <p:cNvPr id="506" name="Shape 506"/>
          <p:cNvCxnSpPr/>
          <p:nvPr/>
        </p:nvCxnSpPr>
        <p:spPr>
          <a:xfrm rot="5400000">
            <a:off x="3685242" y="4197473"/>
            <a:ext cx="305100" cy="1500"/>
          </a:xfrm>
          <a:prstGeom prst="bentConnector3">
            <a:avLst>
              <a:gd fmla="val 49980" name="adj1"/>
            </a:avLst>
          </a:prstGeom>
          <a:solidFill>
            <a:schemeClr val="accent1"/>
          </a:solidFill>
          <a:ln cap="flat" cmpd="sng" w="28575">
            <a:solidFill>
              <a:schemeClr val="dk1"/>
            </a:solidFill>
            <a:prstDash val="solid"/>
            <a:round/>
            <a:headEnd len="med" w="med" type="none"/>
            <a:tailEnd len="lg" w="lg" type="stealth"/>
          </a:ln>
        </p:spPr>
      </p:cxnSp>
      <p:cxnSp>
        <p:nvCxnSpPr>
          <p:cNvPr id="507" name="Shape 507"/>
          <p:cNvCxnSpPr/>
          <p:nvPr/>
        </p:nvCxnSpPr>
        <p:spPr>
          <a:xfrm rot="5400000">
            <a:off x="3679092" y="4994300"/>
            <a:ext cx="317400" cy="1500"/>
          </a:xfrm>
          <a:prstGeom prst="bentConnector3">
            <a:avLst>
              <a:gd fmla="val 50000" name="adj1"/>
            </a:avLst>
          </a:prstGeom>
          <a:solidFill>
            <a:schemeClr val="accent1"/>
          </a:solidFill>
          <a:ln cap="flat" cmpd="sng" w="28575">
            <a:solidFill>
              <a:schemeClr val="dk1"/>
            </a:solidFill>
            <a:prstDash val="solid"/>
            <a:round/>
            <a:headEnd len="med" w="med" type="none"/>
            <a:tailEnd len="lg" w="lg" type="stealth"/>
          </a:ln>
        </p:spPr>
      </p:cxnSp>
      <p:cxnSp>
        <p:nvCxnSpPr>
          <p:cNvPr id="508" name="Shape 508"/>
          <p:cNvCxnSpPr>
            <a:stCxn id="497" idx="3"/>
            <a:endCxn id="494" idx="1"/>
          </p:cNvCxnSpPr>
          <p:nvPr/>
        </p:nvCxnSpPr>
        <p:spPr>
          <a:xfrm>
            <a:off x="2699940" y="3789007"/>
            <a:ext cx="730800" cy="6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509" name="Shape 509"/>
          <p:cNvCxnSpPr>
            <a:stCxn id="497" idx="3"/>
            <a:endCxn id="495" idx="1"/>
          </p:cNvCxnSpPr>
          <p:nvPr/>
        </p:nvCxnSpPr>
        <p:spPr>
          <a:xfrm>
            <a:off x="2699940" y="3789007"/>
            <a:ext cx="730800" cy="8037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510" name="Shape 510"/>
          <p:cNvCxnSpPr>
            <a:stCxn id="497" idx="3"/>
            <a:endCxn id="496" idx="1"/>
          </p:cNvCxnSpPr>
          <p:nvPr/>
        </p:nvCxnSpPr>
        <p:spPr>
          <a:xfrm>
            <a:off x="2699940" y="3789007"/>
            <a:ext cx="730800" cy="15843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511" name="Shape 511"/>
          <p:cNvCxnSpPr>
            <a:stCxn id="498" idx="3"/>
            <a:endCxn id="492" idx="1"/>
          </p:cNvCxnSpPr>
          <p:nvPr/>
        </p:nvCxnSpPr>
        <p:spPr>
          <a:xfrm>
            <a:off x="2699940" y="5517200"/>
            <a:ext cx="716400" cy="600"/>
          </a:xfrm>
          <a:prstGeom prst="bentConnector3">
            <a:avLst>
              <a:gd fmla="val 49998" name="adj1"/>
            </a:avLst>
          </a:prstGeom>
          <a:solidFill>
            <a:schemeClr val="accent1"/>
          </a:solidFill>
          <a:ln cap="flat" cmpd="sng" w="28575">
            <a:solidFill>
              <a:schemeClr val="dk1"/>
            </a:solidFill>
            <a:prstDash val="solid"/>
            <a:round/>
            <a:headEnd len="med" w="med" type="none"/>
            <a:tailEnd len="lg" w="lg" type="stealth"/>
          </a:ln>
        </p:spPr>
      </p:cxnSp>
      <p:cxnSp>
        <p:nvCxnSpPr>
          <p:cNvPr id="512" name="Shape 512"/>
          <p:cNvCxnSpPr>
            <a:stCxn id="499" idx="2"/>
            <a:endCxn id="500" idx="0"/>
          </p:cNvCxnSpPr>
          <p:nvPr/>
        </p:nvCxnSpPr>
        <p:spPr>
          <a:xfrm rot="5400000">
            <a:off x="5659617" y="3196875"/>
            <a:ext cx="496800" cy="659100"/>
          </a:xfrm>
          <a:prstGeom prst="bentConnector3">
            <a:avLst>
              <a:gd fmla="val 49990" name="adj1"/>
            </a:avLst>
          </a:prstGeom>
          <a:solidFill>
            <a:schemeClr val="accent1"/>
          </a:solidFill>
          <a:ln cap="flat" cmpd="sng" w="28575">
            <a:solidFill>
              <a:schemeClr val="dk1"/>
            </a:solidFill>
            <a:prstDash val="solid"/>
            <a:round/>
            <a:headEnd len="med" w="med" type="none"/>
            <a:tailEnd len="lg" w="lg" type="stealth"/>
          </a:ln>
        </p:spPr>
      </p:cxnSp>
      <p:cxnSp>
        <p:nvCxnSpPr>
          <p:cNvPr id="513" name="Shape 513"/>
          <p:cNvCxnSpPr>
            <a:stCxn id="499" idx="2"/>
            <a:endCxn id="501" idx="0"/>
          </p:cNvCxnSpPr>
          <p:nvPr/>
        </p:nvCxnSpPr>
        <p:spPr>
          <a:xfrm flipH="1" rot="-5400000">
            <a:off x="6321117" y="3194475"/>
            <a:ext cx="496800" cy="663900"/>
          </a:xfrm>
          <a:prstGeom prst="bentConnector3">
            <a:avLst>
              <a:gd fmla="val 49989" name="adj1"/>
            </a:avLst>
          </a:prstGeom>
          <a:solidFill>
            <a:schemeClr val="accent1"/>
          </a:solidFill>
          <a:ln cap="flat" cmpd="sng" w="28575">
            <a:solidFill>
              <a:schemeClr val="dk1"/>
            </a:solidFill>
            <a:prstDash val="solid"/>
            <a:round/>
            <a:headEnd len="med" w="med" type="none"/>
            <a:tailEnd len="lg" w="lg" type="stealth"/>
          </a:ln>
        </p:spPr>
      </p:cxnSp>
      <p:cxnSp>
        <p:nvCxnSpPr>
          <p:cNvPr id="514" name="Shape 514"/>
          <p:cNvCxnSpPr>
            <a:stCxn id="500" idx="2"/>
            <a:endCxn id="502" idx="0"/>
          </p:cNvCxnSpPr>
          <p:nvPr/>
        </p:nvCxnSpPr>
        <p:spPr>
          <a:xfrm flipH="1" rot="-5400000">
            <a:off x="5398794" y="4321821"/>
            <a:ext cx="360000" cy="600"/>
          </a:xfrm>
          <a:prstGeom prst="bentConnector3">
            <a:avLst>
              <a:gd fmla="val 50226" name="adj1"/>
            </a:avLst>
          </a:prstGeom>
          <a:solidFill>
            <a:schemeClr val="accent1"/>
          </a:solidFill>
          <a:ln cap="flat" cmpd="sng" w="28575">
            <a:solidFill>
              <a:schemeClr val="dk1"/>
            </a:solidFill>
            <a:prstDash val="solid"/>
            <a:round/>
            <a:headEnd len="med" w="med" type="none"/>
            <a:tailEnd len="lg" w="lg" type="stealth"/>
          </a:ln>
        </p:spPr>
      </p:cxnSp>
      <p:cxnSp>
        <p:nvCxnSpPr>
          <p:cNvPr id="515" name="Shape 515"/>
          <p:cNvCxnSpPr>
            <a:stCxn id="499" idx="3"/>
            <a:endCxn id="503" idx="1"/>
          </p:cNvCxnSpPr>
          <p:nvPr/>
        </p:nvCxnSpPr>
        <p:spPr>
          <a:xfrm>
            <a:off x="6656367" y="3094425"/>
            <a:ext cx="363900" cy="600"/>
          </a:xfrm>
          <a:prstGeom prst="bentConnector3">
            <a:avLst>
              <a:gd fmla="val 50017" name="adj1"/>
            </a:avLst>
          </a:prstGeom>
          <a:solidFill>
            <a:schemeClr val="accent1"/>
          </a:solidFill>
          <a:ln cap="flat" cmpd="sng" w="28575">
            <a:solidFill>
              <a:schemeClr val="dk1"/>
            </a:solidFill>
            <a:prstDash val="solid"/>
            <a:round/>
            <a:headEnd len="lg" w="lg" type="stealth"/>
            <a:tailEnd len="lg" w="lg" type="stealth"/>
          </a:ln>
        </p:spPr>
      </p:cxnSp>
      <p:sp>
        <p:nvSpPr>
          <p:cNvPr id="516" name="Shape 516"/>
          <p:cNvSpPr/>
          <p:nvPr/>
        </p:nvSpPr>
        <p:spPr>
          <a:xfrm>
            <a:off x="4856717" y="5189667"/>
            <a:ext cx="1443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新增遞交作業</a:t>
            </a:r>
          </a:p>
        </p:txBody>
      </p:sp>
      <p:cxnSp>
        <p:nvCxnSpPr>
          <p:cNvPr id="517" name="Shape 517"/>
          <p:cNvCxnSpPr>
            <a:stCxn id="502" idx="2"/>
            <a:endCxn id="516" idx="0"/>
          </p:cNvCxnSpPr>
          <p:nvPr/>
        </p:nvCxnSpPr>
        <p:spPr>
          <a:xfrm flipH="1" rot="-5400000">
            <a:off x="5418594" y="5029160"/>
            <a:ext cx="320400" cy="600"/>
          </a:xfrm>
          <a:prstGeom prst="bentConnector3">
            <a:avLst>
              <a:gd fmla="val 50264" name="adj1"/>
            </a:avLst>
          </a:prstGeom>
          <a:solidFill>
            <a:schemeClr val="accent1"/>
          </a:solidFill>
          <a:ln cap="flat" cmpd="sng" w="28575">
            <a:solidFill>
              <a:schemeClr val="dk1"/>
            </a:solidFill>
            <a:prstDash val="solid"/>
            <a:round/>
            <a:headEnd len="med" w="med" type="none"/>
            <a:tailEnd len="lg" w="lg" type="stealth"/>
          </a:ln>
        </p:spPr>
      </p:cxnSp>
      <p:sp>
        <p:nvSpPr>
          <p:cNvPr id="518" name="Shape 518"/>
          <p:cNvSpPr txBox="1"/>
          <p:nvPr/>
        </p:nvSpPr>
        <p:spPr>
          <a:xfrm>
            <a:off x="6732239" y="2420888"/>
            <a:ext cx="12240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Arial"/>
                <a:ea typeface="Arial"/>
                <a:cs typeface="Arial"/>
                <a:sym typeface="Arial"/>
              </a:rPr>
              <a:t>管理介面</a:t>
            </a:r>
          </a:p>
        </p:txBody>
      </p:sp>
      <p:cxnSp>
        <p:nvCxnSpPr>
          <p:cNvPr id="519" name="Shape 519"/>
          <p:cNvCxnSpPr/>
          <p:nvPr/>
        </p:nvCxnSpPr>
        <p:spPr>
          <a:xfrm rot="10800000">
            <a:off x="971583" y="2276872"/>
            <a:ext cx="5256600" cy="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520" name="Shape 520"/>
          <p:cNvCxnSpPr>
            <a:endCxn id="499" idx="0"/>
          </p:cNvCxnSpPr>
          <p:nvPr/>
        </p:nvCxnSpPr>
        <p:spPr>
          <a:xfrm>
            <a:off x="6228267" y="2276925"/>
            <a:ext cx="9300" cy="633900"/>
          </a:xfrm>
          <a:prstGeom prst="straightConnector1">
            <a:avLst/>
          </a:prstGeom>
          <a:solidFill>
            <a:schemeClr val="accent1"/>
          </a:solidFill>
          <a:ln cap="flat" cmpd="sng" w="28575">
            <a:solidFill>
              <a:schemeClr val="dk1"/>
            </a:solidFill>
            <a:prstDash val="solid"/>
            <a:round/>
            <a:headEnd len="med" w="med" type="none"/>
            <a:tailEnd len="lg" w="lg" type="stealth"/>
          </a:ln>
        </p:spPr>
      </p:cxnSp>
      <p:cxnSp>
        <p:nvCxnSpPr>
          <p:cNvPr id="521" name="Shape 521"/>
          <p:cNvCxnSpPr/>
          <p:nvPr/>
        </p:nvCxnSpPr>
        <p:spPr>
          <a:xfrm rot="5400000">
            <a:off x="-648550" y="3897022"/>
            <a:ext cx="3240300" cy="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522" name="Shape 522"/>
          <p:cNvCxnSpPr>
            <a:endCxn id="497" idx="1"/>
          </p:cNvCxnSpPr>
          <p:nvPr/>
        </p:nvCxnSpPr>
        <p:spPr>
          <a:xfrm>
            <a:off x="971640" y="3787507"/>
            <a:ext cx="360000" cy="1500"/>
          </a:xfrm>
          <a:prstGeom prst="bentConnector3">
            <a:avLst>
              <a:gd fmla="val 49994" name="adj1"/>
            </a:avLst>
          </a:prstGeom>
          <a:solidFill>
            <a:schemeClr val="accent1"/>
          </a:solidFill>
          <a:ln cap="flat" cmpd="sng" w="28575">
            <a:solidFill>
              <a:schemeClr val="dk1"/>
            </a:solidFill>
            <a:prstDash val="solid"/>
            <a:round/>
            <a:headEnd len="med" w="med" type="none"/>
            <a:tailEnd len="lg" w="lg" type="stealth"/>
          </a:ln>
        </p:spPr>
      </p:cxnSp>
      <p:cxnSp>
        <p:nvCxnSpPr>
          <p:cNvPr id="523" name="Shape 523"/>
          <p:cNvCxnSpPr>
            <a:endCxn id="498" idx="1"/>
          </p:cNvCxnSpPr>
          <p:nvPr/>
        </p:nvCxnSpPr>
        <p:spPr>
          <a:xfrm>
            <a:off x="971640" y="5515700"/>
            <a:ext cx="360000" cy="1500"/>
          </a:xfrm>
          <a:prstGeom prst="bentConnector3">
            <a:avLst>
              <a:gd fmla="val 49994" name="adj1"/>
            </a:avLst>
          </a:prstGeom>
          <a:solidFill>
            <a:schemeClr val="accent1"/>
          </a:solidFill>
          <a:ln cap="flat" cmpd="sng" w="28575">
            <a:solidFill>
              <a:schemeClr val="dk1"/>
            </a:solidFill>
            <a:prstDash val="solid"/>
            <a:round/>
            <a:headEnd len="med" w="med" type="none"/>
            <a:tailEnd len="lg" w="lg" type="stealth"/>
          </a:ln>
        </p:spPr>
      </p:cxnSp>
      <p:cxnSp>
        <p:nvCxnSpPr>
          <p:cNvPr id="524" name="Shape 524"/>
          <p:cNvCxnSpPr>
            <a:stCxn id="516" idx="1"/>
            <a:endCxn id="496" idx="3"/>
          </p:cNvCxnSpPr>
          <p:nvPr/>
        </p:nvCxnSpPr>
        <p:spPr>
          <a:xfrm rot="10800000">
            <a:off x="4273217" y="5373267"/>
            <a:ext cx="583500" cy="0"/>
          </a:xfrm>
          <a:prstGeom prst="straightConnector1">
            <a:avLst/>
          </a:prstGeom>
          <a:solidFill>
            <a:schemeClr val="accent1"/>
          </a:solidFill>
          <a:ln cap="flat" cmpd="sng" w="28575">
            <a:solidFill>
              <a:schemeClr val="dk1"/>
            </a:solidFill>
            <a:prstDash val="solid"/>
            <a:round/>
            <a:headEnd len="med" w="med" type="none"/>
            <a:tailEnd len="lg" w="lg" type="stealth"/>
          </a:ln>
        </p:spPr>
      </p:cxnSp>
      <p:pic>
        <p:nvPicPr>
          <p:cNvPr descr="DSpace" id="525" name="Shape 525"/>
          <p:cNvPicPr preferRelativeResize="0"/>
          <p:nvPr/>
        </p:nvPicPr>
        <p:blipFill rotWithShape="1">
          <a:blip r:embed="rId3">
            <a:alphaModFix/>
          </a:blip>
          <a:srcRect b="0" l="0" r="0" t="0"/>
          <a:stretch/>
        </p:blipFill>
        <p:spPr>
          <a:xfrm>
            <a:off x="2915816" y="1268759"/>
            <a:ext cx="1886099" cy="752400"/>
          </a:xfrm>
          <a:prstGeom prst="rect">
            <a:avLst/>
          </a:prstGeom>
          <a:noFill/>
          <a:ln>
            <a:noFill/>
          </a:ln>
        </p:spPr>
      </p:pic>
      <p:sp>
        <p:nvSpPr>
          <p:cNvPr id="526" name="Shape 526"/>
          <p:cNvSpPr/>
          <p:nvPr/>
        </p:nvSpPr>
        <p:spPr>
          <a:xfrm>
            <a:off x="2771800" y="1124744"/>
            <a:ext cx="2160300" cy="989700"/>
          </a:xfrm>
          <a:prstGeom prst="roundRect">
            <a:avLst>
              <a:gd fmla="val 16667" name="adj"/>
            </a:avLst>
          </a:prstGeom>
          <a:noFill/>
          <a:ln cap="flat"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首頁</a:t>
            </a:r>
          </a:p>
        </p:txBody>
      </p:sp>
      <p:sp>
        <p:nvSpPr>
          <p:cNvPr id="527" name="Shape 527"/>
          <p:cNvSpPr/>
          <p:nvPr/>
        </p:nvSpPr>
        <p:spPr>
          <a:xfrm>
            <a:off x="764325" y="2432575"/>
            <a:ext cx="3979800" cy="3692100"/>
          </a:xfrm>
          <a:prstGeom prst="roundRect">
            <a:avLst>
              <a:gd fmla="val 4300" name="adj"/>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首頁</a:t>
            </a:r>
          </a:p>
        </p:txBody>
      </p:sp>
      <p:pic>
        <p:nvPicPr>
          <p:cNvPr descr="H:\OUTTY_DOCUMENT\我的學業\20100223~20100628 政治大學圖檔所碩三下學期\20100417 寫書報告結案\Ch7 DSpace介紹\20100226 Ch7截圖\第三節\01. 首頁.tif" id="533" name="Shape 533"/>
          <p:cNvPicPr preferRelativeResize="0"/>
          <p:nvPr/>
        </p:nvPicPr>
        <p:blipFill rotWithShape="1">
          <a:blip r:embed="rId3">
            <a:alphaModFix/>
          </a:blip>
          <a:srcRect b="0" l="0" r="0" t="0"/>
          <a:stretch/>
        </p:blipFill>
        <p:spPr>
          <a:xfrm>
            <a:off x="0" y="1429544"/>
            <a:ext cx="9144000" cy="5460600"/>
          </a:xfrm>
          <a:prstGeom prst="rect">
            <a:avLst/>
          </a:prstGeom>
          <a:noFill/>
          <a:ln>
            <a:noFill/>
          </a:ln>
        </p:spPr>
      </p:pic>
      <p:sp>
        <p:nvSpPr>
          <p:cNvPr id="534" name="Shape 534"/>
          <p:cNvSpPr/>
          <p:nvPr/>
        </p:nvSpPr>
        <p:spPr>
          <a:xfrm>
            <a:off x="0" y="2653680"/>
            <a:ext cx="1763700" cy="791999"/>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35" name="Shape 535"/>
          <p:cNvSpPr/>
          <p:nvPr/>
        </p:nvSpPr>
        <p:spPr>
          <a:xfrm>
            <a:off x="0" y="4741912"/>
            <a:ext cx="1763700" cy="288000"/>
          </a:xfrm>
          <a:prstGeom prst="roundRect">
            <a:avLst>
              <a:gd fmla="val 50000"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36" name="Shape 536"/>
          <p:cNvSpPr/>
          <p:nvPr/>
        </p:nvSpPr>
        <p:spPr>
          <a:xfrm>
            <a:off x="0" y="5029944"/>
            <a:ext cx="1763700" cy="11520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37" name="Shape 537"/>
          <p:cNvSpPr/>
          <p:nvPr/>
        </p:nvSpPr>
        <p:spPr>
          <a:xfrm>
            <a:off x="0" y="3517775"/>
            <a:ext cx="611700" cy="288000"/>
          </a:xfrm>
          <a:prstGeom prst="roundRect">
            <a:avLst>
              <a:gd fmla="val 50000"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38" name="Shape 538"/>
          <p:cNvSpPr/>
          <p:nvPr/>
        </p:nvSpPr>
        <p:spPr>
          <a:xfrm>
            <a:off x="2555775" y="2509664"/>
            <a:ext cx="1584300" cy="792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簡易搜尋</a:t>
            </a:r>
          </a:p>
        </p:txBody>
      </p:sp>
      <p:cxnSp>
        <p:nvCxnSpPr>
          <p:cNvPr id="539" name="Shape 539"/>
          <p:cNvCxnSpPr>
            <a:stCxn id="538" idx="1"/>
            <a:endCxn id="534" idx="3"/>
          </p:cNvCxnSpPr>
          <p:nvPr/>
        </p:nvCxnSpPr>
        <p:spPr>
          <a:xfrm flipH="1">
            <a:off x="1763775" y="2905664"/>
            <a:ext cx="792000" cy="1440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540" name="Shape 540"/>
          <p:cNvSpPr/>
          <p:nvPr/>
        </p:nvSpPr>
        <p:spPr>
          <a:xfrm>
            <a:off x="2555775" y="3445767"/>
            <a:ext cx="1080000" cy="792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登入</a:t>
            </a:r>
          </a:p>
        </p:txBody>
      </p:sp>
      <p:cxnSp>
        <p:nvCxnSpPr>
          <p:cNvPr id="541" name="Shape 541"/>
          <p:cNvCxnSpPr>
            <a:stCxn id="540" idx="1"/>
            <a:endCxn id="537" idx="3"/>
          </p:cNvCxnSpPr>
          <p:nvPr/>
        </p:nvCxnSpPr>
        <p:spPr>
          <a:xfrm rot="10800000">
            <a:off x="611775" y="3661767"/>
            <a:ext cx="1944000" cy="1800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542" name="Shape 542"/>
          <p:cNvSpPr/>
          <p:nvPr/>
        </p:nvSpPr>
        <p:spPr>
          <a:xfrm>
            <a:off x="2555775" y="4381875"/>
            <a:ext cx="1872000" cy="792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社群與類別</a:t>
            </a:r>
          </a:p>
        </p:txBody>
      </p:sp>
      <p:sp>
        <p:nvSpPr>
          <p:cNvPr id="543" name="Shape 543"/>
          <p:cNvSpPr/>
          <p:nvPr/>
        </p:nvSpPr>
        <p:spPr>
          <a:xfrm>
            <a:off x="2555775" y="5317975"/>
            <a:ext cx="1079999" cy="792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瀏覽</a:t>
            </a:r>
          </a:p>
        </p:txBody>
      </p:sp>
      <p:cxnSp>
        <p:nvCxnSpPr>
          <p:cNvPr id="544" name="Shape 544"/>
          <p:cNvCxnSpPr>
            <a:stCxn id="542" idx="1"/>
            <a:endCxn id="535" idx="3"/>
          </p:cNvCxnSpPr>
          <p:nvPr/>
        </p:nvCxnSpPr>
        <p:spPr>
          <a:xfrm flipH="1">
            <a:off x="1763775" y="4777875"/>
            <a:ext cx="792000" cy="108000"/>
          </a:xfrm>
          <a:prstGeom prst="straightConnector1">
            <a:avLst/>
          </a:prstGeom>
          <a:solidFill>
            <a:schemeClr val="accent1"/>
          </a:solidFill>
          <a:ln cap="flat" cmpd="sng" w="28575">
            <a:solidFill>
              <a:srgbClr val="FF0000"/>
            </a:solidFill>
            <a:prstDash val="solid"/>
            <a:round/>
            <a:headEnd len="med" w="med" type="none"/>
            <a:tailEnd len="lg" w="lg" type="stealth"/>
          </a:ln>
        </p:spPr>
      </p:cxnSp>
      <p:cxnSp>
        <p:nvCxnSpPr>
          <p:cNvPr id="545" name="Shape 545"/>
          <p:cNvCxnSpPr>
            <a:endCxn id="536" idx="3"/>
          </p:cNvCxnSpPr>
          <p:nvPr/>
        </p:nvCxnSpPr>
        <p:spPr>
          <a:xfrm rot="10800000">
            <a:off x="1763700" y="5605944"/>
            <a:ext cx="720000" cy="720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546" name="Shape 54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grpSp>
        <p:nvGrpSpPr>
          <p:cNvPr id="551" name="Shape 551"/>
          <p:cNvGrpSpPr/>
          <p:nvPr/>
        </p:nvGrpSpPr>
        <p:grpSpPr>
          <a:xfrm>
            <a:off x="-14299" y="553774"/>
            <a:ext cx="9173710" cy="6304216"/>
            <a:chOff x="395533" y="1211784"/>
            <a:chExt cx="8316300" cy="5715000"/>
          </a:xfrm>
        </p:grpSpPr>
        <p:pic>
          <p:nvPicPr>
            <p:cNvPr descr="H:\OUTTY_DOCUMENT\我的學業\20100223~20100628 政治大學圖檔所碩三下學期\20100417 寫書報告結案\Ch7 DSpace介紹\20100226 Ch7截圖\第三節\03. 社群首頁.tif" id="552" name="Shape 552"/>
            <p:cNvPicPr preferRelativeResize="0"/>
            <p:nvPr/>
          </p:nvPicPr>
          <p:blipFill rotWithShape="1">
            <a:blip r:embed="rId3">
              <a:alphaModFix/>
            </a:blip>
            <a:srcRect b="13249" l="0" r="0" t="3159"/>
            <a:stretch/>
          </p:blipFill>
          <p:spPr>
            <a:xfrm>
              <a:off x="395533" y="1211784"/>
              <a:ext cx="8316300" cy="5715000"/>
            </a:xfrm>
            <a:prstGeom prst="rect">
              <a:avLst/>
            </a:prstGeom>
            <a:noFill/>
            <a:ln>
              <a:noFill/>
            </a:ln>
          </p:spPr>
        </p:pic>
        <p:sp>
          <p:nvSpPr>
            <p:cNvPr id="553" name="Shape 553"/>
            <p:cNvSpPr/>
            <p:nvPr/>
          </p:nvSpPr>
          <p:spPr>
            <a:xfrm>
              <a:off x="1691680" y="4005064"/>
              <a:ext cx="1872299" cy="9360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54" name="Shape 554"/>
            <p:cNvSpPr/>
            <p:nvPr/>
          </p:nvSpPr>
          <p:spPr>
            <a:xfrm>
              <a:off x="1691680" y="4941167"/>
              <a:ext cx="6120600" cy="1440300"/>
            </a:xfrm>
            <a:prstGeom prst="roundRect">
              <a:avLst>
                <a:gd fmla="val 647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55" name="Shape 555"/>
            <p:cNvSpPr/>
            <p:nvPr/>
          </p:nvSpPr>
          <p:spPr>
            <a:xfrm>
              <a:off x="2699791" y="3068959"/>
              <a:ext cx="4104600" cy="6480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56" name="Shape 556"/>
            <p:cNvSpPr/>
            <p:nvPr/>
          </p:nvSpPr>
          <p:spPr>
            <a:xfrm>
              <a:off x="3321649" y="2276874"/>
              <a:ext cx="2860800" cy="576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社群內瀏覽與搜尋</a:t>
              </a:r>
            </a:p>
          </p:txBody>
        </p:sp>
        <p:cxnSp>
          <p:nvCxnSpPr>
            <p:cNvPr id="557" name="Shape 557"/>
            <p:cNvCxnSpPr>
              <a:stCxn id="556" idx="2"/>
              <a:endCxn id="555" idx="0"/>
            </p:cNvCxnSpPr>
            <p:nvPr/>
          </p:nvCxnSpPr>
          <p:spPr>
            <a:xfrm>
              <a:off x="4752049" y="2852874"/>
              <a:ext cx="0" cy="2163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558" name="Shape 558"/>
            <p:cNvSpPr/>
            <p:nvPr/>
          </p:nvSpPr>
          <p:spPr>
            <a:xfrm>
              <a:off x="471293" y="2708919"/>
              <a:ext cx="1584300" cy="792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社群內</a:t>
              </a:r>
            </a:p>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類別清單</a:t>
              </a:r>
            </a:p>
          </p:txBody>
        </p:sp>
        <p:cxnSp>
          <p:nvCxnSpPr>
            <p:cNvPr id="559" name="Shape 559"/>
            <p:cNvCxnSpPr>
              <a:stCxn id="558" idx="2"/>
              <a:endCxn id="553" idx="0"/>
            </p:cNvCxnSpPr>
            <p:nvPr/>
          </p:nvCxnSpPr>
          <p:spPr>
            <a:xfrm>
              <a:off x="1263443" y="3500919"/>
              <a:ext cx="1364399" cy="5043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560" name="Shape 560"/>
            <p:cNvSpPr/>
            <p:nvPr/>
          </p:nvSpPr>
          <p:spPr>
            <a:xfrm>
              <a:off x="5796135" y="4005064"/>
              <a:ext cx="2376300" cy="7920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社群內</a:t>
              </a:r>
            </a:p>
            <a:p>
              <a:pPr indent="0" lvl="0" marL="0" marR="0" rtl="0" algn="ctr">
                <a:lnSpc>
                  <a:spcPct val="100000"/>
                </a:lnSpc>
                <a:spcBef>
                  <a:spcPts val="0"/>
                </a:spcBef>
                <a:spcAft>
                  <a:spcPts val="0"/>
                </a:spcAft>
                <a:buClr>
                  <a:srgbClr val="C00000"/>
                </a:buClr>
                <a:buSzPct val="25000"/>
                <a:buFont typeface="Arial"/>
                <a:buNone/>
              </a:pPr>
              <a:r>
                <a:rPr lang="en-US" sz="2400">
                  <a:solidFill>
                    <a:srgbClr val="FFFFFF"/>
                  </a:solidFill>
                  <a:latin typeface="Arial"/>
                  <a:ea typeface="Arial"/>
                  <a:cs typeface="Arial"/>
                  <a:sym typeface="Arial"/>
                </a:rPr>
                <a:t>最近遞交的文件</a:t>
              </a:r>
            </a:p>
          </p:txBody>
        </p:sp>
        <p:cxnSp>
          <p:nvCxnSpPr>
            <p:cNvPr id="561" name="Shape 561"/>
            <p:cNvCxnSpPr>
              <a:stCxn id="560" idx="1"/>
              <a:endCxn id="554" idx="0"/>
            </p:cNvCxnSpPr>
            <p:nvPr/>
          </p:nvCxnSpPr>
          <p:spPr>
            <a:xfrm flipH="1">
              <a:off x="4752135" y="4401064"/>
              <a:ext cx="1044000" cy="540000"/>
            </a:xfrm>
            <a:prstGeom prst="straightConnector1">
              <a:avLst/>
            </a:prstGeom>
            <a:solidFill>
              <a:schemeClr val="accent1"/>
            </a:solidFill>
            <a:ln cap="flat" cmpd="sng" w="28575">
              <a:solidFill>
                <a:srgbClr val="FF0000"/>
              </a:solidFill>
              <a:prstDash val="solid"/>
              <a:round/>
              <a:headEnd len="med" w="med" type="none"/>
              <a:tailEnd len="lg" w="lg" type="stealth"/>
            </a:ln>
          </p:spPr>
        </p:cxnSp>
      </p:grpSp>
      <p:sp>
        <p:nvSpPr>
          <p:cNvPr id="562" name="Shape 562"/>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563" name="Shape 563"/>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564" name="Shape 564"/>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社群首頁</a:t>
            </a:r>
          </a:p>
        </p:txBody>
      </p:sp>
      <p:sp>
        <p:nvSpPr>
          <p:cNvPr id="565" name="Shape 565"/>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566" name="Shape 566"/>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567" name="Shape 567"/>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568" name="Shape 568"/>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569" name="Shape 569"/>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文件頁面</a:t>
            </a:r>
          </a:p>
        </p:txBody>
      </p:sp>
      <p:pic>
        <p:nvPicPr>
          <p:cNvPr descr="H:\OUTTY_DOCUMENT\我的學業\20100223~20100628 政治大學圖檔所碩三下學期\20100417 寫書報告結案\Ch7 DSpace介紹\20100226 Ch7截圖\第三節\05. 文件頁面.tif" id="575" name="Shape 575"/>
          <p:cNvPicPr preferRelativeResize="0"/>
          <p:nvPr/>
        </p:nvPicPr>
        <p:blipFill rotWithShape="1">
          <a:blip r:embed="rId3">
            <a:alphaModFix/>
          </a:blip>
          <a:srcRect b="0" l="0" r="0" t="0"/>
          <a:stretch/>
        </p:blipFill>
        <p:spPr>
          <a:xfrm>
            <a:off x="4032800" y="0"/>
            <a:ext cx="5111100" cy="6858000"/>
          </a:xfrm>
          <a:prstGeom prst="rect">
            <a:avLst/>
          </a:prstGeom>
          <a:noFill/>
          <a:ln>
            <a:noFill/>
          </a:ln>
        </p:spPr>
      </p:pic>
      <p:pic>
        <p:nvPicPr>
          <p:cNvPr descr="H:\OUTTY_DOCUMENT\我的學業\20100223~20100628 政治大學圖檔所碩三下學期\20100417 寫書報告結案\Ch7 DSpace介紹\20100226 Ch7截圖\第三節\05. 文件頁面.tif" id="576" name="Shape 576"/>
          <p:cNvPicPr preferRelativeResize="0"/>
          <p:nvPr/>
        </p:nvPicPr>
        <p:blipFill rotWithShape="1">
          <a:blip r:embed="rId3">
            <a:alphaModFix/>
          </a:blip>
          <a:srcRect b="50650" l="32400" r="19328" t="38968"/>
          <a:stretch/>
        </p:blipFill>
        <p:spPr>
          <a:xfrm>
            <a:off x="323528" y="1052736"/>
            <a:ext cx="4536600" cy="1309200"/>
          </a:xfrm>
          <a:prstGeom prst="rect">
            <a:avLst/>
          </a:prstGeom>
          <a:noFill/>
          <a:ln cap="flat" cmpd="sng" w="28575">
            <a:solidFill>
              <a:srgbClr val="FF0000"/>
            </a:solidFill>
            <a:prstDash val="solid"/>
            <a:round/>
            <a:headEnd len="med" w="med" type="none"/>
            <a:tailEnd len="med" w="med" type="none"/>
          </a:ln>
        </p:spPr>
      </p:pic>
      <p:sp>
        <p:nvSpPr>
          <p:cNvPr id="577" name="Shape 577"/>
          <p:cNvSpPr/>
          <p:nvPr/>
        </p:nvSpPr>
        <p:spPr>
          <a:xfrm>
            <a:off x="5508103" y="2636911"/>
            <a:ext cx="2808300" cy="79200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pic>
        <p:nvPicPr>
          <p:cNvPr descr="H:\OUTTY_DOCUMENT\我的學業\20100223~20100628 政治大學圖檔所碩三下學期\20100417 寫書報告結案\Ch7 DSpace介紹\20100226 Ch7截圖\第三節\07. 檔案預覽.tif" id="578" name="Shape 578"/>
          <p:cNvPicPr preferRelativeResize="0"/>
          <p:nvPr/>
        </p:nvPicPr>
        <p:blipFill rotWithShape="1">
          <a:blip r:embed="rId4">
            <a:alphaModFix/>
          </a:blip>
          <a:srcRect b="0" l="15870" r="7939" t="0"/>
          <a:stretch/>
        </p:blipFill>
        <p:spPr>
          <a:xfrm>
            <a:off x="827583" y="2852935"/>
            <a:ext cx="3456300" cy="3291600"/>
          </a:xfrm>
          <a:prstGeom prst="rect">
            <a:avLst/>
          </a:prstGeom>
          <a:noFill/>
          <a:ln cap="flat" cmpd="sng" w="28575">
            <a:solidFill>
              <a:srgbClr val="FF0000"/>
            </a:solidFill>
            <a:prstDash val="solid"/>
            <a:round/>
            <a:headEnd len="med" w="med" type="none"/>
            <a:tailEnd len="med" w="med" type="none"/>
          </a:ln>
        </p:spPr>
      </p:pic>
      <p:sp>
        <p:nvSpPr>
          <p:cNvPr id="579" name="Shape 579"/>
          <p:cNvSpPr/>
          <p:nvPr/>
        </p:nvSpPr>
        <p:spPr>
          <a:xfrm>
            <a:off x="5724128" y="3645023"/>
            <a:ext cx="2520300" cy="64800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cxnSp>
        <p:nvCxnSpPr>
          <p:cNvPr id="580" name="Shape 580"/>
          <p:cNvCxnSpPr>
            <a:stCxn id="576" idx="3"/>
            <a:endCxn id="577" idx="0"/>
          </p:cNvCxnSpPr>
          <p:nvPr/>
        </p:nvCxnSpPr>
        <p:spPr>
          <a:xfrm>
            <a:off x="4860128" y="1707336"/>
            <a:ext cx="2052000" cy="929700"/>
          </a:xfrm>
          <a:prstGeom prst="straightConnector1">
            <a:avLst/>
          </a:prstGeom>
          <a:solidFill>
            <a:schemeClr val="accent1"/>
          </a:solidFill>
          <a:ln cap="flat" cmpd="sng" w="28575">
            <a:solidFill>
              <a:srgbClr val="FF0000"/>
            </a:solidFill>
            <a:prstDash val="solid"/>
            <a:round/>
            <a:headEnd len="med" w="med" type="none"/>
            <a:tailEnd len="lg" w="lg" type="stealth"/>
          </a:ln>
        </p:spPr>
      </p:cxnSp>
      <p:cxnSp>
        <p:nvCxnSpPr>
          <p:cNvPr id="581" name="Shape 581"/>
          <p:cNvCxnSpPr>
            <a:endCxn id="579" idx="1"/>
          </p:cNvCxnSpPr>
          <p:nvPr/>
        </p:nvCxnSpPr>
        <p:spPr>
          <a:xfrm flipH="1" rot="10800000">
            <a:off x="4283828" y="3969023"/>
            <a:ext cx="1440300" cy="3960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582" name="Shape 582"/>
          <p:cNvSpPr/>
          <p:nvPr/>
        </p:nvSpPr>
        <p:spPr>
          <a:xfrm>
            <a:off x="3434013" y="1052725"/>
            <a:ext cx="1461600" cy="400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2400">
                <a:solidFill>
                  <a:srgbClr val="C00000"/>
                </a:solidFill>
                <a:latin typeface="Arial"/>
                <a:ea typeface="Arial"/>
                <a:cs typeface="Arial"/>
                <a:sym typeface="Arial"/>
              </a:rPr>
              <a:t>後設資料</a:t>
            </a:r>
          </a:p>
        </p:txBody>
      </p:sp>
      <p:sp>
        <p:nvSpPr>
          <p:cNvPr id="583" name="Shape 583"/>
          <p:cNvSpPr/>
          <p:nvPr/>
        </p:nvSpPr>
        <p:spPr>
          <a:xfrm>
            <a:off x="2765625" y="2852924"/>
            <a:ext cx="1461600" cy="400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2400">
                <a:solidFill>
                  <a:srgbClr val="C00000"/>
                </a:solidFill>
                <a:latin typeface="Arial"/>
                <a:ea typeface="Arial"/>
                <a:cs typeface="Arial"/>
                <a:sym typeface="Arial"/>
              </a:rPr>
              <a:t>檔案列表</a:t>
            </a:r>
          </a:p>
        </p:txBody>
      </p:sp>
      <p:sp>
        <p:nvSpPr>
          <p:cNvPr id="584" name="Shape 58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8" name="Shape 588"/>
        <p:cNvGrpSpPr/>
        <p:nvPr/>
      </p:nvGrpSpPr>
      <p:grpSpPr>
        <a:xfrm>
          <a:off x="0" y="0"/>
          <a:ext cx="0" cy="0"/>
          <a:chOff x="0" y="0"/>
          <a:chExt cx="0" cy="0"/>
        </a:xfrm>
      </p:grpSpPr>
      <p:sp>
        <p:nvSpPr>
          <p:cNvPr id="589" name="Shape 589"/>
          <p:cNvSpPr txBox="1"/>
          <p:nvPr>
            <p:ph idx="1" type="body"/>
          </p:nvPr>
        </p:nvSpPr>
        <p:spPr>
          <a:xfrm>
            <a:off x="457200" y="4108353"/>
            <a:ext cx="3682800" cy="2017800"/>
          </a:xfrm>
          <a:prstGeom prst="rect">
            <a:avLst/>
          </a:prstGeom>
          <a:noFill/>
          <a:ln>
            <a:noFill/>
          </a:ln>
        </p:spPr>
        <p:txBody>
          <a:bodyPr anchorCtr="0" anchor="t" bIns="45700" lIns="91425" rIns="91425" tIns="45700">
            <a:noAutofit/>
          </a:bodyPr>
          <a:lstStyle/>
          <a:p>
            <a:pPr indent="-342900" lvl="0" marL="342900" marR="0" rtl="0" algn="l">
              <a:lnSpc>
                <a:spcPct val="115000"/>
              </a:lnSpc>
              <a:spcBef>
                <a:spcPts val="0"/>
              </a:spcBef>
              <a:spcAft>
                <a:spcPts val="0"/>
              </a:spcAft>
              <a:buClr>
                <a:schemeClr val="hlink"/>
              </a:buClr>
              <a:buSzPct val="100000"/>
              <a:buFont typeface="Noto Sans Symbols"/>
            </a:pPr>
            <a:r>
              <a:rPr b="0" i="0" lang="en-US" sz="2400" u="none" cap="none" strike="noStrike">
                <a:solidFill>
                  <a:schemeClr val="dk1"/>
                </a:solidFill>
                <a:latin typeface="Arial"/>
                <a:ea typeface="Arial"/>
                <a:cs typeface="Arial"/>
                <a:sym typeface="Arial"/>
              </a:rPr>
              <a:t>所有後設資料欄位</a:t>
            </a:r>
          </a:p>
          <a:p>
            <a:pPr indent="-342900" lvl="0" marL="342900" marR="0" rtl="0" algn="l">
              <a:lnSpc>
                <a:spcPct val="115000"/>
              </a:lnSpc>
              <a:spcBef>
                <a:spcPts val="480"/>
              </a:spcBef>
              <a:spcAft>
                <a:spcPts val="0"/>
              </a:spcAft>
              <a:buClr>
                <a:schemeClr val="hlink"/>
              </a:buClr>
              <a:buSzPct val="100000"/>
              <a:buFont typeface="Noto Sans Symbols"/>
            </a:pPr>
            <a:r>
              <a:rPr b="0" i="0" lang="en-US" sz="2400" u="none" cap="none" strike="noStrike">
                <a:solidFill>
                  <a:schemeClr val="dk1"/>
                </a:solidFill>
                <a:latin typeface="Arial"/>
                <a:ea typeface="Arial"/>
                <a:cs typeface="Arial"/>
                <a:sym typeface="Arial"/>
              </a:rPr>
              <a:t>檔案全文檢索</a:t>
            </a:r>
          </a:p>
          <a:p>
            <a:pPr indent="-342900" lvl="0" marL="342900" marR="0" rtl="0" algn="l">
              <a:lnSpc>
                <a:spcPct val="115000"/>
              </a:lnSpc>
              <a:spcBef>
                <a:spcPts val="480"/>
              </a:spcBef>
              <a:spcAft>
                <a:spcPts val="0"/>
              </a:spcAft>
              <a:buClr>
                <a:schemeClr val="hlink"/>
              </a:buClr>
              <a:buSzPct val="100000"/>
              <a:buFont typeface="Noto Sans Symbols"/>
              <a:buNone/>
            </a:pPr>
            <a:r>
              <a:t/>
            </a:r>
            <a:endParaRPr b="0" i="0" sz="2400" u="none" cap="none" strike="noStrike">
              <a:solidFill>
                <a:schemeClr val="dk1"/>
              </a:solidFill>
              <a:latin typeface="Arial"/>
              <a:ea typeface="Arial"/>
              <a:cs typeface="Arial"/>
              <a:sym typeface="Arial"/>
            </a:endParaRPr>
          </a:p>
        </p:txBody>
      </p:sp>
      <p:sp>
        <p:nvSpPr>
          <p:cNvPr id="590" name="Shape 590"/>
          <p:cNvSpPr txBox="1"/>
          <p:nvPr>
            <p:ph idx="2" type="body"/>
          </p:nvPr>
        </p:nvSpPr>
        <p:spPr>
          <a:xfrm>
            <a:off x="4211955" y="4108353"/>
            <a:ext cx="3816300" cy="2017800"/>
          </a:xfrm>
          <a:prstGeom prst="rect">
            <a:avLst/>
          </a:prstGeom>
          <a:noFill/>
          <a:ln>
            <a:noFill/>
          </a:ln>
        </p:spPr>
        <p:txBody>
          <a:bodyPr anchorCtr="0" anchor="t" bIns="45700" lIns="91425" rIns="91425" tIns="45700">
            <a:noAutofit/>
          </a:bodyPr>
          <a:lstStyle/>
          <a:p>
            <a:pPr indent="-342900" lvl="0" marL="342900" marR="0" rtl="0" algn="l">
              <a:lnSpc>
                <a:spcPct val="115000"/>
              </a:lnSpc>
              <a:spcBef>
                <a:spcPts val="0"/>
              </a:spcBef>
              <a:spcAft>
                <a:spcPts val="0"/>
              </a:spcAft>
              <a:buClr>
                <a:schemeClr val="hlink"/>
              </a:buClr>
              <a:buSzPct val="100000"/>
              <a:buFont typeface="Noto Sans Symbols"/>
            </a:pPr>
            <a:r>
              <a:rPr b="0" i="0" lang="en-US" sz="2400" u="none" cap="none" strike="noStrike">
                <a:solidFill>
                  <a:schemeClr val="dk1"/>
                </a:solidFill>
                <a:latin typeface="Arial"/>
                <a:ea typeface="Arial"/>
                <a:cs typeface="Arial"/>
                <a:sym typeface="Arial"/>
              </a:rPr>
              <a:t>限定搜尋範圍</a:t>
            </a:r>
          </a:p>
          <a:p>
            <a:pPr indent="-342900" lvl="0" marL="342900" marR="0" rtl="0" algn="l">
              <a:lnSpc>
                <a:spcPct val="115000"/>
              </a:lnSpc>
              <a:spcBef>
                <a:spcPts val="480"/>
              </a:spcBef>
              <a:spcAft>
                <a:spcPts val="0"/>
              </a:spcAft>
              <a:buClr>
                <a:schemeClr val="hlink"/>
              </a:buClr>
              <a:buSzPct val="100000"/>
              <a:buFont typeface="Noto Sans Symbols"/>
            </a:pPr>
            <a:r>
              <a:rPr b="0" i="0" lang="en-US" sz="2400" u="none" cap="none" strike="noStrike">
                <a:solidFill>
                  <a:schemeClr val="dk1"/>
                </a:solidFill>
                <a:latin typeface="Arial"/>
                <a:ea typeface="Arial"/>
                <a:cs typeface="Arial"/>
                <a:sym typeface="Arial"/>
              </a:rPr>
              <a:t>指定後設資料欄位</a:t>
            </a:r>
          </a:p>
          <a:p>
            <a:pPr indent="-342900" lvl="0" marL="342900" marR="0" rtl="0" algn="l">
              <a:lnSpc>
                <a:spcPct val="115000"/>
              </a:lnSpc>
              <a:spcBef>
                <a:spcPts val="480"/>
              </a:spcBef>
              <a:spcAft>
                <a:spcPts val="0"/>
              </a:spcAft>
              <a:buClr>
                <a:schemeClr val="hlink"/>
              </a:buClr>
              <a:buSzPct val="100000"/>
              <a:buFont typeface="Noto Sans Symbols"/>
            </a:pPr>
            <a:r>
              <a:rPr b="0" i="0" lang="en-US" sz="2400" u="none" cap="none" strike="noStrike">
                <a:solidFill>
                  <a:schemeClr val="dk1"/>
                </a:solidFill>
                <a:latin typeface="Arial"/>
                <a:ea typeface="Arial"/>
                <a:cs typeface="Arial"/>
                <a:sym typeface="Arial"/>
              </a:rPr>
              <a:t>設定布林邏輯</a:t>
            </a:r>
          </a:p>
        </p:txBody>
      </p:sp>
      <p:sp>
        <p:nvSpPr>
          <p:cNvPr id="591" name="Shape 59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592" name="Shape 592"/>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搜尋</a:t>
            </a:r>
            <a:r>
              <a:rPr lang="en-US"/>
              <a:t>功能</a:t>
            </a:r>
          </a:p>
        </p:txBody>
      </p:sp>
      <p:pic>
        <p:nvPicPr>
          <p:cNvPr descr="H:\OUTTY_DOCUMENT\我的學業\20100223~20100628 政治大學圖檔所碩三下學期\20100417 寫書報告結案\Ch7 DSpace介紹\20100226 Ch7截圖\第三節\08. 簡易搜尋.tif" id="593" name="Shape 593"/>
          <p:cNvPicPr preferRelativeResize="0"/>
          <p:nvPr/>
        </p:nvPicPr>
        <p:blipFill rotWithShape="1">
          <a:blip r:embed="rId3">
            <a:alphaModFix/>
          </a:blip>
          <a:srcRect b="0" l="0" r="0" t="0"/>
          <a:stretch/>
        </p:blipFill>
        <p:spPr>
          <a:xfrm>
            <a:off x="539552" y="2259319"/>
            <a:ext cx="2232300" cy="1241700"/>
          </a:xfrm>
          <a:prstGeom prst="rect">
            <a:avLst/>
          </a:prstGeom>
          <a:noFill/>
          <a:ln>
            <a:noFill/>
          </a:ln>
        </p:spPr>
      </p:pic>
      <p:pic>
        <p:nvPicPr>
          <p:cNvPr descr="H:\OUTTY_DOCUMENT\我的學業\20100223~20100628 政治大學圖檔所碩三下學期\20100417 寫書報告結案\Ch7 DSpace介紹\20100226 Ch7截圖\第三節\10. 進階搜尋.tif" id="594" name="Shape 594"/>
          <p:cNvPicPr preferRelativeResize="0"/>
          <p:nvPr/>
        </p:nvPicPr>
        <p:blipFill rotWithShape="1">
          <a:blip r:embed="rId4">
            <a:alphaModFix/>
          </a:blip>
          <a:srcRect b="0" l="2584" r="5113" t="0"/>
          <a:stretch/>
        </p:blipFill>
        <p:spPr>
          <a:xfrm>
            <a:off x="3923928" y="1916832"/>
            <a:ext cx="4176600" cy="2095800"/>
          </a:xfrm>
          <a:prstGeom prst="rect">
            <a:avLst/>
          </a:prstGeom>
          <a:noFill/>
          <a:ln>
            <a:noFill/>
          </a:ln>
        </p:spPr>
      </p:pic>
      <p:sp>
        <p:nvSpPr>
          <p:cNvPr id="595" name="Shape 595"/>
          <p:cNvSpPr txBox="1"/>
          <p:nvPr>
            <p:ph idx="3" type="subTitle"/>
          </p:nvPr>
        </p:nvSpPr>
        <p:spPr>
          <a:xfrm>
            <a:off x="457200" y="1276925"/>
            <a:ext cx="3682800" cy="639900"/>
          </a:xfrm>
          <a:prstGeom prst="rect">
            <a:avLst/>
          </a:prstGeom>
        </p:spPr>
        <p:txBody>
          <a:bodyPr anchorCtr="0" anchor="b" bIns="91425" lIns="91425" rIns="91425" tIns="91425">
            <a:noAutofit/>
          </a:bodyPr>
          <a:lstStyle/>
          <a:p>
            <a:pPr lvl="0" rtl="0">
              <a:spcBef>
                <a:spcPts val="0"/>
              </a:spcBef>
              <a:buNone/>
            </a:pPr>
            <a:r>
              <a:rPr lang="en-US"/>
              <a:t>簡易搜尋</a:t>
            </a:r>
          </a:p>
        </p:txBody>
      </p:sp>
      <p:sp>
        <p:nvSpPr>
          <p:cNvPr id="596" name="Shape 596"/>
          <p:cNvSpPr txBox="1"/>
          <p:nvPr>
            <p:ph idx="4" type="subTitle"/>
          </p:nvPr>
        </p:nvSpPr>
        <p:spPr>
          <a:xfrm>
            <a:off x="4211950" y="1276925"/>
            <a:ext cx="3816300" cy="639900"/>
          </a:xfrm>
          <a:prstGeom prst="rect">
            <a:avLst/>
          </a:prstGeom>
        </p:spPr>
        <p:txBody>
          <a:bodyPr anchorCtr="0" anchor="b" bIns="91425" lIns="91425" rIns="91425" tIns="91425">
            <a:noAutofit/>
          </a:bodyPr>
          <a:lstStyle/>
          <a:p>
            <a:pPr lvl="0" rtl="0">
              <a:spcBef>
                <a:spcPts val="0"/>
              </a:spcBef>
              <a:buNone/>
            </a:pPr>
            <a:r>
              <a:rPr lang="en-US"/>
              <a:t>進階搜尋</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1" name="Shape 601"/>
        <p:cNvGrpSpPr/>
        <p:nvPr/>
      </p:nvGrpSpPr>
      <p:grpSpPr>
        <a:xfrm>
          <a:off x="0" y="0"/>
          <a:ext cx="0" cy="0"/>
          <a:chOff x="0" y="0"/>
          <a:chExt cx="0" cy="0"/>
        </a:xfrm>
      </p:grpSpPr>
      <p:sp>
        <p:nvSpPr>
          <p:cNvPr id="602" name="Shape 602"/>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t>根據後設資料的欄位瀏覽</a:t>
            </a:r>
          </a:p>
        </p:txBody>
      </p:sp>
      <p:pic>
        <p:nvPicPr>
          <p:cNvPr descr="H:\OUTTY_DOCUMENT\我的學業\20100223~20100628 政治大學圖檔所碩三下學期\20100417 寫書報告結案\Ch7 DSpace介紹\20100331 ch7截圖\02. 依照日期瀏覽.tif" id="603" name="Shape 603"/>
          <p:cNvPicPr preferRelativeResize="0"/>
          <p:nvPr/>
        </p:nvPicPr>
        <p:blipFill rotWithShape="1">
          <a:blip r:embed="rId3">
            <a:alphaModFix/>
          </a:blip>
          <a:srcRect b="0" l="14961" r="12268" t="0"/>
          <a:stretch/>
        </p:blipFill>
        <p:spPr>
          <a:xfrm>
            <a:off x="2387025" y="980500"/>
            <a:ext cx="6756900" cy="5877600"/>
          </a:xfrm>
          <a:prstGeom prst="rect">
            <a:avLst/>
          </a:prstGeom>
          <a:noFill/>
          <a:ln>
            <a:noFill/>
          </a:ln>
        </p:spPr>
      </p:pic>
      <p:grpSp>
        <p:nvGrpSpPr>
          <p:cNvPr id="604" name="Shape 604"/>
          <p:cNvGrpSpPr/>
          <p:nvPr/>
        </p:nvGrpSpPr>
        <p:grpSpPr>
          <a:xfrm>
            <a:off x="264990" y="2238331"/>
            <a:ext cx="269233" cy="228647"/>
            <a:chOff x="321146" y="2287619"/>
            <a:chExt cx="156913" cy="133260"/>
          </a:xfrm>
        </p:grpSpPr>
        <p:cxnSp>
          <p:nvCxnSpPr>
            <p:cNvPr id="605" name="Shape 605"/>
            <p:cNvCxnSpPr/>
            <p:nvPr/>
          </p:nvCxnSpPr>
          <p:spPr>
            <a:xfrm flipH="1" rot="5400000">
              <a:off x="406060" y="2287619"/>
              <a:ext cx="72000" cy="72000"/>
            </a:xfrm>
            <a:prstGeom prst="straightConnector1">
              <a:avLst/>
            </a:prstGeom>
            <a:solidFill>
              <a:schemeClr val="accent1"/>
            </a:solidFill>
            <a:ln cap="flat" cmpd="sng" w="28575">
              <a:solidFill>
                <a:srgbClr val="336666"/>
              </a:solidFill>
              <a:prstDash val="solid"/>
              <a:round/>
              <a:headEnd len="med" w="med" type="none"/>
              <a:tailEnd len="med" w="med" type="none"/>
            </a:ln>
          </p:spPr>
        </p:cxnSp>
        <p:cxnSp>
          <p:nvCxnSpPr>
            <p:cNvPr id="606" name="Shape 606"/>
            <p:cNvCxnSpPr/>
            <p:nvPr/>
          </p:nvCxnSpPr>
          <p:spPr>
            <a:xfrm rot="5400000">
              <a:off x="406060" y="2348880"/>
              <a:ext cx="72000" cy="72000"/>
            </a:xfrm>
            <a:prstGeom prst="straightConnector1">
              <a:avLst/>
            </a:prstGeom>
            <a:solidFill>
              <a:schemeClr val="accent1"/>
            </a:solidFill>
            <a:ln cap="flat" cmpd="sng" w="28575">
              <a:solidFill>
                <a:srgbClr val="336666"/>
              </a:solidFill>
              <a:prstDash val="solid"/>
              <a:round/>
              <a:headEnd len="med" w="med" type="none"/>
              <a:tailEnd len="med" w="med" type="none"/>
            </a:ln>
          </p:spPr>
        </p:cxnSp>
        <p:cxnSp>
          <p:nvCxnSpPr>
            <p:cNvPr id="607" name="Shape 607"/>
            <p:cNvCxnSpPr/>
            <p:nvPr/>
          </p:nvCxnSpPr>
          <p:spPr>
            <a:xfrm>
              <a:off x="321146" y="2356023"/>
              <a:ext cx="144000" cy="0"/>
            </a:xfrm>
            <a:prstGeom prst="straightConnector1">
              <a:avLst/>
            </a:prstGeom>
            <a:solidFill>
              <a:schemeClr val="accent1"/>
            </a:solidFill>
            <a:ln cap="flat" cmpd="sng" w="28575">
              <a:solidFill>
                <a:srgbClr val="336666"/>
              </a:solidFill>
              <a:prstDash val="solid"/>
              <a:round/>
              <a:headEnd len="med" w="med" type="none"/>
              <a:tailEnd len="med" w="med" type="none"/>
            </a:ln>
          </p:spPr>
        </p:cxnSp>
      </p:grpSp>
      <p:sp>
        <p:nvSpPr>
          <p:cNvPr id="608" name="Shape 608"/>
          <p:cNvSpPr/>
          <p:nvPr/>
        </p:nvSpPr>
        <p:spPr>
          <a:xfrm>
            <a:off x="251519" y="4105275"/>
            <a:ext cx="288000" cy="288000"/>
          </a:xfrm>
          <a:prstGeom prst="ellipse">
            <a:avLst/>
          </a:prstGeom>
          <a:solidFill>
            <a:srgbClr val="FFFFCC"/>
          </a:solidFill>
          <a:ln cap="flat" cmpd="sng" w="19050">
            <a:solidFill>
              <a:srgbClr val="99999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1" sz="2000">
              <a:solidFill>
                <a:schemeClr val="dk1"/>
              </a:solidFill>
              <a:latin typeface="Arial"/>
              <a:ea typeface="Arial"/>
              <a:cs typeface="Arial"/>
              <a:sym typeface="Arial"/>
            </a:endParaRPr>
          </a:p>
        </p:txBody>
      </p:sp>
      <p:grpSp>
        <p:nvGrpSpPr>
          <p:cNvPr id="609" name="Shape 609"/>
          <p:cNvGrpSpPr/>
          <p:nvPr/>
        </p:nvGrpSpPr>
        <p:grpSpPr>
          <a:xfrm>
            <a:off x="321146" y="4188030"/>
            <a:ext cx="156913" cy="133260"/>
            <a:chOff x="321146" y="2287619"/>
            <a:chExt cx="156913" cy="133260"/>
          </a:xfrm>
        </p:grpSpPr>
        <p:cxnSp>
          <p:nvCxnSpPr>
            <p:cNvPr id="610" name="Shape 610"/>
            <p:cNvCxnSpPr/>
            <p:nvPr/>
          </p:nvCxnSpPr>
          <p:spPr>
            <a:xfrm flipH="1" rot="5400000">
              <a:off x="406060" y="2287619"/>
              <a:ext cx="72000" cy="72000"/>
            </a:xfrm>
            <a:prstGeom prst="straightConnector1">
              <a:avLst/>
            </a:prstGeom>
            <a:solidFill>
              <a:schemeClr val="accent1"/>
            </a:solidFill>
            <a:ln cap="flat" cmpd="sng" w="19050">
              <a:solidFill>
                <a:srgbClr val="000000"/>
              </a:solidFill>
              <a:prstDash val="solid"/>
              <a:round/>
              <a:headEnd len="med" w="med" type="none"/>
              <a:tailEnd len="med" w="med" type="none"/>
            </a:ln>
          </p:spPr>
        </p:cxnSp>
        <p:cxnSp>
          <p:nvCxnSpPr>
            <p:cNvPr id="611" name="Shape 611"/>
            <p:cNvCxnSpPr/>
            <p:nvPr/>
          </p:nvCxnSpPr>
          <p:spPr>
            <a:xfrm rot="5400000">
              <a:off x="406060" y="2348880"/>
              <a:ext cx="72000" cy="72000"/>
            </a:xfrm>
            <a:prstGeom prst="straightConnector1">
              <a:avLst/>
            </a:prstGeom>
            <a:solidFill>
              <a:schemeClr val="accent1"/>
            </a:solidFill>
            <a:ln cap="flat" cmpd="sng" w="19050">
              <a:solidFill>
                <a:srgbClr val="000000"/>
              </a:solidFill>
              <a:prstDash val="solid"/>
              <a:round/>
              <a:headEnd len="med" w="med" type="none"/>
              <a:tailEnd len="med" w="med" type="none"/>
            </a:ln>
          </p:spPr>
        </p:cxnSp>
        <p:cxnSp>
          <p:nvCxnSpPr>
            <p:cNvPr id="612" name="Shape 612"/>
            <p:cNvCxnSpPr/>
            <p:nvPr/>
          </p:nvCxnSpPr>
          <p:spPr>
            <a:xfrm>
              <a:off x="321146" y="2356023"/>
              <a:ext cx="144000" cy="0"/>
            </a:xfrm>
            <a:prstGeom prst="straightConnector1">
              <a:avLst/>
            </a:prstGeom>
            <a:solidFill>
              <a:schemeClr val="accent1"/>
            </a:solidFill>
            <a:ln cap="flat" cmpd="sng" w="19050">
              <a:solidFill>
                <a:srgbClr val="000000"/>
              </a:solidFill>
              <a:prstDash val="dot"/>
              <a:round/>
              <a:headEnd len="med" w="med" type="none"/>
              <a:tailEnd len="med" w="med" type="none"/>
            </a:ln>
          </p:spPr>
        </p:cxnSp>
      </p:grpSp>
      <p:sp>
        <p:nvSpPr>
          <p:cNvPr id="613" name="Shape 613"/>
          <p:cNvSpPr/>
          <p:nvPr/>
        </p:nvSpPr>
        <p:spPr>
          <a:xfrm>
            <a:off x="251519" y="4995292"/>
            <a:ext cx="288000" cy="288000"/>
          </a:xfrm>
          <a:prstGeom prst="ellipse">
            <a:avLst/>
          </a:prstGeom>
          <a:solidFill>
            <a:srgbClr val="FFFFCC"/>
          </a:solidFill>
          <a:ln cap="flat" cmpd="sng" w="19050">
            <a:solidFill>
              <a:srgbClr val="99999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1" sz="2000">
              <a:solidFill>
                <a:schemeClr val="dk1"/>
              </a:solidFill>
              <a:latin typeface="Arial"/>
              <a:ea typeface="Arial"/>
              <a:cs typeface="Arial"/>
              <a:sym typeface="Arial"/>
            </a:endParaRPr>
          </a:p>
        </p:txBody>
      </p:sp>
      <p:grpSp>
        <p:nvGrpSpPr>
          <p:cNvPr id="614" name="Shape 614"/>
          <p:cNvGrpSpPr/>
          <p:nvPr/>
        </p:nvGrpSpPr>
        <p:grpSpPr>
          <a:xfrm>
            <a:off x="321146" y="5078047"/>
            <a:ext cx="156913" cy="133260"/>
            <a:chOff x="321146" y="2287619"/>
            <a:chExt cx="156913" cy="133260"/>
          </a:xfrm>
        </p:grpSpPr>
        <p:cxnSp>
          <p:nvCxnSpPr>
            <p:cNvPr id="615" name="Shape 615"/>
            <p:cNvCxnSpPr/>
            <p:nvPr/>
          </p:nvCxnSpPr>
          <p:spPr>
            <a:xfrm flipH="1" rot="5400000">
              <a:off x="406060" y="2287619"/>
              <a:ext cx="72000" cy="72000"/>
            </a:xfrm>
            <a:prstGeom prst="straightConnector1">
              <a:avLst/>
            </a:prstGeom>
            <a:solidFill>
              <a:schemeClr val="accent1"/>
            </a:solidFill>
            <a:ln cap="flat" cmpd="sng" w="19050">
              <a:solidFill>
                <a:srgbClr val="000000"/>
              </a:solidFill>
              <a:prstDash val="solid"/>
              <a:round/>
              <a:headEnd len="med" w="med" type="none"/>
              <a:tailEnd len="med" w="med" type="none"/>
            </a:ln>
          </p:spPr>
        </p:cxnSp>
        <p:cxnSp>
          <p:nvCxnSpPr>
            <p:cNvPr id="616" name="Shape 616"/>
            <p:cNvCxnSpPr/>
            <p:nvPr/>
          </p:nvCxnSpPr>
          <p:spPr>
            <a:xfrm rot="5400000">
              <a:off x="406060" y="2348880"/>
              <a:ext cx="72000" cy="72000"/>
            </a:xfrm>
            <a:prstGeom prst="straightConnector1">
              <a:avLst/>
            </a:prstGeom>
            <a:solidFill>
              <a:schemeClr val="accent1"/>
            </a:solidFill>
            <a:ln cap="flat" cmpd="sng" w="19050">
              <a:solidFill>
                <a:srgbClr val="000000"/>
              </a:solidFill>
              <a:prstDash val="solid"/>
              <a:round/>
              <a:headEnd len="med" w="med" type="none"/>
              <a:tailEnd len="med" w="med" type="none"/>
            </a:ln>
          </p:spPr>
        </p:cxnSp>
        <p:cxnSp>
          <p:nvCxnSpPr>
            <p:cNvPr id="617" name="Shape 617"/>
            <p:cNvCxnSpPr/>
            <p:nvPr/>
          </p:nvCxnSpPr>
          <p:spPr>
            <a:xfrm>
              <a:off x="321146" y="2356023"/>
              <a:ext cx="144000" cy="0"/>
            </a:xfrm>
            <a:prstGeom prst="straightConnector1">
              <a:avLst/>
            </a:prstGeom>
            <a:solidFill>
              <a:schemeClr val="accent1"/>
            </a:solidFill>
            <a:ln cap="flat" cmpd="sng" w="19050">
              <a:solidFill>
                <a:srgbClr val="000000"/>
              </a:solidFill>
              <a:prstDash val="dot"/>
              <a:round/>
              <a:headEnd len="med" w="med" type="none"/>
              <a:tailEnd len="med" w="med" type="none"/>
            </a:ln>
          </p:spPr>
        </p:cxnSp>
      </p:grpSp>
      <p:sp>
        <p:nvSpPr>
          <p:cNvPr id="618" name="Shape 618"/>
          <p:cNvSpPr/>
          <p:nvPr/>
        </p:nvSpPr>
        <p:spPr>
          <a:xfrm>
            <a:off x="2123727" y="1052736"/>
            <a:ext cx="504000" cy="5805300"/>
          </a:xfrm>
          <a:prstGeom prst="rect">
            <a:avLst/>
          </a:prstGeom>
          <a:gradFill>
            <a:gsLst>
              <a:gs pos="0">
                <a:srgbClr val="939393">
                  <a:alpha val="0"/>
                </a:srgbClr>
              </a:gs>
              <a:gs pos="50000">
                <a:schemeClr val="lt1"/>
              </a:gs>
              <a:gs pos="100000">
                <a:schemeClr val="lt1"/>
              </a:gs>
            </a:gsLst>
            <a:lin ang="10800025"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619" name="Shape 619"/>
          <p:cNvSpPr/>
          <p:nvPr/>
        </p:nvSpPr>
        <p:spPr>
          <a:xfrm>
            <a:off x="611560" y="2132856"/>
            <a:ext cx="2286000" cy="708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u="sng">
                <a:solidFill>
                  <a:schemeClr val="dk1"/>
                </a:solidFill>
              </a:rPr>
              <a:t>更新</a:t>
            </a:r>
            <a:r>
              <a:rPr b="1" lang="en-US" sz="2400" u="sng">
                <a:solidFill>
                  <a:schemeClr val="dk1"/>
                </a:solidFill>
                <a:latin typeface="Arial"/>
                <a:ea typeface="Arial"/>
                <a:cs typeface="Arial"/>
                <a:sym typeface="Arial"/>
              </a:rPr>
              <a:t>日期</a:t>
            </a:r>
          </a:p>
          <a:p>
            <a:pPr indent="0" lvl="0" marL="0" marR="0" rtl="0" algn="l">
              <a:spcBef>
                <a:spcPts val="0"/>
              </a:spcBef>
              <a:spcAft>
                <a:spcPts val="0"/>
              </a:spcAft>
              <a:buSzPct val="25000"/>
              <a:buNone/>
            </a:pPr>
            <a:r>
              <a:rPr lang="en-US" sz="1600">
                <a:solidFill>
                  <a:schemeClr val="dk1"/>
                </a:solidFill>
              </a:rPr>
              <a:t>dc.</a:t>
            </a:r>
            <a:r>
              <a:rPr lang="en-US" sz="1600">
                <a:solidFill>
                  <a:schemeClr val="dk1"/>
                </a:solidFill>
                <a:latin typeface="Arial"/>
                <a:ea typeface="Arial"/>
                <a:cs typeface="Arial"/>
                <a:sym typeface="Arial"/>
              </a:rPr>
              <a:t>date.issued</a:t>
            </a:r>
          </a:p>
        </p:txBody>
      </p:sp>
      <p:sp>
        <p:nvSpPr>
          <p:cNvPr id="620" name="Shape 620"/>
          <p:cNvSpPr/>
          <p:nvPr/>
        </p:nvSpPr>
        <p:spPr>
          <a:xfrm>
            <a:off x="611560" y="2924943"/>
            <a:ext cx="2286000" cy="954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u="sng">
                <a:solidFill>
                  <a:schemeClr val="dk1"/>
                </a:solidFill>
                <a:latin typeface="Arial"/>
                <a:ea typeface="Arial"/>
                <a:cs typeface="Arial"/>
                <a:sym typeface="Arial"/>
              </a:rPr>
              <a:t>作者</a:t>
            </a:r>
          </a:p>
          <a:p>
            <a:pPr indent="0" lvl="0" marL="0" marR="0" rtl="0" algn="l">
              <a:spcBef>
                <a:spcPts val="0"/>
              </a:spcBef>
              <a:spcAft>
                <a:spcPts val="0"/>
              </a:spcAft>
              <a:buSzPct val="25000"/>
              <a:buNone/>
            </a:pPr>
            <a:r>
              <a:rPr lang="en-US" sz="1600">
                <a:solidFill>
                  <a:schemeClr val="dk1"/>
                </a:solidFill>
                <a:latin typeface="Arial"/>
                <a:ea typeface="Arial"/>
                <a:cs typeface="Arial"/>
                <a:sym typeface="Arial"/>
              </a:rPr>
              <a:t>dc.contributor.*</a:t>
            </a:r>
          </a:p>
          <a:p>
            <a:pPr indent="0" lvl="0" marL="0" marR="0" rtl="0" algn="l">
              <a:spcBef>
                <a:spcPts val="0"/>
              </a:spcBef>
              <a:spcAft>
                <a:spcPts val="0"/>
              </a:spcAft>
              <a:buSzPct val="25000"/>
              <a:buNone/>
            </a:pPr>
            <a:r>
              <a:rPr lang="en-US" sz="1600">
                <a:solidFill>
                  <a:schemeClr val="dk1"/>
                </a:solidFill>
                <a:latin typeface="Arial"/>
                <a:ea typeface="Arial"/>
                <a:cs typeface="Arial"/>
                <a:sym typeface="Arial"/>
              </a:rPr>
              <a:t>dc.creator</a:t>
            </a:r>
          </a:p>
        </p:txBody>
      </p:sp>
      <p:sp>
        <p:nvSpPr>
          <p:cNvPr id="621" name="Shape 621"/>
          <p:cNvSpPr/>
          <p:nvPr/>
        </p:nvSpPr>
        <p:spPr>
          <a:xfrm>
            <a:off x="611560" y="4005064"/>
            <a:ext cx="2286000" cy="708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u="sng">
                <a:solidFill>
                  <a:schemeClr val="dk1"/>
                </a:solidFill>
                <a:latin typeface="Arial"/>
                <a:ea typeface="Arial"/>
                <a:cs typeface="Arial"/>
                <a:sym typeface="Arial"/>
              </a:rPr>
              <a:t>題名</a:t>
            </a:r>
          </a:p>
          <a:p>
            <a:pPr indent="0" lvl="0" marL="0" marR="0" rtl="0" algn="l">
              <a:spcBef>
                <a:spcPts val="0"/>
              </a:spcBef>
              <a:spcAft>
                <a:spcPts val="0"/>
              </a:spcAft>
              <a:buSzPct val="25000"/>
              <a:buNone/>
            </a:pPr>
            <a:r>
              <a:rPr lang="en-US" sz="1600">
                <a:solidFill>
                  <a:schemeClr val="dk1"/>
                </a:solidFill>
                <a:latin typeface="Arial"/>
                <a:ea typeface="Arial"/>
                <a:cs typeface="Arial"/>
                <a:sym typeface="Arial"/>
              </a:rPr>
              <a:t>dc.title</a:t>
            </a:r>
          </a:p>
        </p:txBody>
      </p:sp>
      <p:sp>
        <p:nvSpPr>
          <p:cNvPr id="622" name="Shape 622"/>
          <p:cNvSpPr/>
          <p:nvPr/>
        </p:nvSpPr>
        <p:spPr>
          <a:xfrm>
            <a:off x="611560" y="4869160"/>
            <a:ext cx="2286000" cy="708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u="sng">
                <a:solidFill>
                  <a:schemeClr val="dk1"/>
                </a:solidFill>
                <a:latin typeface="Arial"/>
                <a:ea typeface="Arial"/>
                <a:cs typeface="Arial"/>
                <a:sym typeface="Arial"/>
              </a:rPr>
              <a:t>主題</a:t>
            </a:r>
          </a:p>
          <a:p>
            <a:pPr indent="0" lvl="0" marL="0" marR="0" rtl="0" algn="l">
              <a:spcBef>
                <a:spcPts val="0"/>
              </a:spcBef>
              <a:spcAft>
                <a:spcPts val="0"/>
              </a:spcAft>
              <a:buSzPct val="25000"/>
              <a:buNone/>
            </a:pPr>
            <a:r>
              <a:rPr lang="en-US" sz="1600">
                <a:solidFill>
                  <a:schemeClr val="dk1"/>
                </a:solidFill>
                <a:latin typeface="Arial"/>
                <a:ea typeface="Arial"/>
                <a:cs typeface="Arial"/>
                <a:sym typeface="Arial"/>
              </a:rPr>
              <a:t>dc.subject</a:t>
            </a:r>
          </a:p>
        </p:txBody>
      </p:sp>
      <p:sp>
        <p:nvSpPr>
          <p:cNvPr id="623" name="Shape 623"/>
          <p:cNvSpPr/>
          <p:nvPr/>
        </p:nvSpPr>
        <p:spPr>
          <a:xfrm>
            <a:off x="251519" y="3030859"/>
            <a:ext cx="288000" cy="288000"/>
          </a:xfrm>
          <a:prstGeom prst="ellipse">
            <a:avLst/>
          </a:prstGeom>
          <a:solidFill>
            <a:srgbClr val="FFFFCC"/>
          </a:solidFill>
          <a:ln cap="flat" cmpd="sng" w="19050">
            <a:solidFill>
              <a:srgbClr val="99999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1" sz="2000">
              <a:solidFill>
                <a:schemeClr val="dk1"/>
              </a:solidFill>
              <a:latin typeface="Arial"/>
              <a:ea typeface="Arial"/>
              <a:cs typeface="Arial"/>
              <a:sym typeface="Arial"/>
            </a:endParaRPr>
          </a:p>
        </p:txBody>
      </p:sp>
      <p:grpSp>
        <p:nvGrpSpPr>
          <p:cNvPr id="624" name="Shape 624"/>
          <p:cNvGrpSpPr/>
          <p:nvPr/>
        </p:nvGrpSpPr>
        <p:grpSpPr>
          <a:xfrm>
            <a:off x="321146" y="3113615"/>
            <a:ext cx="156913" cy="133260"/>
            <a:chOff x="321146" y="2287619"/>
            <a:chExt cx="156913" cy="133260"/>
          </a:xfrm>
        </p:grpSpPr>
        <p:cxnSp>
          <p:nvCxnSpPr>
            <p:cNvPr id="625" name="Shape 625"/>
            <p:cNvCxnSpPr/>
            <p:nvPr/>
          </p:nvCxnSpPr>
          <p:spPr>
            <a:xfrm flipH="1" rot="5400000">
              <a:off x="406060" y="2287619"/>
              <a:ext cx="72000" cy="72000"/>
            </a:xfrm>
            <a:prstGeom prst="straightConnector1">
              <a:avLst/>
            </a:prstGeom>
            <a:solidFill>
              <a:schemeClr val="accent1"/>
            </a:solidFill>
            <a:ln cap="flat" cmpd="sng" w="19050">
              <a:solidFill>
                <a:srgbClr val="000000"/>
              </a:solidFill>
              <a:prstDash val="solid"/>
              <a:round/>
              <a:headEnd len="med" w="med" type="none"/>
              <a:tailEnd len="med" w="med" type="none"/>
            </a:ln>
          </p:spPr>
        </p:cxnSp>
        <p:cxnSp>
          <p:nvCxnSpPr>
            <p:cNvPr id="626" name="Shape 626"/>
            <p:cNvCxnSpPr/>
            <p:nvPr/>
          </p:nvCxnSpPr>
          <p:spPr>
            <a:xfrm rot="5400000">
              <a:off x="406060" y="2348880"/>
              <a:ext cx="72000" cy="72000"/>
            </a:xfrm>
            <a:prstGeom prst="straightConnector1">
              <a:avLst/>
            </a:prstGeom>
            <a:solidFill>
              <a:schemeClr val="accent1"/>
            </a:solidFill>
            <a:ln cap="flat" cmpd="sng" w="19050">
              <a:solidFill>
                <a:srgbClr val="000000"/>
              </a:solidFill>
              <a:prstDash val="solid"/>
              <a:round/>
              <a:headEnd len="med" w="med" type="none"/>
              <a:tailEnd len="med" w="med" type="none"/>
            </a:ln>
          </p:spPr>
        </p:cxnSp>
        <p:cxnSp>
          <p:nvCxnSpPr>
            <p:cNvPr id="627" name="Shape 627"/>
            <p:cNvCxnSpPr/>
            <p:nvPr/>
          </p:nvCxnSpPr>
          <p:spPr>
            <a:xfrm>
              <a:off x="321146" y="2356023"/>
              <a:ext cx="144000" cy="0"/>
            </a:xfrm>
            <a:prstGeom prst="straightConnector1">
              <a:avLst/>
            </a:prstGeom>
            <a:solidFill>
              <a:schemeClr val="accent1"/>
            </a:solidFill>
            <a:ln cap="flat" cmpd="sng" w="19050">
              <a:solidFill>
                <a:srgbClr val="000000"/>
              </a:solidFill>
              <a:prstDash val="dot"/>
              <a:round/>
              <a:headEnd len="med" w="med" type="none"/>
              <a:tailEnd len="med" w="med" type="none"/>
            </a:ln>
          </p:spPr>
        </p:cxnSp>
      </p:grpSp>
      <p:sp>
        <p:nvSpPr>
          <p:cNvPr id="628" name="Shape 62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629" name="Shape 629"/>
          <p:cNvSpPr/>
          <p:nvPr/>
        </p:nvSpPr>
        <p:spPr>
          <a:xfrm>
            <a:off x="2415375" y="2386925"/>
            <a:ext cx="1729500" cy="477000"/>
          </a:xfrm>
          <a:prstGeom prst="roundRect">
            <a:avLst>
              <a:gd fmla="val 16667" name="adj"/>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4" name="Shape 634"/>
        <p:cNvGrpSpPr/>
        <p:nvPr/>
      </p:nvGrpSpPr>
      <p:grpSpPr>
        <a:xfrm>
          <a:off x="0" y="0"/>
          <a:ext cx="0" cy="0"/>
          <a:chOff x="0" y="0"/>
          <a:chExt cx="0" cy="0"/>
        </a:xfrm>
      </p:grpSpPr>
      <p:sp>
        <p:nvSpPr>
          <p:cNvPr id="635" name="Shape 635"/>
          <p:cNvSpPr txBox="1"/>
          <p:nvPr>
            <p:ph type="title"/>
          </p:nvPr>
        </p:nvSpPr>
        <p:spPr>
          <a:xfrm>
            <a:off x="3006925" y="4943700"/>
            <a:ext cx="5487900" cy="660000"/>
          </a:xfrm>
          <a:prstGeom prst="rect">
            <a:avLst/>
          </a:prstGeom>
        </p:spPr>
        <p:txBody>
          <a:bodyPr anchorCtr="0" anchor="b" bIns="91425" lIns="91425" rIns="91425" tIns="91425">
            <a:noAutofit/>
          </a:bodyPr>
          <a:lstStyle/>
          <a:p>
            <a:pPr lvl="0">
              <a:spcBef>
                <a:spcPts val="0"/>
              </a:spcBef>
              <a:buNone/>
            </a:pPr>
            <a:r>
              <a:rPr lang="en-US"/>
              <a:t>試著操作看看吧</a:t>
            </a:r>
          </a:p>
        </p:txBody>
      </p:sp>
      <p:sp>
        <p:nvSpPr>
          <p:cNvPr id="636" name="Shape 636"/>
          <p:cNvSpPr txBox="1"/>
          <p:nvPr>
            <p:ph idx="12" type="sldNum"/>
          </p:nvPr>
        </p:nvSpPr>
        <p:spPr>
          <a:xfrm>
            <a:off x="8130700" y="5798700"/>
            <a:ext cx="7692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solidFill>
                  <a:srgbClr val="FFFFFF"/>
                </a:solidFill>
              </a:rPr>
              <a:t>‹#›</a:t>
            </a:fld>
          </a:p>
        </p:txBody>
      </p:sp>
      <p:sp>
        <p:nvSpPr>
          <p:cNvPr id="637" name="Shape 637"/>
          <p:cNvSpPr txBox="1"/>
          <p:nvPr>
            <p:ph idx="1" type="body"/>
          </p:nvPr>
        </p:nvSpPr>
        <p:spPr>
          <a:xfrm>
            <a:off x="3006925" y="1052775"/>
            <a:ext cx="5071800" cy="2938800"/>
          </a:xfrm>
          <a:prstGeom prst="rect">
            <a:avLst/>
          </a:prstGeom>
        </p:spPr>
        <p:txBody>
          <a:bodyPr anchorCtr="0" anchor="t" bIns="91425" lIns="91425" rIns="91425" tIns="91425">
            <a:noAutofit/>
          </a:bodyPr>
          <a:lstStyle/>
          <a:p>
            <a:pPr lvl="0">
              <a:spcBef>
                <a:spcPts val="0"/>
              </a:spcBef>
              <a:buNone/>
            </a:pPr>
            <a:r>
              <a:t/>
            </a:r>
            <a:endParaRPr/>
          </a:p>
        </p:txBody>
      </p:sp>
      <p:pic>
        <p:nvPicPr>
          <p:cNvPr descr="H:\OUTTY_DOCUMENT\我的學業\20100223~20100628 政治大學圖檔所碩三下學期\20100417 寫書報告結案\Ch7 DSpace介紹\20100226 Ch7截圖\第三節\01. 首頁.tif" id="638" name="Shape 638"/>
          <p:cNvPicPr preferRelativeResize="0"/>
          <p:nvPr/>
        </p:nvPicPr>
        <p:blipFill rotWithShape="1">
          <a:blip r:embed="rId3">
            <a:alphaModFix/>
          </a:blip>
          <a:srcRect b="0" l="0" r="0" t="0"/>
          <a:stretch/>
        </p:blipFill>
        <p:spPr>
          <a:xfrm>
            <a:off x="3006925" y="1052774"/>
            <a:ext cx="4921200" cy="2938800"/>
          </a:xfrm>
          <a:prstGeom prst="rect">
            <a:avLst/>
          </a:prstGeom>
          <a:noFill/>
          <a:ln cap="flat" cmpd="sng" w="38100">
            <a:solidFill>
              <a:srgbClr val="003170"/>
            </a:solidFill>
            <a:prstDash val="solid"/>
            <a:round/>
            <a:headEnd len="med" w="med" type="none"/>
            <a:tailEnd len="med" w="med"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2" name="Shape 642"/>
        <p:cNvGrpSpPr/>
        <p:nvPr/>
      </p:nvGrpSpPr>
      <p:grpSpPr>
        <a:xfrm>
          <a:off x="0" y="0"/>
          <a:ext cx="0" cy="0"/>
          <a:chOff x="0" y="0"/>
          <a:chExt cx="0" cy="0"/>
        </a:xfrm>
      </p:grpSpPr>
      <p:sp>
        <p:nvSpPr>
          <p:cNvPr id="643" name="Shape 643"/>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lvl="0" rtl="0">
              <a:spcBef>
                <a:spcPts val="0"/>
              </a:spcBef>
              <a:buSzPct val="27500"/>
              <a:buNone/>
            </a:pPr>
            <a:r>
              <a:rPr lang="en-US"/>
              <a:t>2. 系統設定</a:t>
            </a:r>
          </a:p>
        </p:txBody>
      </p:sp>
      <p:sp>
        <p:nvSpPr>
          <p:cNvPr id="644" name="Shape 644"/>
          <p:cNvSpPr txBox="1"/>
          <p:nvPr>
            <p:ph idx="1" type="body"/>
          </p:nvPr>
        </p:nvSpPr>
        <p:spPr>
          <a:xfrm>
            <a:off x="722312" y="2276872"/>
            <a:ext cx="7772400" cy="1500300"/>
          </a:xfrm>
          <a:prstGeom prst="rect">
            <a:avLst/>
          </a:prstGeom>
          <a:noFill/>
          <a:ln>
            <a:noFill/>
          </a:ln>
        </p:spPr>
        <p:txBody>
          <a:bodyPr anchorCtr="0" anchor="b" bIns="45700" lIns="91425" rIns="91425" tIns="45700">
            <a:noAutofit/>
          </a:bodyPr>
          <a:lstStyle/>
          <a:p>
            <a:pPr lvl="0" rtl="0">
              <a:spcBef>
                <a:spcPts val="0"/>
              </a:spcBef>
              <a:buClr>
                <a:srgbClr val="000000"/>
              </a:buClr>
              <a:buSzPct val="55000"/>
              <a:buFont typeface="Arial"/>
              <a:buNone/>
            </a:pPr>
            <a:r>
              <a:rPr lang="en-US"/>
              <a:t>DSpace-DLLL系統功能導覽</a:t>
            </a:r>
          </a:p>
        </p:txBody>
      </p:sp>
      <p:sp>
        <p:nvSpPr>
          <p:cNvPr id="645" name="Shape 645"/>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646" name="Shape 646"/>
          <p:cNvSpPr txBox="1"/>
          <p:nvPr>
            <p:ph idx="1" type="body"/>
          </p:nvPr>
        </p:nvSpPr>
        <p:spPr>
          <a:xfrm>
            <a:off x="722312" y="4510372"/>
            <a:ext cx="7772400" cy="1500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SzPct val="25000"/>
              <a:buFont typeface="Arial"/>
              <a:buNone/>
            </a:pPr>
            <a:r>
              <a:rPr b="1" i="0" lang="en-US" sz="2000" u="none" cap="none" strike="noStrike">
                <a:solidFill>
                  <a:srgbClr val="FF0000"/>
                </a:solidFill>
                <a:latin typeface="Arial"/>
                <a:ea typeface="Arial"/>
                <a:cs typeface="Arial"/>
                <a:sym typeface="Arial"/>
              </a:rPr>
              <a:t>一組DSpace只能由1位同學負責操作！</a:t>
            </a:r>
          </a:p>
          <a:p>
            <a:pPr indent="0" lvl="0" marL="0" marR="0" rtl="0" algn="l">
              <a:spcBef>
                <a:spcPts val="400"/>
              </a:spcBef>
              <a:spcAft>
                <a:spcPts val="0"/>
              </a:spcAft>
              <a:buClr>
                <a:schemeClr val="hlink"/>
              </a:buClr>
              <a:buSzPct val="25000"/>
              <a:buFont typeface="Arial"/>
              <a:buNone/>
            </a:pPr>
            <a:r>
              <a:rPr b="1" i="0" lang="en-US" sz="2000" u="none" cap="none" strike="noStrike">
                <a:solidFill>
                  <a:schemeClr val="dk1"/>
                </a:solidFill>
                <a:latin typeface="Arial"/>
                <a:ea typeface="Arial"/>
                <a:cs typeface="Arial"/>
                <a:sym typeface="Arial"/>
              </a:rPr>
              <a:t>不可以同組多人同時修改喔！</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sp>
        <p:nvSpPr>
          <p:cNvPr id="651" name="Shape 651"/>
          <p:cNvSpPr/>
          <p:nvPr/>
        </p:nvSpPr>
        <p:spPr>
          <a:xfrm>
            <a:off x="4644007" y="2420888"/>
            <a:ext cx="3312300" cy="3240300"/>
          </a:xfrm>
          <a:prstGeom prst="roundRect">
            <a:avLst>
              <a:gd fmla="val 7090" name="adj"/>
            </a:avLst>
          </a:prstGeom>
          <a:solidFill>
            <a:schemeClr val="lt1"/>
          </a:solidFill>
          <a:ln cap="flat" cmpd="sng" w="12700">
            <a:solidFill>
              <a:schemeClr val="dk1"/>
            </a:solidFill>
            <a:prstDash val="dash"/>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652" name="Shape 652"/>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網頁使用介面架構</a:t>
            </a:r>
          </a:p>
        </p:txBody>
      </p:sp>
      <p:sp>
        <p:nvSpPr>
          <p:cNvPr id="653" name="Shape 65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654" name="Shape 654"/>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655" name="Shape 655"/>
          <p:cNvSpPr/>
          <p:nvPr/>
        </p:nvSpPr>
        <p:spPr>
          <a:xfrm>
            <a:off x="3416462" y="5152955"/>
            <a:ext cx="842700" cy="243000"/>
          </a:xfrm>
          <a:prstGeom prst="roundRect">
            <a:avLst>
              <a:gd fmla="val 16667" name="adj"/>
            </a:avLst>
          </a:prstGeom>
          <a:solidFill>
            <a:srgbClr val="FFFFFF"/>
          </a:solidFill>
          <a:ln>
            <a:noFill/>
          </a:ln>
        </p:spPr>
        <p:txBody>
          <a:bodyPr anchorCtr="0" anchor="t" bIns="45700" lIns="0" rIns="0" tIns="4570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656" name="Shape 656"/>
          <p:cNvSpPr/>
          <p:nvPr/>
        </p:nvSpPr>
        <p:spPr>
          <a:xfrm>
            <a:off x="3416462" y="5395807"/>
            <a:ext cx="842700" cy="243000"/>
          </a:xfrm>
          <a:prstGeom prst="roundRect">
            <a:avLst>
              <a:gd fmla="val 16667" name="adj"/>
            </a:avLst>
          </a:prstGeom>
          <a:solidFill>
            <a:srgbClr val="FFFFFF"/>
          </a:solidFill>
          <a:ln>
            <a:noFill/>
          </a:ln>
        </p:spPr>
        <p:txBody>
          <a:bodyPr anchorCtr="0" anchor="t" bIns="45700" lIns="0" rIns="0" tIns="4570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657" name="Shape 657"/>
          <p:cNvSpPr/>
          <p:nvPr/>
        </p:nvSpPr>
        <p:spPr>
          <a:xfrm>
            <a:off x="3146011" y="2701859"/>
            <a:ext cx="14118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社群與類別</a:t>
            </a:r>
          </a:p>
        </p:txBody>
      </p:sp>
      <p:sp>
        <p:nvSpPr>
          <p:cNvPr id="658" name="Shape 658"/>
          <p:cNvSpPr/>
          <p:nvPr/>
        </p:nvSpPr>
        <p:spPr>
          <a:xfrm>
            <a:off x="3430633" y="3546755"/>
            <a:ext cx="842700" cy="4845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社群</a:t>
            </a:r>
          </a:p>
        </p:txBody>
      </p:sp>
      <p:sp>
        <p:nvSpPr>
          <p:cNvPr id="659" name="Shape 659"/>
          <p:cNvSpPr/>
          <p:nvPr/>
        </p:nvSpPr>
        <p:spPr>
          <a:xfrm>
            <a:off x="3430633" y="4349855"/>
            <a:ext cx="8427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類別</a:t>
            </a:r>
          </a:p>
        </p:txBody>
      </p:sp>
      <p:sp>
        <p:nvSpPr>
          <p:cNvPr id="660" name="Shape 660"/>
          <p:cNvSpPr/>
          <p:nvPr/>
        </p:nvSpPr>
        <p:spPr>
          <a:xfrm>
            <a:off x="3430633" y="5130366"/>
            <a:ext cx="8427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文件</a:t>
            </a:r>
          </a:p>
        </p:txBody>
      </p:sp>
      <p:sp>
        <p:nvSpPr>
          <p:cNvPr id="661" name="Shape 661"/>
          <p:cNvSpPr/>
          <p:nvPr/>
        </p:nvSpPr>
        <p:spPr>
          <a:xfrm>
            <a:off x="1331640" y="3501007"/>
            <a:ext cx="1368299" cy="5760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搜尋</a:t>
            </a:r>
          </a:p>
          <a:p>
            <a:pPr indent="0" lvl="0" marL="0" marR="0" rtl="0" algn="ctr">
              <a:lnSpc>
                <a:spcPct val="100000"/>
              </a:lnSpc>
              <a:spcBef>
                <a:spcPts val="0"/>
              </a:spcBef>
              <a:spcAft>
                <a:spcPts val="0"/>
              </a:spcAft>
              <a:buClr>
                <a:schemeClr val="dk1"/>
              </a:buClr>
              <a:buSzPct val="25000"/>
              <a:buFont typeface="Arial"/>
              <a:buNone/>
            </a:pPr>
            <a:r>
              <a:rPr lang="en-US" sz="1400">
                <a:solidFill>
                  <a:schemeClr val="dk1"/>
                </a:solidFill>
                <a:latin typeface="Arial"/>
                <a:ea typeface="Arial"/>
                <a:cs typeface="Arial"/>
                <a:sym typeface="Arial"/>
              </a:rPr>
              <a:t>簡易,進階</a:t>
            </a:r>
          </a:p>
        </p:txBody>
      </p:sp>
      <p:sp>
        <p:nvSpPr>
          <p:cNvPr id="662" name="Shape 662"/>
          <p:cNvSpPr/>
          <p:nvPr/>
        </p:nvSpPr>
        <p:spPr>
          <a:xfrm>
            <a:off x="1331640" y="5229200"/>
            <a:ext cx="1368299" cy="5760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瀏覽</a:t>
            </a:r>
          </a:p>
          <a:p>
            <a:pPr indent="0" lvl="0" marL="0" marR="0" rtl="0" algn="ctr">
              <a:lnSpc>
                <a:spcPct val="100000"/>
              </a:lnSpc>
              <a:spcBef>
                <a:spcPts val="0"/>
              </a:spcBef>
              <a:spcAft>
                <a:spcPts val="0"/>
              </a:spcAft>
              <a:buClr>
                <a:schemeClr val="dk1"/>
              </a:buClr>
              <a:buSzPct val="25000"/>
              <a:buFont typeface="Arial"/>
              <a:buNone/>
            </a:pPr>
            <a:r>
              <a:rPr lang="en-US" sz="1400">
                <a:solidFill>
                  <a:schemeClr val="dk1"/>
                </a:solidFill>
                <a:latin typeface="Arial"/>
                <a:ea typeface="Arial"/>
                <a:cs typeface="Arial"/>
                <a:sym typeface="Arial"/>
              </a:rPr>
              <a:t>題名,作者,標題</a:t>
            </a:r>
          </a:p>
        </p:txBody>
      </p:sp>
      <p:sp>
        <p:nvSpPr>
          <p:cNvPr id="663" name="Shape 663"/>
          <p:cNvSpPr/>
          <p:nvPr/>
        </p:nvSpPr>
        <p:spPr>
          <a:xfrm>
            <a:off x="5818767" y="2910825"/>
            <a:ext cx="837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登入</a:t>
            </a:r>
          </a:p>
        </p:txBody>
      </p:sp>
      <p:sp>
        <p:nvSpPr>
          <p:cNvPr id="664" name="Shape 664"/>
          <p:cNvSpPr/>
          <p:nvPr/>
        </p:nvSpPr>
        <p:spPr>
          <a:xfrm>
            <a:off x="4975644" y="3774921"/>
            <a:ext cx="1205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帳戶管理</a:t>
            </a:r>
          </a:p>
        </p:txBody>
      </p:sp>
      <p:sp>
        <p:nvSpPr>
          <p:cNvPr id="665" name="Shape 665"/>
          <p:cNvSpPr/>
          <p:nvPr/>
        </p:nvSpPr>
        <p:spPr>
          <a:xfrm>
            <a:off x="6300192" y="3774921"/>
            <a:ext cx="1202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管理工具</a:t>
            </a:r>
          </a:p>
        </p:txBody>
      </p:sp>
      <p:sp>
        <p:nvSpPr>
          <p:cNvPr id="666" name="Shape 666"/>
          <p:cNvSpPr/>
          <p:nvPr/>
        </p:nvSpPr>
        <p:spPr>
          <a:xfrm>
            <a:off x="4975644" y="4502060"/>
            <a:ext cx="1205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My DSpace</a:t>
            </a:r>
          </a:p>
        </p:txBody>
      </p:sp>
      <p:sp>
        <p:nvSpPr>
          <p:cNvPr id="667" name="Shape 667"/>
          <p:cNvSpPr/>
          <p:nvPr/>
        </p:nvSpPr>
        <p:spPr>
          <a:xfrm>
            <a:off x="7020271" y="2910825"/>
            <a:ext cx="837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註冊</a:t>
            </a:r>
          </a:p>
        </p:txBody>
      </p:sp>
      <p:cxnSp>
        <p:nvCxnSpPr>
          <p:cNvPr id="668" name="Shape 668"/>
          <p:cNvCxnSpPr>
            <a:endCxn id="657" idx="0"/>
          </p:cNvCxnSpPr>
          <p:nvPr/>
        </p:nvCxnSpPr>
        <p:spPr>
          <a:xfrm rot="5400000">
            <a:off x="3558961" y="2407409"/>
            <a:ext cx="587400" cy="1500"/>
          </a:xfrm>
          <a:prstGeom prst="bentConnector3">
            <a:avLst>
              <a:gd fmla="val 50139" name="adj1"/>
            </a:avLst>
          </a:prstGeom>
          <a:solidFill>
            <a:schemeClr val="accent1"/>
          </a:solidFill>
          <a:ln cap="flat" cmpd="sng" w="28575">
            <a:solidFill>
              <a:schemeClr val="dk1"/>
            </a:solidFill>
            <a:prstDash val="solid"/>
            <a:round/>
            <a:headEnd len="med" w="med" type="none"/>
            <a:tailEnd len="lg" w="lg" type="stealth"/>
          </a:ln>
        </p:spPr>
      </p:cxnSp>
      <p:cxnSp>
        <p:nvCxnSpPr>
          <p:cNvPr id="669" name="Shape 669"/>
          <p:cNvCxnSpPr/>
          <p:nvPr/>
        </p:nvCxnSpPr>
        <p:spPr>
          <a:xfrm rot="5400000">
            <a:off x="3651492" y="3373905"/>
            <a:ext cx="372599" cy="1500"/>
          </a:xfrm>
          <a:prstGeom prst="bentConnector3">
            <a:avLst>
              <a:gd fmla="val 50020" name="adj1"/>
            </a:avLst>
          </a:prstGeom>
          <a:solidFill>
            <a:schemeClr val="accent1"/>
          </a:solidFill>
          <a:ln cap="flat" cmpd="sng" w="28575">
            <a:solidFill>
              <a:schemeClr val="dk1"/>
            </a:solidFill>
            <a:prstDash val="solid"/>
            <a:round/>
            <a:headEnd len="med" w="med" type="none"/>
            <a:tailEnd len="lg" w="lg" type="stealth"/>
          </a:ln>
        </p:spPr>
      </p:cxnSp>
      <p:cxnSp>
        <p:nvCxnSpPr>
          <p:cNvPr id="670" name="Shape 670"/>
          <p:cNvCxnSpPr/>
          <p:nvPr/>
        </p:nvCxnSpPr>
        <p:spPr>
          <a:xfrm rot="5400000">
            <a:off x="3685242" y="4197473"/>
            <a:ext cx="305100" cy="1500"/>
          </a:xfrm>
          <a:prstGeom prst="bentConnector3">
            <a:avLst>
              <a:gd fmla="val 49980" name="adj1"/>
            </a:avLst>
          </a:prstGeom>
          <a:solidFill>
            <a:schemeClr val="accent1"/>
          </a:solidFill>
          <a:ln cap="flat" cmpd="sng" w="28575">
            <a:solidFill>
              <a:schemeClr val="dk1"/>
            </a:solidFill>
            <a:prstDash val="solid"/>
            <a:round/>
            <a:headEnd len="med" w="med" type="none"/>
            <a:tailEnd len="lg" w="lg" type="stealth"/>
          </a:ln>
        </p:spPr>
      </p:cxnSp>
      <p:cxnSp>
        <p:nvCxnSpPr>
          <p:cNvPr id="671" name="Shape 671"/>
          <p:cNvCxnSpPr/>
          <p:nvPr/>
        </p:nvCxnSpPr>
        <p:spPr>
          <a:xfrm rot="5400000">
            <a:off x="3679092" y="4994300"/>
            <a:ext cx="317400" cy="1500"/>
          </a:xfrm>
          <a:prstGeom prst="bentConnector3">
            <a:avLst>
              <a:gd fmla="val 50000" name="adj1"/>
            </a:avLst>
          </a:prstGeom>
          <a:solidFill>
            <a:schemeClr val="accent1"/>
          </a:solidFill>
          <a:ln cap="flat" cmpd="sng" w="28575">
            <a:solidFill>
              <a:schemeClr val="dk1"/>
            </a:solidFill>
            <a:prstDash val="solid"/>
            <a:round/>
            <a:headEnd len="med" w="med" type="none"/>
            <a:tailEnd len="lg" w="lg" type="stealth"/>
          </a:ln>
        </p:spPr>
      </p:cxnSp>
      <p:cxnSp>
        <p:nvCxnSpPr>
          <p:cNvPr id="672" name="Shape 672"/>
          <p:cNvCxnSpPr>
            <a:stCxn id="661" idx="3"/>
            <a:endCxn id="658" idx="1"/>
          </p:cNvCxnSpPr>
          <p:nvPr/>
        </p:nvCxnSpPr>
        <p:spPr>
          <a:xfrm>
            <a:off x="2699940" y="3789007"/>
            <a:ext cx="730800" cy="6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673" name="Shape 673"/>
          <p:cNvCxnSpPr>
            <a:stCxn id="661" idx="3"/>
            <a:endCxn id="659" idx="1"/>
          </p:cNvCxnSpPr>
          <p:nvPr/>
        </p:nvCxnSpPr>
        <p:spPr>
          <a:xfrm>
            <a:off x="2699940" y="3789007"/>
            <a:ext cx="730800" cy="8037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674" name="Shape 674"/>
          <p:cNvCxnSpPr>
            <a:stCxn id="661" idx="3"/>
            <a:endCxn id="660" idx="1"/>
          </p:cNvCxnSpPr>
          <p:nvPr/>
        </p:nvCxnSpPr>
        <p:spPr>
          <a:xfrm>
            <a:off x="2699940" y="3789007"/>
            <a:ext cx="730800" cy="15843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675" name="Shape 675"/>
          <p:cNvCxnSpPr>
            <a:stCxn id="662" idx="3"/>
            <a:endCxn id="656" idx="1"/>
          </p:cNvCxnSpPr>
          <p:nvPr/>
        </p:nvCxnSpPr>
        <p:spPr>
          <a:xfrm>
            <a:off x="2699940" y="5517200"/>
            <a:ext cx="716400" cy="600"/>
          </a:xfrm>
          <a:prstGeom prst="bentConnector3">
            <a:avLst>
              <a:gd fmla="val 49998" name="adj1"/>
            </a:avLst>
          </a:prstGeom>
          <a:solidFill>
            <a:schemeClr val="accent1"/>
          </a:solidFill>
          <a:ln cap="flat" cmpd="sng" w="28575">
            <a:solidFill>
              <a:schemeClr val="dk1"/>
            </a:solidFill>
            <a:prstDash val="solid"/>
            <a:round/>
            <a:headEnd len="med" w="med" type="none"/>
            <a:tailEnd len="lg" w="lg" type="stealth"/>
          </a:ln>
        </p:spPr>
      </p:cxnSp>
      <p:cxnSp>
        <p:nvCxnSpPr>
          <p:cNvPr id="676" name="Shape 676"/>
          <p:cNvCxnSpPr>
            <a:stCxn id="663" idx="2"/>
            <a:endCxn id="664" idx="0"/>
          </p:cNvCxnSpPr>
          <p:nvPr/>
        </p:nvCxnSpPr>
        <p:spPr>
          <a:xfrm rot="5400000">
            <a:off x="5659617" y="3196875"/>
            <a:ext cx="496800" cy="659100"/>
          </a:xfrm>
          <a:prstGeom prst="bentConnector3">
            <a:avLst>
              <a:gd fmla="val 49990" name="adj1"/>
            </a:avLst>
          </a:prstGeom>
          <a:solidFill>
            <a:schemeClr val="accent1"/>
          </a:solidFill>
          <a:ln cap="flat" cmpd="sng" w="28575">
            <a:solidFill>
              <a:schemeClr val="dk1"/>
            </a:solidFill>
            <a:prstDash val="solid"/>
            <a:round/>
            <a:headEnd len="med" w="med" type="none"/>
            <a:tailEnd len="lg" w="lg" type="stealth"/>
          </a:ln>
        </p:spPr>
      </p:cxnSp>
      <p:cxnSp>
        <p:nvCxnSpPr>
          <p:cNvPr id="677" name="Shape 677"/>
          <p:cNvCxnSpPr>
            <a:stCxn id="663" idx="2"/>
            <a:endCxn id="665" idx="0"/>
          </p:cNvCxnSpPr>
          <p:nvPr/>
        </p:nvCxnSpPr>
        <p:spPr>
          <a:xfrm flipH="1" rot="-5400000">
            <a:off x="6321117" y="3194475"/>
            <a:ext cx="496800" cy="663900"/>
          </a:xfrm>
          <a:prstGeom prst="bentConnector3">
            <a:avLst>
              <a:gd fmla="val 49989" name="adj1"/>
            </a:avLst>
          </a:prstGeom>
          <a:solidFill>
            <a:schemeClr val="accent1"/>
          </a:solidFill>
          <a:ln cap="flat" cmpd="sng" w="28575">
            <a:solidFill>
              <a:schemeClr val="dk1"/>
            </a:solidFill>
            <a:prstDash val="solid"/>
            <a:round/>
            <a:headEnd len="med" w="med" type="none"/>
            <a:tailEnd len="lg" w="lg" type="stealth"/>
          </a:ln>
        </p:spPr>
      </p:cxnSp>
      <p:cxnSp>
        <p:nvCxnSpPr>
          <p:cNvPr id="678" name="Shape 678"/>
          <p:cNvCxnSpPr>
            <a:stCxn id="664" idx="2"/>
            <a:endCxn id="666" idx="0"/>
          </p:cNvCxnSpPr>
          <p:nvPr/>
        </p:nvCxnSpPr>
        <p:spPr>
          <a:xfrm flipH="1" rot="-5400000">
            <a:off x="5398794" y="4321821"/>
            <a:ext cx="360000" cy="600"/>
          </a:xfrm>
          <a:prstGeom prst="bentConnector3">
            <a:avLst>
              <a:gd fmla="val 50226" name="adj1"/>
            </a:avLst>
          </a:prstGeom>
          <a:solidFill>
            <a:schemeClr val="accent1"/>
          </a:solidFill>
          <a:ln cap="flat" cmpd="sng" w="28575">
            <a:solidFill>
              <a:schemeClr val="dk1"/>
            </a:solidFill>
            <a:prstDash val="solid"/>
            <a:round/>
            <a:headEnd len="med" w="med" type="none"/>
            <a:tailEnd len="lg" w="lg" type="stealth"/>
          </a:ln>
        </p:spPr>
      </p:cxnSp>
      <p:cxnSp>
        <p:nvCxnSpPr>
          <p:cNvPr id="679" name="Shape 679"/>
          <p:cNvCxnSpPr>
            <a:stCxn id="663" idx="3"/>
            <a:endCxn id="667" idx="1"/>
          </p:cNvCxnSpPr>
          <p:nvPr/>
        </p:nvCxnSpPr>
        <p:spPr>
          <a:xfrm>
            <a:off x="6656367" y="3094425"/>
            <a:ext cx="363900" cy="600"/>
          </a:xfrm>
          <a:prstGeom prst="bentConnector3">
            <a:avLst>
              <a:gd fmla="val 50017" name="adj1"/>
            </a:avLst>
          </a:prstGeom>
          <a:solidFill>
            <a:schemeClr val="accent1"/>
          </a:solidFill>
          <a:ln cap="flat" cmpd="sng" w="28575">
            <a:solidFill>
              <a:schemeClr val="dk1"/>
            </a:solidFill>
            <a:prstDash val="solid"/>
            <a:round/>
            <a:headEnd len="lg" w="lg" type="stealth"/>
            <a:tailEnd len="lg" w="lg" type="stealth"/>
          </a:ln>
        </p:spPr>
      </p:cxnSp>
      <p:sp>
        <p:nvSpPr>
          <p:cNvPr id="680" name="Shape 680"/>
          <p:cNvSpPr/>
          <p:nvPr/>
        </p:nvSpPr>
        <p:spPr>
          <a:xfrm>
            <a:off x="4856717" y="5189667"/>
            <a:ext cx="1443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新增遞交作業</a:t>
            </a:r>
          </a:p>
        </p:txBody>
      </p:sp>
      <p:cxnSp>
        <p:nvCxnSpPr>
          <p:cNvPr id="681" name="Shape 681"/>
          <p:cNvCxnSpPr>
            <a:stCxn id="666" idx="2"/>
            <a:endCxn id="680" idx="0"/>
          </p:cNvCxnSpPr>
          <p:nvPr/>
        </p:nvCxnSpPr>
        <p:spPr>
          <a:xfrm flipH="1" rot="-5400000">
            <a:off x="5418594" y="5029160"/>
            <a:ext cx="320400" cy="600"/>
          </a:xfrm>
          <a:prstGeom prst="bentConnector3">
            <a:avLst>
              <a:gd fmla="val 50264" name="adj1"/>
            </a:avLst>
          </a:prstGeom>
          <a:solidFill>
            <a:schemeClr val="accent1"/>
          </a:solidFill>
          <a:ln cap="flat" cmpd="sng" w="28575">
            <a:solidFill>
              <a:schemeClr val="dk1"/>
            </a:solidFill>
            <a:prstDash val="solid"/>
            <a:round/>
            <a:headEnd len="med" w="med" type="none"/>
            <a:tailEnd len="lg" w="lg" type="stealth"/>
          </a:ln>
        </p:spPr>
      </p:cxnSp>
      <p:sp>
        <p:nvSpPr>
          <p:cNvPr id="682" name="Shape 682"/>
          <p:cNvSpPr txBox="1"/>
          <p:nvPr/>
        </p:nvSpPr>
        <p:spPr>
          <a:xfrm>
            <a:off x="6732239" y="2420888"/>
            <a:ext cx="12240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Arial"/>
                <a:ea typeface="Arial"/>
                <a:cs typeface="Arial"/>
                <a:sym typeface="Arial"/>
              </a:rPr>
              <a:t>管理介面</a:t>
            </a:r>
          </a:p>
        </p:txBody>
      </p:sp>
      <p:cxnSp>
        <p:nvCxnSpPr>
          <p:cNvPr id="683" name="Shape 683"/>
          <p:cNvCxnSpPr/>
          <p:nvPr/>
        </p:nvCxnSpPr>
        <p:spPr>
          <a:xfrm rot="10800000">
            <a:off x="971583" y="2276872"/>
            <a:ext cx="5256600" cy="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684" name="Shape 684"/>
          <p:cNvCxnSpPr>
            <a:endCxn id="663" idx="0"/>
          </p:cNvCxnSpPr>
          <p:nvPr/>
        </p:nvCxnSpPr>
        <p:spPr>
          <a:xfrm>
            <a:off x="6228267" y="2276925"/>
            <a:ext cx="9300" cy="633900"/>
          </a:xfrm>
          <a:prstGeom prst="straightConnector1">
            <a:avLst/>
          </a:prstGeom>
          <a:solidFill>
            <a:schemeClr val="accent1"/>
          </a:solidFill>
          <a:ln cap="flat" cmpd="sng" w="28575">
            <a:solidFill>
              <a:schemeClr val="dk1"/>
            </a:solidFill>
            <a:prstDash val="solid"/>
            <a:round/>
            <a:headEnd len="med" w="med" type="none"/>
            <a:tailEnd len="lg" w="lg" type="stealth"/>
          </a:ln>
        </p:spPr>
      </p:cxnSp>
      <p:cxnSp>
        <p:nvCxnSpPr>
          <p:cNvPr id="685" name="Shape 685"/>
          <p:cNvCxnSpPr/>
          <p:nvPr/>
        </p:nvCxnSpPr>
        <p:spPr>
          <a:xfrm rot="5400000">
            <a:off x="-648550" y="3897022"/>
            <a:ext cx="3240300" cy="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686" name="Shape 686"/>
          <p:cNvCxnSpPr>
            <a:endCxn id="661" idx="1"/>
          </p:cNvCxnSpPr>
          <p:nvPr/>
        </p:nvCxnSpPr>
        <p:spPr>
          <a:xfrm>
            <a:off x="971640" y="3787507"/>
            <a:ext cx="360000" cy="1500"/>
          </a:xfrm>
          <a:prstGeom prst="bentConnector3">
            <a:avLst>
              <a:gd fmla="val 49994" name="adj1"/>
            </a:avLst>
          </a:prstGeom>
          <a:solidFill>
            <a:schemeClr val="accent1"/>
          </a:solidFill>
          <a:ln cap="flat" cmpd="sng" w="28575">
            <a:solidFill>
              <a:schemeClr val="dk1"/>
            </a:solidFill>
            <a:prstDash val="solid"/>
            <a:round/>
            <a:headEnd len="med" w="med" type="none"/>
            <a:tailEnd len="lg" w="lg" type="stealth"/>
          </a:ln>
        </p:spPr>
      </p:cxnSp>
      <p:cxnSp>
        <p:nvCxnSpPr>
          <p:cNvPr id="687" name="Shape 687"/>
          <p:cNvCxnSpPr>
            <a:endCxn id="662" idx="1"/>
          </p:cNvCxnSpPr>
          <p:nvPr/>
        </p:nvCxnSpPr>
        <p:spPr>
          <a:xfrm>
            <a:off x="971640" y="5515700"/>
            <a:ext cx="360000" cy="1500"/>
          </a:xfrm>
          <a:prstGeom prst="bentConnector3">
            <a:avLst>
              <a:gd fmla="val 49994" name="adj1"/>
            </a:avLst>
          </a:prstGeom>
          <a:solidFill>
            <a:schemeClr val="accent1"/>
          </a:solidFill>
          <a:ln cap="flat" cmpd="sng" w="28575">
            <a:solidFill>
              <a:schemeClr val="dk1"/>
            </a:solidFill>
            <a:prstDash val="solid"/>
            <a:round/>
            <a:headEnd len="med" w="med" type="none"/>
            <a:tailEnd len="lg" w="lg" type="stealth"/>
          </a:ln>
        </p:spPr>
      </p:cxnSp>
      <p:cxnSp>
        <p:nvCxnSpPr>
          <p:cNvPr id="688" name="Shape 688"/>
          <p:cNvCxnSpPr>
            <a:stCxn id="680" idx="1"/>
            <a:endCxn id="660" idx="3"/>
          </p:cNvCxnSpPr>
          <p:nvPr/>
        </p:nvCxnSpPr>
        <p:spPr>
          <a:xfrm rot="10800000">
            <a:off x="4273217" y="5373267"/>
            <a:ext cx="583500" cy="0"/>
          </a:xfrm>
          <a:prstGeom prst="straightConnector1">
            <a:avLst/>
          </a:prstGeom>
          <a:solidFill>
            <a:schemeClr val="accent1"/>
          </a:solidFill>
          <a:ln cap="flat" cmpd="sng" w="28575">
            <a:solidFill>
              <a:schemeClr val="dk1"/>
            </a:solidFill>
            <a:prstDash val="solid"/>
            <a:round/>
            <a:headEnd len="med" w="med" type="none"/>
            <a:tailEnd len="lg" w="lg" type="stealth"/>
          </a:ln>
        </p:spPr>
      </p:cxnSp>
      <p:pic>
        <p:nvPicPr>
          <p:cNvPr descr="DSpace" id="689" name="Shape 689"/>
          <p:cNvPicPr preferRelativeResize="0"/>
          <p:nvPr/>
        </p:nvPicPr>
        <p:blipFill rotWithShape="1">
          <a:blip r:embed="rId3">
            <a:alphaModFix/>
          </a:blip>
          <a:srcRect b="0" l="0" r="0" t="0"/>
          <a:stretch/>
        </p:blipFill>
        <p:spPr>
          <a:xfrm>
            <a:off x="2915816" y="1268759"/>
            <a:ext cx="1886099" cy="752400"/>
          </a:xfrm>
          <a:prstGeom prst="rect">
            <a:avLst/>
          </a:prstGeom>
          <a:noFill/>
          <a:ln>
            <a:noFill/>
          </a:ln>
        </p:spPr>
      </p:pic>
      <p:sp>
        <p:nvSpPr>
          <p:cNvPr id="690" name="Shape 690"/>
          <p:cNvSpPr/>
          <p:nvPr/>
        </p:nvSpPr>
        <p:spPr>
          <a:xfrm>
            <a:off x="2771800" y="1124744"/>
            <a:ext cx="2160300" cy="989700"/>
          </a:xfrm>
          <a:prstGeom prst="roundRect">
            <a:avLst>
              <a:gd fmla="val 16667" name="adj"/>
            </a:avLst>
          </a:prstGeom>
          <a:noFill/>
          <a:ln cap="flat"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首頁</a:t>
            </a:r>
          </a:p>
        </p:txBody>
      </p:sp>
      <p:sp>
        <p:nvSpPr>
          <p:cNvPr id="691" name="Shape 691"/>
          <p:cNvSpPr/>
          <p:nvPr/>
        </p:nvSpPr>
        <p:spPr>
          <a:xfrm>
            <a:off x="5776325" y="2363100"/>
            <a:ext cx="2363100" cy="1895700"/>
          </a:xfrm>
          <a:prstGeom prst="roundRect">
            <a:avLst>
              <a:gd fmla="val 4300" name="adj"/>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6" name="Shape 696"/>
        <p:cNvGrpSpPr/>
        <p:nvPr/>
      </p:nvGrpSpPr>
      <p:grpSpPr>
        <a:xfrm>
          <a:off x="0" y="0"/>
          <a:ext cx="0" cy="0"/>
          <a:chOff x="0" y="0"/>
          <a:chExt cx="0" cy="0"/>
        </a:xfrm>
      </p:grpSpPr>
      <p:sp>
        <p:nvSpPr>
          <p:cNvPr id="697" name="Shape 697"/>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登入DSpace</a:t>
            </a:r>
          </a:p>
        </p:txBody>
      </p:sp>
      <p:sp>
        <p:nvSpPr>
          <p:cNvPr id="698" name="Shape 698"/>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solidFill>
                  <a:srgbClr val="000000"/>
                </a:solidFill>
              </a:rPr>
              <a:t>‹#›</a:t>
            </a:fld>
          </a:p>
        </p:txBody>
      </p:sp>
      <p:pic>
        <p:nvPicPr>
          <p:cNvPr id="699" name="Shape 699"/>
          <p:cNvPicPr preferRelativeResize="0"/>
          <p:nvPr>
            <p:ph idx="1" type="body"/>
          </p:nvPr>
        </p:nvPicPr>
        <p:blipFill rotWithShape="1">
          <a:blip r:embed="rId3">
            <a:alphaModFix/>
          </a:blip>
          <a:srcRect b="0" l="0" r="0" t="0"/>
          <a:stretch/>
        </p:blipFill>
        <p:spPr>
          <a:xfrm>
            <a:off x="127550" y="1190700"/>
            <a:ext cx="3868200" cy="5628300"/>
          </a:xfrm>
          <a:prstGeom prst="rect">
            <a:avLst/>
          </a:prstGeom>
          <a:noFill/>
          <a:ln>
            <a:noFill/>
          </a:ln>
        </p:spPr>
      </p:pic>
      <p:pic>
        <p:nvPicPr>
          <p:cNvPr id="700" name="Shape 700"/>
          <p:cNvPicPr preferRelativeResize="0"/>
          <p:nvPr>
            <p:ph idx="4294967295" type="body"/>
          </p:nvPr>
        </p:nvPicPr>
        <p:blipFill rotWithShape="1">
          <a:blip r:embed="rId4">
            <a:alphaModFix/>
          </a:blip>
          <a:srcRect b="0" l="0" r="0" t="0"/>
          <a:stretch/>
        </p:blipFill>
        <p:spPr>
          <a:xfrm>
            <a:off x="4211652" y="1956950"/>
            <a:ext cx="4808399" cy="4310700"/>
          </a:xfrm>
          <a:prstGeom prst="rect">
            <a:avLst/>
          </a:prstGeom>
          <a:noFill/>
          <a:ln>
            <a:noFill/>
          </a:ln>
        </p:spPr>
      </p:pic>
      <p:sp>
        <p:nvSpPr>
          <p:cNvPr id="701" name="Shape 701"/>
          <p:cNvSpPr/>
          <p:nvPr/>
        </p:nvSpPr>
        <p:spPr>
          <a:xfrm>
            <a:off x="231925" y="3265646"/>
            <a:ext cx="533400" cy="3267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702" name="Shape 702"/>
          <p:cNvSpPr/>
          <p:nvPr/>
        </p:nvSpPr>
        <p:spPr>
          <a:xfrm>
            <a:off x="5248025" y="3951600"/>
            <a:ext cx="2474699" cy="939000"/>
          </a:xfrm>
          <a:prstGeom prst="roundRect">
            <a:avLst>
              <a:gd fmla="val 16667" name="adj"/>
            </a:avLst>
          </a:prstGeom>
          <a:no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cxnSp>
        <p:nvCxnSpPr>
          <p:cNvPr id="703" name="Shape 703"/>
          <p:cNvCxnSpPr/>
          <p:nvPr/>
        </p:nvCxnSpPr>
        <p:spPr>
          <a:xfrm>
            <a:off x="1118325" y="3519975"/>
            <a:ext cx="3876300" cy="894600"/>
          </a:xfrm>
          <a:prstGeom prst="straightConnector1">
            <a:avLst/>
          </a:prstGeom>
          <a:solidFill>
            <a:schemeClr val="accent1"/>
          </a:solidFill>
          <a:ln cap="flat" cmpd="sng" w="38100">
            <a:solidFill>
              <a:srgbClr val="FF0000"/>
            </a:solidFill>
            <a:prstDash val="solid"/>
            <a:round/>
            <a:headEnd len="med" w="med" type="none"/>
            <a:tailEnd len="med" w="med" type="triangle"/>
          </a:ln>
        </p:spPr>
      </p:cxnSp>
      <p:sp>
        <p:nvSpPr>
          <p:cNvPr id="704" name="Shape 704"/>
          <p:cNvSpPr/>
          <p:nvPr/>
        </p:nvSpPr>
        <p:spPr>
          <a:xfrm>
            <a:off x="5248024" y="2118550"/>
            <a:ext cx="3512699" cy="1131000"/>
          </a:xfrm>
          <a:prstGeom prst="wedgeRoundRectCallout">
            <a:avLst>
              <a:gd fmla="val -11377" name="adj1"/>
              <a:gd fmla="val 97637"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電子郵件地址：dspace</a:t>
            </a:r>
          </a:p>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密碼：dlll@nccu</a:t>
            </a:r>
          </a:p>
        </p:txBody>
      </p:sp>
      <p:sp>
        <p:nvSpPr>
          <p:cNvPr id="705" name="Shape 705"/>
          <p:cNvSpPr/>
          <p:nvPr/>
        </p:nvSpPr>
        <p:spPr>
          <a:xfrm>
            <a:off x="765325" y="2276419"/>
            <a:ext cx="752100" cy="695400"/>
          </a:xfrm>
          <a:prstGeom prst="wedgeEllipseCallout">
            <a:avLst>
              <a:gd fmla="val -42804" name="adj1"/>
              <a:gd fmla="val 82418"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1</a:t>
            </a:r>
          </a:p>
        </p:txBody>
      </p:sp>
      <p:sp>
        <p:nvSpPr>
          <p:cNvPr id="706" name="Shape 706"/>
          <p:cNvSpPr/>
          <p:nvPr/>
        </p:nvSpPr>
        <p:spPr>
          <a:xfrm>
            <a:off x="4192740" y="2798848"/>
            <a:ext cx="858300" cy="793500"/>
          </a:xfrm>
          <a:prstGeom prst="wedgeEllipseCallout">
            <a:avLst>
              <a:gd fmla="val 78161" name="adj1"/>
              <a:gd fmla="val 74698"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2</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a:t>數位典藏導論</a:t>
            </a:r>
          </a:p>
        </p:txBody>
      </p:sp>
      <p:sp>
        <p:nvSpPr>
          <p:cNvPr id="238" name="Shape 238"/>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solidFill>
                  <a:schemeClr val="lt1"/>
                </a:solidFill>
                <a:latin typeface="Verdana"/>
                <a:ea typeface="Verdana"/>
                <a:cs typeface="Verdana"/>
                <a:sym typeface="Verdana"/>
              </a:rPr>
              <a:t>‹#›</a:t>
            </a:fld>
          </a:p>
        </p:txBody>
      </p:sp>
      <p:sp>
        <p:nvSpPr>
          <p:cNvPr id="239" name="Shape 239"/>
          <p:cNvSpPr txBox="1"/>
          <p:nvPr>
            <p:ph idx="1" type="body"/>
          </p:nvPr>
        </p:nvSpPr>
        <p:spPr>
          <a:xfrm>
            <a:off x="722312" y="2276872"/>
            <a:ext cx="7772400" cy="1500187"/>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ans Symbols"/>
              <a:buNone/>
            </a:pPr>
            <a:r>
              <a:rPr lang="en-US"/>
              <a:t>Part 1.</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0" name="Shape 710"/>
        <p:cNvGrpSpPr/>
        <p:nvPr/>
      </p:nvGrpSpPr>
      <p:grpSpPr>
        <a:xfrm>
          <a:off x="0" y="0"/>
          <a:ext cx="0" cy="0"/>
          <a:chOff x="0" y="0"/>
          <a:chExt cx="0" cy="0"/>
        </a:xfrm>
      </p:grpSpPr>
      <p:sp>
        <p:nvSpPr>
          <p:cNvPr id="711" name="Shape 711"/>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Clr>
                <a:srgbClr val="000000"/>
              </a:buClr>
              <a:buSzPct val="25000"/>
              <a:buFont typeface="Arial"/>
              <a:buNone/>
            </a:pPr>
            <a:r>
              <a:rPr lang="en-US"/>
              <a:t>進入「</a:t>
            </a:r>
            <a:r>
              <a:rPr lang="en-US">
                <a:solidFill>
                  <a:srgbClr val="FFFF00"/>
                </a:solidFill>
              </a:rPr>
              <a:t>管理工具</a:t>
            </a:r>
            <a:r>
              <a:rPr lang="en-US"/>
              <a:t>」→「</a:t>
            </a:r>
            <a:r>
              <a:rPr lang="en-US">
                <a:solidFill>
                  <a:srgbClr val="FFFF00"/>
                </a:solidFill>
              </a:rPr>
              <a:t>設定檔編輯</a:t>
            </a:r>
            <a:r>
              <a:rPr lang="en-US"/>
              <a:t>」</a:t>
            </a:r>
          </a:p>
          <a:p>
            <a:pPr lvl="0" rtl="0">
              <a:spcBef>
                <a:spcPts val="0"/>
              </a:spcBef>
              <a:buSzPct val="34375"/>
              <a:buNone/>
            </a:pPr>
            <a:r>
              <a:t/>
            </a:r>
            <a:endParaRPr/>
          </a:p>
        </p:txBody>
      </p:sp>
      <p:sp>
        <p:nvSpPr>
          <p:cNvPr id="712" name="Shape 71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pic>
        <p:nvPicPr>
          <p:cNvPr id="713" name="Shape 713"/>
          <p:cNvPicPr preferRelativeResize="0"/>
          <p:nvPr>
            <p:ph idx="4294967295" type="body"/>
          </p:nvPr>
        </p:nvPicPr>
        <p:blipFill rotWithShape="1">
          <a:blip r:embed="rId3">
            <a:alphaModFix/>
          </a:blip>
          <a:srcRect b="0" l="0" r="0" t="0"/>
          <a:stretch/>
        </p:blipFill>
        <p:spPr>
          <a:xfrm>
            <a:off x="118349" y="995200"/>
            <a:ext cx="3763800" cy="5862900"/>
          </a:xfrm>
          <a:prstGeom prst="rect">
            <a:avLst/>
          </a:prstGeom>
          <a:noFill/>
          <a:ln>
            <a:noFill/>
          </a:ln>
        </p:spPr>
      </p:pic>
      <p:pic>
        <p:nvPicPr>
          <p:cNvPr id="714" name="Shape 714"/>
          <p:cNvPicPr preferRelativeResize="0"/>
          <p:nvPr>
            <p:ph idx="4294967295" type="body"/>
          </p:nvPr>
        </p:nvPicPr>
        <p:blipFill rotWithShape="1">
          <a:blip r:embed="rId4">
            <a:alphaModFix/>
          </a:blip>
          <a:srcRect b="0" l="0" r="0" t="0"/>
          <a:stretch/>
        </p:blipFill>
        <p:spPr>
          <a:xfrm>
            <a:off x="4561520" y="995200"/>
            <a:ext cx="3577800" cy="5862900"/>
          </a:xfrm>
          <a:prstGeom prst="rect">
            <a:avLst/>
          </a:prstGeom>
          <a:noFill/>
          <a:ln>
            <a:noFill/>
          </a:ln>
        </p:spPr>
      </p:pic>
      <p:sp>
        <p:nvSpPr>
          <p:cNvPr id="715" name="Shape 715"/>
          <p:cNvSpPr/>
          <p:nvPr/>
        </p:nvSpPr>
        <p:spPr>
          <a:xfrm>
            <a:off x="118350" y="5470149"/>
            <a:ext cx="1006500" cy="360600"/>
          </a:xfrm>
          <a:prstGeom prst="roundRect">
            <a:avLst>
              <a:gd fmla="val 16667" name="adj"/>
            </a:avLst>
          </a:prstGeom>
          <a:no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716" name="Shape 716"/>
          <p:cNvSpPr/>
          <p:nvPr/>
        </p:nvSpPr>
        <p:spPr>
          <a:xfrm>
            <a:off x="4561525" y="5458098"/>
            <a:ext cx="1006500" cy="308700"/>
          </a:xfrm>
          <a:prstGeom prst="roundRect">
            <a:avLst>
              <a:gd fmla="val 16667" name="adj"/>
            </a:avLst>
          </a:prstGeom>
          <a:no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cxnSp>
        <p:nvCxnSpPr>
          <p:cNvPr id="717" name="Shape 717"/>
          <p:cNvCxnSpPr>
            <a:stCxn id="715" idx="3"/>
            <a:endCxn id="716" idx="1"/>
          </p:cNvCxnSpPr>
          <p:nvPr/>
        </p:nvCxnSpPr>
        <p:spPr>
          <a:xfrm flipH="1" rot="10800000">
            <a:off x="1124850" y="5612349"/>
            <a:ext cx="3436800" cy="38100"/>
          </a:xfrm>
          <a:prstGeom prst="straightConnector1">
            <a:avLst/>
          </a:prstGeom>
          <a:solidFill>
            <a:schemeClr val="accent1"/>
          </a:solidFill>
          <a:ln cap="flat" cmpd="sng" w="38100">
            <a:solidFill>
              <a:srgbClr val="FF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1" name="Shape 721"/>
        <p:cNvGrpSpPr/>
        <p:nvPr/>
      </p:nvGrpSpPr>
      <p:grpSpPr>
        <a:xfrm>
          <a:off x="0" y="0"/>
          <a:ext cx="0" cy="0"/>
          <a:chOff x="0" y="0"/>
          <a:chExt cx="0" cy="0"/>
        </a:xfrm>
      </p:grpSpPr>
      <p:pic>
        <p:nvPicPr>
          <p:cNvPr id="722" name="Shape 722"/>
          <p:cNvPicPr preferRelativeResize="0"/>
          <p:nvPr>
            <p:ph idx="4294967295" type="body"/>
          </p:nvPr>
        </p:nvPicPr>
        <p:blipFill rotWithShape="1">
          <a:blip r:embed="rId3">
            <a:alphaModFix/>
          </a:blip>
          <a:srcRect b="0" l="0" r="0" t="0"/>
          <a:stretch/>
        </p:blipFill>
        <p:spPr>
          <a:xfrm>
            <a:off x="9950" y="888301"/>
            <a:ext cx="9144000" cy="5969699"/>
          </a:xfrm>
          <a:prstGeom prst="rect">
            <a:avLst/>
          </a:prstGeom>
          <a:noFill/>
          <a:ln>
            <a:noFill/>
          </a:ln>
        </p:spPr>
      </p:pic>
      <p:grpSp>
        <p:nvGrpSpPr>
          <p:cNvPr id="723" name="Shape 723"/>
          <p:cNvGrpSpPr/>
          <p:nvPr/>
        </p:nvGrpSpPr>
        <p:grpSpPr>
          <a:xfrm>
            <a:off x="-9525" y="0"/>
            <a:ext cx="9153600" cy="1412700"/>
            <a:chOff x="-9525" y="0"/>
            <a:chExt cx="9153600" cy="1412700"/>
          </a:xfrm>
        </p:grpSpPr>
        <p:grpSp>
          <p:nvGrpSpPr>
            <p:cNvPr id="724" name="Shape 724"/>
            <p:cNvGrpSpPr/>
            <p:nvPr/>
          </p:nvGrpSpPr>
          <p:grpSpPr>
            <a:xfrm>
              <a:off x="-9525" y="0"/>
              <a:ext cx="9153600" cy="1412700"/>
              <a:chOff x="-9525" y="0"/>
              <a:chExt cx="9153600" cy="1412700"/>
            </a:xfrm>
          </p:grpSpPr>
          <p:sp>
            <p:nvSpPr>
              <p:cNvPr id="725" name="Shape 725"/>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726" name="Shape 726"/>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27" name="Shape 727"/>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28" name="Shape 728"/>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29" name="Shape 729"/>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30" name="Shape 730"/>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31" name="Shape 731"/>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32" name="Shape 732"/>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Clr>
                <a:srgbClr val="000000"/>
              </a:buClr>
              <a:buSzPct val="25000"/>
              <a:buFont typeface="Arial"/>
              <a:buNone/>
            </a:pPr>
            <a:r>
              <a:rPr lang="en-US"/>
              <a:t>編輯</a:t>
            </a:r>
            <a:r>
              <a:rPr lang="en-US">
                <a:solidFill>
                  <a:srgbClr val="FFFF00"/>
                </a:solidFill>
              </a:rPr>
              <a:t>DSpace網站名稱</a:t>
            </a:r>
          </a:p>
          <a:p>
            <a:pPr lvl="0" rtl="0">
              <a:spcBef>
                <a:spcPts val="0"/>
              </a:spcBef>
              <a:buSzPct val="34375"/>
              <a:buNone/>
            </a:pPr>
            <a:r>
              <a:t/>
            </a:r>
            <a:endParaRPr/>
          </a:p>
        </p:txBody>
      </p:sp>
      <p:sp>
        <p:nvSpPr>
          <p:cNvPr id="733" name="Shape 73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734" name="Shape 734"/>
          <p:cNvSpPr/>
          <p:nvPr/>
        </p:nvSpPr>
        <p:spPr>
          <a:xfrm>
            <a:off x="1784919" y="5257660"/>
            <a:ext cx="6565800" cy="5277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735" name="Shape 735"/>
          <p:cNvSpPr/>
          <p:nvPr/>
        </p:nvSpPr>
        <p:spPr>
          <a:xfrm>
            <a:off x="4465897" y="2747600"/>
            <a:ext cx="740100" cy="468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cxnSp>
        <p:nvCxnSpPr>
          <p:cNvPr id="736" name="Shape 736"/>
          <p:cNvCxnSpPr>
            <a:stCxn id="734" idx="0"/>
            <a:endCxn id="735" idx="2"/>
          </p:cNvCxnSpPr>
          <p:nvPr/>
        </p:nvCxnSpPr>
        <p:spPr>
          <a:xfrm rot="10800000">
            <a:off x="4835919" y="3216160"/>
            <a:ext cx="231900" cy="2041500"/>
          </a:xfrm>
          <a:prstGeom prst="straightConnector1">
            <a:avLst/>
          </a:prstGeom>
          <a:solidFill>
            <a:schemeClr val="accent1"/>
          </a:solidFill>
          <a:ln cap="flat" cmpd="sng" w="28575">
            <a:solidFill>
              <a:srgbClr val="FF0000"/>
            </a:solidFill>
            <a:prstDash val="solid"/>
            <a:round/>
            <a:headEnd len="med" w="med" type="none"/>
            <a:tailEnd len="med" w="med" type="triangle"/>
          </a:ln>
        </p:spPr>
      </p:cxnSp>
      <p:sp>
        <p:nvSpPr>
          <p:cNvPr id="737" name="Shape 737"/>
          <p:cNvSpPr/>
          <p:nvPr/>
        </p:nvSpPr>
        <p:spPr>
          <a:xfrm rot="-7199788">
            <a:off x="587328" y="3953353"/>
            <a:ext cx="1660977" cy="780086"/>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1" name="Shape 741"/>
        <p:cNvGrpSpPr/>
        <p:nvPr/>
      </p:nvGrpSpPr>
      <p:grpSpPr>
        <a:xfrm>
          <a:off x="0" y="0"/>
          <a:ext cx="0" cy="0"/>
          <a:chOff x="0" y="0"/>
          <a:chExt cx="0" cy="0"/>
        </a:xfrm>
      </p:grpSpPr>
      <p:pic>
        <p:nvPicPr>
          <p:cNvPr id="742" name="Shape 742"/>
          <p:cNvPicPr preferRelativeResize="0"/>
          <p:nvPr/>
        </p:nvPicPr>
        <p:blipFill>
          <a:blip r:embed="rId3">
            <a:alphaModFix/>
          </a:blip>
          <a:stretch>
            <a:fillRect/>
          </a:stretch>
        </p:blipFill>
        <p:spPr>
          <a:xfrm>
            <a:off x="0" y="892174"/>
            <a:ext cx="9144001" cy="5969752"/>
          </a:xfrm>
          <a:prstGeom prst="rect">
            <a:avLst/>
          </a:prstGeom>
          <a:noFill/>
          <a:ln>
            <a:noFill/>
          </a:ln>
        </p:spPr>
      </p:pic>
      <p:sp>
        <p:nvSpPr>
          <p:cNvPr id="743" name="Shape 743"/>
          <p:cNvSpPr/>
          <p:nvPr/>
        </p:nvSpPr>
        <p:spPr>
          <a:xfrm>
            <a:off x="4343257" y="2918984"/>
            <a:ext cx="1063200" cy="3585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744" name="Shape 744"/>
          <p:cNvGrpSpPr/>
          <p:nvPr/>
        </p:nvGrpSpPr>
        <p:grpSpPr>
          <a:xfrm>
            <a:off x="-9525" y="0"/>
            <a:ext cx="9153600" cy="1412700"/>
            <a:chOff x="-9525" y="0"/>
            <a:chExt cx="9153600" cy="1412700"/>
          </a:xfrm>
        </p:grpSpPr>
        <p:grpSp>
          <p:nvGrpSpPr>
            <p:cNvPr id="745" name="Shape 745"/>
            <p:cNvGrpSpPr/>
            <p:nvPr/>
          </p:nvGrpSpPr>
          <p:grpSpPr>
            <a:xfrm>
              <a:off x="-9525" y="0"/>
              <a:ext cx="9153600" cy="1412700"/>
              <a:chOff x="-9525" y="0"/>
              <a:chExt cx="9153600" cy="1412700"/>
            </a:xfrm>
          </p:grpSpPr>
          <p:sp>
            <p:nvSpPr>
              <p:cNvPr id="746" name="Shape 746"/>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747" name="Shape 747"/>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48" name="Shape 748"/>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49" name="Shape 749"/>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50" name="Shape 750"/>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51" name="Shape 751"/>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52" name="Shape 752"/>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53" name="Shape 753"/>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更新後準備</a:t>
            </a:r>
            <a:r>
              <a:rPr lang="en-US">
                <a:solidFill>
                  <a:srgbClr val="FFFF00"/>
                </a:solidFill>
              </a:rPr>
              <a:t>重新啟動伺服器</a:t>
            </a:r>
          </a:p>
        </p:txBody>
      </p:sp>
      <p:sp>
        <p:nvSpPr>
          <p:cNvPr id="754" name="Shape 75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755" name="Shape 755"/>
          <p:cNvSpPr/>
          <p:nvPr/>
        </p:nvSpPr>
        <p:spPr>
          <a:xfrm rot="8100000">
            <a:off x="2975893" y="3683361"/>
            <a:ext cx="1660993" cy="780221"/>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9" name="Shape 759"/>
        <p:cNvGrpSpPr/>
        <p:nvPr/>
      </p:nvGrpSpPr>
      <p:grpSpPr>
        <a:xfrm>
          <a:off x="0" y="0"/>
          <a:ext cx="0" cy="0"/>
          <a:chOff x="0" y="0"/>
          <a:chExt cx="0" cy="0"/>
        </a:xfrm>
      </p:grpSpPr>
      <p:pic>
        <p:nvPicPr>
          <p:cNvPr id="760" name="Shape 760"/>
          <p:cNvPicPr preferRelativeResize="0"/>
          <p:nvPr>
            <p:ph idx="4294967295" type="body"/>
          </p:nvPr>
        </p:nvPicPr>
        <p:blipFill rotWithShape="1">
          <a:blip r:embed="rId3">
            <a:alphaModFix/>
          </a:blip>
          <a:srcRect b="0" l="0" r="3203" t="0"/>
          <a:stretch/>
        </p:blipFill>
        <p:spPr>
          <a:xfrm>
            <a:off x="0" y="944700"/>
            <a:ext cx="9153600" cy="5913300"/>
          </a:xfrm>
          <a:prstGeom prst="rect">
            <a:avLst/>
          </a:prstGeom>
          <a:noFill/>
          <a:ln>
            <a:noFill/>
          </a:ln>
        </p:spPr>
      </p:pic>
      <p:sp>
        <p:nvSpPr>
          <p:cNvPr id="761" name="Shape 761"/>
          <p:cNvSpPr/>
          <p:nvPr/>
        </p:nvSpPr>
        <p:spPr>
          <a:xfrm>
            <a:off x="4195378" y="4535029"/>
            <a:ext cx="2419800" cy="5745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762" name="Shape 762"/>
          <p:cNvGrpSpPr/>
          <p:nvPr/>
        </p:nvGrpSpPr>
        <p:grpSpPr>
          <a:xfrm>
            <a:off x="-9525" y="0"/>
            <a:ext cx="9153600" cy="1412700"/>
            <a:chOff x="-9525" y="0"/>
            <a:chExt cx="9153600" cy="1412700"/>
          </a:xfrm>
        </p:grpSpPr>
        <p:grpSp>
          <p:nvGrpSpPr>
            <p:cNvPr id="763" name="Shape 763"/>
            <p:cNvGrpSpPr/>
            <p:nvPr/>
          </p:nvGrpSpPr>
          <p:grpSpPr>
            <a:xfrm>
              <a:off x="-9525" y="0"/>
              <a:ext cx="9153600" cy="1412700"/>
              <a:chOff x="-9525" y="0"/>
              <a:chExt cx="9153600" cy="1412700"/>
            </a:xfrm>
          </p:grpSpPr>
          <p:sp>
            <p:nvSpPr>
              <p:cNvPr id="764" name="Shape 764"/>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765" name="Shape 765"/>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66" name="Shape 766"/>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67" name="Shape 767"/>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68" name="Shape 768"/>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69" name="Shape 769"/>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70" name="Shape 770"/>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71" name="Shape 771"/>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更新後準備</a:t>
            </a:r>
            <a:r>
              <a:rPr lang="en-US">
                <a:solidFill>
                  <a:srgbClr val="FFFF00"/>
                </a:solidFill>
              </a:rPr>
              <a:t>重新啟動伺服器</a:t>
            </a:r>
          </a:p>
        </p:txBody>
      </p:sp>
      <p:sp>
        <p:nvSpPr>
          <p:cNvPr id="772" name="Shape 77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773" name="Shape 773"/>
          <p:cNvSpPr/>
          <p:nvPr/>
        </p:nvSpPr>
        <p:spPr>
          <a:xfrm>
            <a:off x="5053692" y="5233332"/>
            <a:ext cx="2563500" cy="1381800"/>
          </a:xfrm>
          <a:prstGeom prst="wedgeRoundRectCallout">
            <a:avLst>
              <a:gd fmla="val -33476" name="adj1"/>
              <a:gd fmla="val -74369" name="adj2"/>
              <a:gd fmla="val 16667" name="adj3"/>
            </a:avLst>
          </a:prstGeom>
          <a:blipFill rotWithShape="1">
            <a:blip r:embed="rId4">
              <a:alphaModFix/>
            </a:blip>
            <a:stretch>
              <a:fillRect b="0" l="0" r="0" t="0"/>
            </a:stretch>
          </a:blip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774" name="Shape 774"/>
          <p:cNvSpPr txBox="1"/>
          <p:nvPr/>
        </p:nvSpPr>
        <p:spPr>
          <a:xfrm>
            <a:off x="5205373" y="5890750"/>
            <a:ext cx="2206200" cy="369300"/>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buSzPct val="25000"/>
              <a:buNone/>
            </a:pPr>
            <a:r>
              <a:rPr b="1" i="0" lang="en-US" sz="2400" u="none" cap="none" strike="noStrike">
                <a:solidFill>
                  <a:srgbClr val="FF0000"/>
                </a:solidFill>
                <a:latin typeface="Verdana"/>
                <a:ea typeface="Verdana"/>
                <a:cs typeface="Verdana"/>
                <a:sym typeface="Verdana"/>
              </a:rPr>
              <a:t>請等候20秒！</a:t>
            </a:r>
          </a:p>
        </p:txBody>
      </p:sp>
      <p:sp>
        <p:nvSpPr>
          <p:cNvPr id="775" name="Shape 775"/>
          <p:cNvSpPr/>
          <p:nvPr/>
        </p:nvSpPr>
        <p:spPr>
          <a:xfrm rot="-5400000">
            <a:off x="4574729" y="2410181"/>
            <a:ext cx="1661100" cy="780300"/>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9" name="Shape 779"/>
        <p:cNvGrpSpPr/>
        <p:nvPr/>
      </p:nvGrpSpPr>
      <p:grpSpPr>
        <a:xfrm>
          <a:off x="0" y="0"/>
          <a:ext cx="0" cy="0"/>
          <a:chOff x="0" y="0"/>
          <a:chExt cx="0" cy="0"/>
        </a:xfrm>
      </p:grpSpPr>
      <p:pic>
        <p:nvPicPr>
          <p:cNvPr id="780" name="Shape 780"/>
          <p:cNvPicPr preferRelativeResize="0"/>
          <p:nvPr/>
        </p:nvPicPr>
        <p:blipFill rotWithShape="1">
          <a:blip r:embed="rId3">
            <a:alphaModFix/>
          </a:blip>
          <a:srcRect b="398" l="0" r="3688" t="0"/>
          <a:stretch/>
        </p:blipFill>
        <p:spPr>
          <a:xfrm>
            <a:off x="0" y="944700"/>
            <a:ext cx="9143999" cy="5913299"/>
          </a:xfrm>
          <a:prstGeom prst="rect">
            <a:avLst/>
          </a:prstGeom>
          <a:noFill/>
          <a:ln>
            <a:noFill/>
          </a:ln>
        </p:spPr>
      </p:pic>
      <p:grpSp>
        <p:nvGrpSpPr>
          <p:cNvPr id="781" name="Shape 781"/>
          <p:cNvGrpSpPr/>
          <p:nvPr/>
        </p:nvGrpSpPr>
        <p:grpSpPr>
          <a:xfrm>
            <a:off x="-9525" y="0"/>
            <a:ext cx="9153600" cy="1412700"/>
            <a:chOff x="-9525" y="0"/>
            <a:chExt cx="9153600" cy="1412700"/>
          </a:xfrm>
        </p:grpSpPr>
        <p:grpSp>
          <p:nvGrpSpPr>
            <p:cNvPr id="782" name="Shape 782"/>
            <p:cNvGrpSpPr/>
            <p:nvPr/>
          </p:nvGrpSpPr>
          <p:grpSpPr>
            <a:xfrm>
              <a:off x="-9525" y="0"/>
              <a:ext cx="9153600" cy="1412700"/>
              <a:chOff x="-9525" y="0"/>
              <a:chExt cx="9153600" cy="1412700"/>
            </a:xfrm>
          </p:grpSpPr>
          <p:sp>
            <p:nvSpPr>
              <p:cNvPr id="783" name="Shape 783"/>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784" name="Shape 784"/>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85" name="Shape 785"/>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86" name="Shape 786"/>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87" name="Shape 787"/>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788" name="Shape 788"/>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89" name="Shape 789"/>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790" name="Shape 790"/>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修改完成</a:t>
            </a:r>
          </a:p>
        </p:txBody>
      </p:sp>
      <p:sp>
        <p:nvSpPr>
          <p:cNvPr id="791" name="Shape 79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792" name="Shape 792"/>
          <p:cNvSpPr/>
          <p:nvPr/>
        </p:nvSpPr>
        <p:spPr>
          <a:xfrm>
            <a:off x="1877700" y="2190725"/>
            <a:ext cx="2433900" cy="458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793" name="Shape 793"/>
          <p:cNvSpPr/>
          <p:nvPr/>
        </p:nvSpPr>
        <p:spPr>
          <a:xfrm rot="2700000">
            <a:off x="4167143" y="2846148"/>
            <a:ext cx="1660993" cy="780221"/>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x="0" y="0"/>
          <a:ext cx="0" cy="0"/>
          <a:chOff x="0" y="0"/>
          <a:chExt cx="0" cy="0"/>
        </a:xfrm>
      </p:grpSpPr>
      <p:pic>
        <p:nvPicPr>
          <p:cNvPr id="798" name="Shape 798"/>
          <p:cNvPicPr preferRelativeResize="0"/>
          <p:nvPr>
            <p:ph idx="4294967295" type="body"/>
          </p:nvPr>
        </p:nvPicPr>
        <p:blipFill rotWithShape="1">
          <a:blip r:embed="rId3">
            <a:alphaModFix/>
          </a:blip>
          <a:srcRect b="0" l="0" r="1835" t="0"/>
          <a:stretch/>
        </p:blipFill>
        <p:spPr>
          <a:xfrm>
            <a:off x="0" y="770575"/>
            <a:ext cx="9153600" cy="6087600"/>
          </a:xfrm>
          <a:prstGeom prst="rect">
            <a:avLst/>
          </a:prstGeom>
          <a:noFill/>
          <a:ln>
            <a:noFill/>
          </a:ln>
        </p:spPr>
      </p:pic>
      <p:sp>
        <p:nvSpPr>
          <p:cNvPr id="799" name="Shape 799"/>
          <p:cNvSpPr/>
          <p:nvPr/>
        </p:nvSpPr>
        <p:spPr>
          <a:xfrm>
            <a:off x="1483954" y="2776099"/>
            <a:ext cx="1105500" cy="4482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800" name="Shape 800"/>
          <p:cNvGrpSpPr/>
          <p:nvPr/>
        </p:nvGrpSpPr>
        <p:grpSpPr>
          <a:xfrm>
            <a:off x="-9525" y="0"/>
            <a:ext cx="9153600" cy="1412700"/>
            <a:chOff x="-9525" y="0"/>
            <a:chExt cx="9153600" cy="1412700"/>
          </a:xfrm>
        </p:grpSpPr>
        <p:grpSp>
          <p:nvGrpSpPr>
            <p:cNvPr id="801" name="Shape 801"/>
            <p:cNvGrpSpPr/>
            <p:nvPr/>
          </p:nvGrpSpPr>
          <p:grpSpPr>
            <a:xfrm>
              <a:off x="-9525" y="0"/>
              <a:ext cx="9153600" cy="1412700"/>
              <a:chOff x="-9525" y="0"/>
              <a:chExt cx="9153600" cy="1412700"/>
            </a:xfrm>
          </p:grpSpPr>
          <p:sp>
            <p:nvSpPr>
              <p:cNvPr id="802" name="Shape 802"/>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803" name="Shape 803"/>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04" name="Shape 804"/>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05" name="Shape 805"/>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06" name="Shape 806"/>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07" name="Shape 807"/>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808" name="Shape 808"/>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809" name="Shape 809"/>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登入後在首頁顯示的「</a:t>
            </a:r>
            <a:r>
              <a:rPr lang="en-US">
                <a:solidFill>
                  <a:srgbClr val="FFFF00"/>
                </a:solidFill>
              </a:rPr>
              <a:t>新聞編輯…</a:t>
            </a:r>
            <a:r>
              <a:rPr lang="en-US"/>
              <a:t>」</a:t>
            </a:r>
          </a:p>
        </p:txBody>
      </p:sp>
      <p:sp>
        <p:nvSpPr>
          <p:cNvPr id="810" name="Shape 810"/>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811" name="Shape 811"/>
          <p:cNvSpPr/>
          <p:nvPr/>
        </p:nvSpPr>
        <p:spPr>
          <a:xfrm>
            <a:off x="2806150" y="2610050"/>
            <a:ext cx="1661100" cy="780300"/>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5" name="Shape 815"/>
        <p:cNvGrpSpPr/>
        <p:nvPr/>
      </p:nvGrpSpPr>
      <p:grpSpPr>
        <a:xfrm>
          <a:off x="0" y="0"/>
          <a:ext cx="0" cy="0"/>
          <a:chOff x="0" y="0"/>
          <a:chExt cx="0" cy="0"/>
        </a:xfrm>
      </p:grpSpPr>
      <p:sp>
        <p:nvSpPr>
          <p:cNvPr id="816" name="Shape 816"/>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編輯「</a:t>
            </a:r>
            <a:r>
              <a:rPr lang="en-US">
                <a:solidFill>
                  <a:srgbClr val="FFFF00"/>
                </a:solidFill>
              </a:rPr>
              <a:t>頭條新聞</a:t>
            </a:r>
            <a:r>
              <a:rPr lang="en-US"/>
              <a:t>」</a:t>
            </a:r>
          </a:p>
        </p:txBody>
      </p:sp>
      <p:sp>
        <p:nvSpPr>
          <p:cNvPr id="817" name="Shape 81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818" name="Shape 818"/>
          <p:cNvPicPr preferRelativeResize="0"/>
          <p:nvPr>
            <p:ph idx="4294967295" type="body"/>
          </p:nvPr>
        </p:nvPicPr>
        <p:blipFill rotWithShape="1">
          <a:blip r:embed="rId3">
            <a:alphaModFix/>
          </a:blip>
          <a:srcRect b="20616" l="0" r="0" t="0"/>
          <a:stretch/>
        </p:blipFill>
        <p:spPr>
          <a:xfrm>
            <a:off x="-9675" y="1421727"/>
            <a:ext cx="9153600" cy="4744200"/>
          </a:xfrm>
          <a:prstGeom prst="rect">
            <a:avLst/>
          </a:prstGeom>
          <a:noFill/>
          <a:ln>
            <a:noFill/>
          </a:ln>
        </p:spPr>
      </p:pic>
      <p:sp>
        <p:nvSpPr>
          <p:cNvPr id="819" name="Shape 819"/>
          <p:cNvSpPr/>
          <p:nvPr/>
        </p:nvSpPr>
        <p:spPr>
          <a:xfrm>
            <a:off x="4284101" y="3351444"/>
            <a:ext cx="1503900" cy="440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820" name="Shape 820"/>
          <p:cNvSpPr/>
          <p:nvPr/>
        </p:nvSpPr>
        <p:spPr>
          <a:xfrm rot="-8100000">
            <a:off x="3561212" y="2098229"/>
            <a:ext cx="1660993" cy="780221"/>
          </a:xfrm>
          <a:prstGeom prst="lef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4" name="Shape 824"/>
        <p:cNvGrpSpPr/>
        <p:nvPr/>
      </p:nvGrpSpPr>
      <p:grpSpPr>
        <a:xfrm>
          <a:off x="0" y="0"/>
          <a:ext cx="0" cy="0"/>
          <a:chOff x="0" y="0"/>
          <a:chExt cx="0" cy="0"/>
        </a:xfrm>
      </p:grpSpPr>
      <p:pic>
        <p:nvPicPr>
          <p:cNvPr id="825" name="Shape 825"/>
          <p:cNvPicPr preferRelativeResize="0"/>
          <p:nvPr>
            <p:ph idx="4294967295" type="body"/>
          </p:nvPr>
        </p:nvPicPr>
        <p:blipFill rotWithShape="1">
          <a:blip r:embed="rId3">
            <a:alphaModFix/>
          </a:blip>
          <a:srcRect b="0" l="0" r="2695" t="0"/>
          <a:stretch/>
        </p:blipFill>
        <p:spPr>
          <a:xfrm>
            <a:off x="-9525" y="723275"/>
            <a:ext cx="9144000" cy="6134700"/>
          </a:xfrm>
          <a:prstGeom prst="rect">
            <a:avLst/>
          </a:prstGeom>
          <a:noFill/>
          <a:ln>
            <a:noFill/>
          </a:ln>
        </p:spPr>
      </p:pic>
      <p:grpSp>
        <p:nvGrpSpPr>
          <p:cNvPr id="826" name="Shape 826"/>
          <p:cNvGrpSpPr/>
          <p:nvPr/>
        </p:nvGrpSpPr>
        <p:grpSpPr>
          <a:xfrm>
            <a:off x="-9525" y="0"/>
            <a:ext cx="9153600" cy="1412700"/>
            <a:chOff x="-9525" y="0"/>
            <a:chExt cx="9153600" cy="1412700"/>
          </a:xfrm>
        </p:grpSpPr>
        <p:grpSp>
          <p:nvGrpSpPr>
            <p:cNvPr id="827" name="Shape 827"/>
            <p:cNvGrpSpPr/>
            <p:nvPr/>
          </p:nvGrpSpPr>
          <p:grpSpPr>
            <a:xfrm>
              <a:off x="-9525" y="0"/>
              <a:ext cx="9153600" cy="1412700"/>
              <a:chOff x="-9525" y="0"/>
              <a:chExt cx="9153600" cy="1412700"/>
            </a:xfrm>
          </p:grpSpPr>
          <p:sp>
            <p:nvSpPr>
              <p:cNvPr id="828" name="Shape 828"/>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829" name="Shape 829"/>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30" name="Shape 830"/>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31" name="Shape 831"/>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32" name="Shape 832"/>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33" name="Shape 833"/>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834" name="Shape 834"/>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835" name="Shape 835"/>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solidFill>
                  <a:srgbClr val="FFFF00"/>
                </a:solidFill>
              </a:rPr>
              <a:t>新聞編輯</a:t>
            </a:r>
          </a:p>
        </p:txBody>
      </p:sp>
      <p:sp>
        <p:nvSpPr>
          <p:cNvPr id="836" name="Shape 83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837" name="Shape 837"/>
          <p:cNvSpPr/>
          <p:nvPr/>
        </p:nvSpPr>
        <p:spPr>
          <a:xfrm>
            <a:off x="1949320" y="2794574"/>
            <a:ext cx="6336000" cy="1511699"/>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838" name="Shape 838"/>
          <p:cNvSpPr/>
          <p:nvPr/>
        </p:nvSpPr>
        <p:spPr>
          <a:xfrm>
            <a:off x="4513716" y="4771821"/>
            <a:ext cx="1278000" cy="3204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cxnSp>
        <p:nvCxnSpPr>
          <p:cNvPr id="839" name="Shape 839"/>
          <p:cNvCxnSpPr>
            <a:endCxn id="838" idx="0"/>
          </p:cNvCxnSpPr>
          <p:nvPr/>
        </p:nvCxnSpPr>
        <p:spPr>
          <a:xfrm>
            <a:off x="5110716" y="4331121"/>
            <a:ext cx="42000" cy="440700"/>
          </a:xfrm>
          <a:prstGeom prst="straightConnector1">
            <a:avLst/>
          </a:prstGeom>
          <a:solidFill>
            <a:schemeClr val="accent1"/>
          </a:solidFill>
          <a:ln cap="flat" cmpd="sng" w="28575">
            <a:solidFill>
              <a:srgbClr val="FF0000"/>
            </a:solidFill>
            <a:prstDash val="solid"/>
            <a:round/>
            <a:headEnd len="med" w="med" type="none"/>
            <a:tailEnd len="med" w="med" type="triangle"/>
          </a:ln>
        </p:spPr>
      </p:cxnSp>
      <p:sp>
        <p:nvSpPr>
          <p:cNvPr id="840" name="Shape 840"/>
          <p:cNvSpPr/>
          <p:nvPr/>
        </p:nvSpPr>
        <p:spPr>
          <a:xfrm>
            <a:off x="3351225" y="5423775"/>
            <a:ext cx="3603000" cy="1134300"/>
          </a:xfrm>
          <a:prstGeom prst="wedgeRoundRectCallout">
            <a:avLst>
              <a:gd fmla="val -9948" name="adj1"/>
              <a:gd fmla="val -70991" name="adj2"/>
              <a:gd fmla="val 0" name="adj3"/>
            </a:avLst>
          </a:prstGeom>
          <a:solidFill>
            <a:srgbClr val="FFFFFF"/>
          </a:solid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2400"/>
              <a:t>這樣就能夠簡單修改</a:t>
            </a:r>
          </a:p>
          <a:p>
            <a:pPr lvl="0" rtl="0" algn="ctr">
              <a:spcBef>
                <a:spcPts val="0"/>
              </a:spcBef>
              <a:buNone/>
            </a:pPr>
            <a:r>
              <a:rPr lang="en-US" sz="2400"/>
              <a:t>顯示在</a:t>
            </a:r>
            <a:r>
              <a:rPr lang="en-US" sz="2400"/>
              <a:t>首頁的文字了</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5" name="Shape 845"/>
        <p:cNvGrpSpPr/>
        <p:nvPr/>
      </p:nvGrpSpPr>
      <p:grpSpPr>
        <a:xfrm>
          <a:off x="0" y="0"/>
          <a:ext cx="0" cy="0"/>
          <a:chOff x="0" y="0"/>
          <a:chExt cx="0" cy="0"/>
        </a:xfrm>
      </p:grpSpPr>
      <p:sp>
        <p:nvSpPr>
          <p:cNvPr id="846" name="Shape 846"/>
          <p:cNvSpPr txBox="1"/>
          <p:nvPr>
            <p:ph type="title"/>
          </p:nvPr>
        </p:nvSpPr>
        <p:spPr>
          <a:xfrm>
            <a:off x="3006925" y="4943700"/>
            <a:ext cx="5487900" cy="660000"/>
          </a:xfrm>
          <a:prstGeom prst="rect">
            <a:avLst/>
          </a:prstGeom>
        </p:spPr>
        <p:txBody>
          <a:bodyPr anchorCtr="0" anchor="b" bIns="91425" lIns="91425" rIns="91425" tIns="91425">
            <a:noAutofit/>
          </a:bodyPr>
          <a:lstStyle/>
          <a:p>
            <a:pPr lvl="0" rtl="0">
              <a:spcBef>
                <a:spcPts val="0"/>
              </a:spcBef>
              <a:buNone/>
            </a:pPr>
            <a:r>
              <a:rPr lang="en-US"/>
              <a:t>操作看看吧</a:t>
            </a:r>
          </a:p>
        </p:txBody>
      </p:sp>
      <p:sp>
        <p:nvSpPr>
          <p:cNvPr id="847" name="Shape 847"/>
          <p:cNvSpPr txBox="1"/>
          <p:nvPr>
            <p:ph idx="1" type="body"/>
          </p:nvPr>
        </p:nvSpPr>
        <p:spPr>
          <a:xfrm>
            <a:off x="3006925" y="1052775"/>
            <a:ext cx="5071800" cy="2938800"/>
          </a:xfrm>
          <a:prstGeom prst="rect">
            <a:avLst/>
          </a:prstGeom>
        </p:spPr>
        <p:txBody>
          <a:bodyPr anchorCtr="0" anchor="t" bIns="91425" lIns="91425" rIns="91425" tIns="91425">
            <a:noAutofit/>
          </a:bodyPr>
          <a:lstStyle/>
          <a:p>
            <a:pPr lvl="0" rtl="0">
              <a:spcBef>
                <a:spcPts val="0"/>
              </a:spcBef>
              <a:buNone/>
            </a:pPr>
            <a:r>
              <a:t/>
            </a:r>
            <a:endParaRPr/>
          </a:p>
        </p:txBody>
      </p:sp>
      <p:sp>
        <p:nvSpPr>
          <p:cNvPr id="848" name="Shape 848"/>
          <p:cNvSpPr txBox="1"/>
          <p:nvPr>
            <p:ph idx="12" type="sldNum"/>
          </p:nvPr>
        </p:nvSpPr>
        <p:spPr>
          <a:xfrm>
            <a:off x="8130700" y="5798700"/>
            <a:ext cx="7692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solidFill>
                  <a:srgbClr val="FFFFFF"/>
                </a:solidFill>
              </a:rPr>
              <a:t>‹#›</a:t>
            </a:fld>
          </a:p>
        </p:txBody>
      </p:sp>
      <p:pic>
        <p:nvPicPr>
          <p:cNvPr id="849" name="Shape 849"/>
          <p:cNvPicPr preferRelativeResize="0"/>
          <p:nvPr>
            <p:ph idx="1" type="body"/>
          </p:nvPr>
        </p:nvPicPr>
        <p:blipFill rotWithShape="1">
          <a:blip r:embed="rId3">
            <a:alphaModFix/>
          </a:blip>
          <a:srcRect b="0" l="0" r="0" t="0"/>
          <a:stretch/>
        </p:blipFill>
        <p:spPr>
          <a:xfrm>
            <a:off x="3006925" y="1052775"/>
            <a:ext cx="4699800" cy="2938800"/>
          </a:xfrm>
          <a:prstGeom prst="rect">
            <a:avLst/>
          </a:prstGeom>
          <a:noFill/>
          <a:ln cap="flat" cmpd="sng" w="28575">
            <a:solidFill>
              <a:srgbClr val="FF0000"/>
            </a:solidFill>
            <a:prstDash val="solid"/>
            <a:round/>
            <a:headEnd len="med" w="med" type="none"/>
            <a:tailEnd len="med" w="med" type="none"/>
          </a:ln>
        </p:spPr>
      </p:pic>
      <p:sp>
        <p:nvSpPr>
          <p:cNvPr id="850" name="Shape 850"/>
          <p:cNvSpPr/>
          <p:nvPr/>
        </p:nvSpPr>
        <p:spPr>
          <a:xfrm>
            <a:off x="3017225" y="1062975"/>
            <a:ext cx="4744200" cy="2938800"/>
          </a:xfrm>
          <a:prstGeom prst="rect">
            <a:avLst/>
          </a:prstGeom>
          <a:noFill/>
          <a:ln cap="flat" cmpd="sng" w="38100">
            <a:solidFill>
              <a:srgbClr val="00317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4" name="Shape 854"/>
        <p:cNvGrpSpPr/>
        <p:nvPr/>
      </p:nvGrpSpPr>
      <p:grpSpPr>
        <a:xfrm>
          <a:off x="0" y="0"/>
          <a:ext cx="0" cy="0"/>
          <a:chOff x="0" y="0"/>
          <a:chExt cx="0" cy="0"/>
        </a:xfrm>
      </p:grpSpPr>
      <p:sp>
        <p:nvSpPr>
          <p:cNvPr id="855" name="Shape 855"/>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lvl="0" rtl="0">
              <a:spcBef>
                <a:spcPts val="0"/>
              </a:spcBef>
              <a:buSzPct val="27500"/>
              <a:buNone/>
            </a:pPr>
            <a:r>
              <a:rPr lang="en-US"/>
              <a:t>3. 管理內容資料層級架構</a:t>
            </a:r>
          </a:p>
        </p:txBody>
      </p:sp>
      <p:sp>
        <p:nvSpPr>
          <p:cNvPr id="856" name="Shape 856"/>
          <p:cNvSpPr txBox="1"/>
          <p:nvPr>
            <p:ph idx="1" type="body"/>
          </p:nvPr>
        </p:nvSpPr>
        <p:spPr>
          <a:xfrm>
            <a:off x="722312" y="2276872"/>
            <a:ext cx="7772400" cy="1500300"/>
          </a:xfrm>
          <a:prstGeom prst="rect">
            <a:avLst/>
          </a:prstGeom>
          <a:noFill/>
          <a:ln>
            <a:noFill/>
          </a:ln>
        </p:spPr>
        <p:txBody>
          <a:bodyPr anchorCtr="0" anchor="b" bIns="45700" lIns="91425" rIns="91425" tIns="45700">
            <a:noAutofit/>
          </a:bodyPr>
          <a:lstStyle/>
          <a:p>
            <a:pPr lvl="0" rtl="0">
              <a:spcBef>
                <a:spcPts val="0"/>
              </a:spcBef>
              <a:buClr>
                <a:srgbClr val="000000"/>
              </a:buClr>
              <a:buSzPct val="55000"/>
              <a:buFont typeface="Arial"/>
              <a:buNone/>
            </a:pPr>
            <a:r>
              <a:rPr lang="en-US"/>
              <a:t>DSpace-DLLL系統功能導覽</a:t>
            </a:r>
          </a:p>
        </p:txBody>
      </p:sp>
      <p:sp>
        <p:nvSpPr>
          <p:cNvPr id="857" name="Shape 857"/>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b="0" l="0" r="64815" t="0"/>
          <a:stretch/>
        </p:blipFill>
        <p:spPr>
          <a:xfrm>
            <a:off x="7535400" y="0"/>
            <a:ext cx="1608600" cy="6858000"/>
          </a:xfrm>
          <a:prstGeom prst="rect">
            <a:avLst/>
          </a:prstGeom>
          <a:noFill/>
          <a:ln>
            <a:noFill/>
          </a:ln>
        </p:spPr>
      </p:pic>
      <p:sp>
        <p:nvSpPr>
          <p:cNvPr id="246" name="Shape 246"/>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為什麼要做數位典藏？</a:t>
            </a:r>
          </a:p>
        </p:txBody>
      </p:sp>
      <p:sp>
        <p:nvSpPr>
          <p:cNvPr id="247" name="Shape 247"/>
          <p:cNvSpPr txBox="1"/>
          <p:nvPr>
            <p:ph idx="1" type="body"/>
          </p:nvPr>
        </p:nvSpPr>
        <p:spPr>
          <a:xfrm>
            <a:off x="457200" y="1076325"/>
            <a:ext cx="7115700" cy="5248200"/>
          </a:xfrm>
          <a:prstGeom prst="rect">
            <a:avLst/>
          </a:prstGeom>
        </p:spPr>
        <p:txBody>
          <a:bodyPr anchorCtr="0" anchor="t" bIns="91425" lIns="91425" rIns="91425" tIns="91425">
            <a:noAutofit/>
          </a:bodyPr>
          <a:lstStyle/>
          <a:p>
            <a:pPr indent="-228600" lvl="0" marL="457200" rtl="0">
              <a:spcBef>
                <a:spcPts val="0"/>
              </a:spcBef>
            </a:pPr>
            <a:r>
              <a:rPr b="1" lang="en-US">
                <a:solidFill>
                  <a:srgbClr val="597E38"/>
                </a:solidFill>
              </a:rPr>
              <a:t>網際網路</a:t>
            </a:r>
            <a:r>
              <a:rPr lang="en-US"/>
              <a:t>的時代來臨，數位化的資訊得以透過網路快速傳送到每一位讀者身邊</a:t>
            </a:r>
          </a:p>
          <a:p>
            <a:pPr indent="-393700" lvl="1" marL="914400" rtl="0">
              <a:spcBef>
                <a:spcPts val="0"/>
              </a:spcBef>
              <a:buSzPct val="100000"/>
            </a:pPr>
            <a:r>
              <a:rPr lang="en-US" sz="2600"/>
              <a:t>讀者</a:t>
            </a:r>
            <a:r>
              <a:rPr b="1" lang="en-US" sz="2600">
                <a:solidFill>
                  <a:srgbClr val="597E38"/>
                </a:solidFill>
              </a:rPr>
              <a:t>不需要舟車勞頓親臨圖書館</a:t>
            </a:r>
            <a:r>
              <a:rPr lang="en-US" sz="2600"/>
              <a:t>才能調閱珍善本，數位典藏讓讀者能透過網路仔細研究大量豐富的珍貴館藏</a:t>
            </a:r>
          </a:p>
          <a:p>
            <a:pPr indent="-393700" lvl="1" marL="914400" rtl="0">
              <a:spcBef>
                <a:spcPts val="0"/>
              </a:spcBef>
              <a:spcAft>
                <a:spcPts val="1000"/>
              </a:spcAft>
              <a:buSzPct val="100000"/>
            </a:pPr>
            <a:r>
              <a:rPr lang="en-US" sz="2600"/>
              <a:t>藉由</a:t>
            </a:r>
            <a:r>
              <a:rPr b="1" lang="en-US" sz="2600">
                <a:solidFill>
                  <a:srgbClr val="597E38"/>
                </a:solidFill>
              </a:rPr>
              <a:t>數位化的轉換、典藏與展示</a:t>
            </a:r>
            <a:r>
              <a:rPr lang="en-US" sz="2600"/>
              <a:t>，保存在庫房深處的一手史料古籍檔案將能夠讓更多人一親芳澤</a:t>
            </a:r>
          </a:p>
          <a:p>
            <a:pPr indent="-228600" lvl="0" marL="457200" rtl="0">
              <a:spcBef>
                <a:spcPts val="0"/>
              </a:spcBef>
            </a:pPr>
            <a:r>
              <a:rPr lang="en-US"/>
              <a:t>數位資訊技術的進步與數位裝置的普及改變了人們對於知識處理與溝通的方式，同時也</a:t>
            </a:r>
            <a:r>
              <a:rPr b="1" lang="en-US">
                <a:solidFill>
                  <a:srgbClr val="597E38"/>
                </a:solidFill>
              </a:rPr>
              <a:t>對傳統的研究模式與資訊來源帶來了影響</a:t>
            </a:r>
          </a:p>
          <a:p>
            <a:pPr lvl="0">
              <a:spcBef>
                <a:spcPts val="0"/>
              </a:spcBef>
              <a:buNone/>
            </a:pPr>
            <a:r>
              <a:t/>
            </a:r>
            <a:endParaRPr/>
          </a:p>
        </p:txBody>
      </p:sp>
      <p:sp>
        <p:nvSpPr>
          <p:cNvPr id="248" name="Shape 248"/>
          <p:cNvSpPr/>
          <p:nvPr/>
        </p:nvSpPr>
        <p:spPr>
          <a:xfrm>
            <a:off x="7696200" y="5943600"/>
            <a:ext cx="609600" cy="533400"/>
          </a:xfrm>
          <a:prstGeom prst="hexagon">
            <a:avLst>
              <a:gd fmla="val 28571" name="adj"/>
              <a:gd fmla="val 115470" name="vf"/>
            </a:avLst>
          </a:prstGeom>
          <a:solidFill>
            <a:srgbClr val="DEE3E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49" name="Shape 249"/>
          <p:cNvSpPr/>
          <p:nvPr/>
        </p:nvSpPr>
        <p:spPr>
          <a:xfrm>
            <a:off x="8229600" y="5638800"/>
            <a:ext cx="609600" cy="533400"/>
          </a:xfrm>
          <a:prstGeom prst="hexagon">
            <a:avLst>
              <a:gd fmla="val 28571" name="adj"/>
              <a:gd fmla="val 115470" name="vf"/>
            </a:avLst>
          </a:prstGeom>
          <a:solidFill>
            <a:srgbClr val="DEE3E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50" name="Shape 250"/>
          <p:cNvSpPr/>
          <p:nvPr/>
        </p:nvSpPr>
        <p:spPr>
          <a:xfrm>
            <a:off x="8220075" y="6229350"/>
            <a:ext cx="609600" cy="533400"/>
          </a:xfrm>
          <a:prstGeom prst="hexagon">
            <a:avLst>
              <a:gd fmla="val 28571" name="adj"/>
              <a:gd fmla="val 115470" name="vf"/>
            </a:avLst>
          </a:prstGeom>
          <a:solidFill>
            <a:srgbClr val="DEE3E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251" name="Shape 251"/>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sz="1800">
                <a:solidFill>
                  <a:srgbClr val="000000"/>
                </a:solidFill>
              </a:rPr>
              <a:t>‹#›</a:t>
            </a:fld>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1" name="Shape 861"/>
        <p:cNvGrpSpPr/>
        <p:nvPr/>
      </p:nvGrpSpPr>
      <p:grpSpPr>
        <a:xfrm>
          <a:off x="0" y="0"/>
          <a:ext cx="0" cy="0"/>
          <a:chOff x="0" y="0"/>
          <a:chExt cx="0" cy="0"/>
        </a:xfrm>
      </p:grpSpPr>
      <p:pic>
        <p:nvPicPr>
          <p:cNvPr id="862" name="Shape 862"/>
          <p:cNvPicPr preferRelativeResize="0"/>
          <p:nvPr>
            <p:ph idx="4294967295" type="body"/>
          </p:nvPr>
        </p:nvPicPr>
        <p:blipFill rotWithShape="1">
          <a:blip r:embed="rId3">
            <a:alphaModFix/>
          </a:blip>
          <a:srcRect b="0" l="0" r="0" t="0"/>
          <a:stretch/>
        </p:blipFill>
        <p:spPr>
          <a:xfrm>
            <a:off x="-9517" y="670686"/>
            <a:ext cx="9153600" cy="6187199"/>
          </a:xfrm>
          <a:prstGeom prst="rect">
            <a:avLst/>
          </a:prstGeom>
          <a:noFill/>
          <a:ln>
            <a:noFill/>
          </a:ln>
        </p:spPr>
      </p:pic>
      <p:sp>
        <p:nvSpPr>
          <p:cNvPr id="863" name="Shape 863"/>
          <p:cNvSpPr/>
          <p:nvPr/>
        </p:nvSpPr>
        <p:spPr>
          <a:xfrm>
            <a:off x="-9525" y="4033080"/>
            <a:ext cx="1677600" cy="301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864" name="Shape 864"/>
          <p:cNvSpPr/>
          <p:nvPr/>
        </p:nvSpPr>
        <p:spPr>
          <a:xfrm rot="5400000">
            <a:off x="-106396" y="2185846"/>
            <a:ext cx="1871400" cy="1110900"/>
          </a:xfrm>
          <a:prstGeom prst="rightArrow">
            <a:avLst>
              <a:gd fmla="val 50000" name="adj1"/>
              <a:gd fmla="val 50000" name="adj2"/>
            </a:avLst>
          </a:prstGeom>
          <a:solidFill>
            <a:srgbClr val="FF0000"/>
          </a:solid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865" name="Shape 865"/>
          <p:cNvGrpSpPr/>
          <p:nvPr/>
        </p:nvGrpSpPr>
        <p:grpSpPr>
          <a:xfrm>
            <a:off x="-9525" y="0"/>
            <a:ext cx="9153600" cy="1412700"/>
            <a:chOff x="-9525" y="0"/>
            <a:chExt cx="9153600" cy="1412700"/>
          </a:xfrm>
        </p:grpSpPr>
        <p:grpSp>
          <p:nvGrpSpPr>
            <p:cNvPr id="866" name="Shape 866"/>
            <p:cNvGrpSpPr/>
            <p:nvPr/>
          </p:nvGrpSpPr>
          <p:grpSpPr>
            <a:xfrm>
              <a:off x="-9525" y="0"/>
              <a:ext cx="9153600" cy="1412700"/>
              <a:chOff x="-9525" y="0"/>
              <a:chExt cx="9153600" cy="1412700"/>
            </a:xfrm>
          </p:grpSpPr>
          <p:sp>
            <p:nvSpPr>
              <p:cNvPr id="867" name="Shape 867"/>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868" name="Shape 868"/>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69" name="Shape 869"/>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70" name="Shape 870"/>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71" name="Shape 871"/>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872" name="Shape 872"/>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873" name="Shape 873"/>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874" name="Shape 874"/>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社群與類別 列表</a:t>
            </a:r>
          </a:p>
        </p:txBody>
      </p:sp>
      <p:sp>
        <p:nvSpPr>
          <p:cNvPr id="875" name="Shape 875"/>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0" name="Shape 880"/>
        <p:cNvGrpSpPr/>
        <p:nvPr/>
      </p:nvGrpSpPr>
      <p:grpSpPr>
        <a:xfrm>
          <a:off x="0" y="0"/>
          <a:ext cx="0" cy="0"/>
          <a:chOff x="0" y="0"/>
          <a:chExt cx="0" cy="0"/>
        </a:xfrm>
      </p:grpSpPr>
      <p:sp>
        <p:nvSpPr>
          <p:cNvPr id="881" name="Shape 881"/>
          <p:cNvSpPr txBox="1"/>
          <p:nvPr>
            <p:ph type="title"/>
          </p:nvPr>
        </p:nvSpPr>
        <p:spPr>
          <a:xfrm>
            <a:off x="1143000" y="381000"/>
            <a:ext cx="6705600" cy="563700"/>
          </a:xfrm>
          <a:prstGeom prst="rect">
            <a:avLst/>
          </a:prstGeom>
        </p:spPr>
        <p:txBody>
          <a:bodyPr anchorCtr="0" anchor="ctr" bIns="91425" lIns="91425" rIns="91425" tIns="91425">
            <a:noAutofit/>
          </a:bodyPr>
          <a:lstStyle/>
          <a:p>
            <a:pPr lvl="0" rtl="0">
              <a:spcBef>
                <a:spcPts val="0"/>
              </a:spcBef>
              <a:buNone/>
            </a:pPr>
            <a:r>
              <a:rPr lang="en-US"/>
              <a:t>內容資料層級架構</a:t>
            </a:r>
          </a:p>
        </p:txBody>
      </p:sp>
      <p:sp>
        <p:nvSpPr>
          <p:cNvPr id="882" name="Shape 882"/>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883" name="Shape 883"/>
          <p:cNvSpPr/>
          <p:nvPr/>
        </p:nvSpPr>
        <p:spPr>
          <a:xfrm>
            <a:off x="3564025" y="1039825"/>
            <a:ext cx="2590500" cy="5049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lang="en-US" sz="2000">
                <a:solidFill>
                  <a:schemeClr val="dk1"/>
                </a:solidFill>
              </a:rPr>
              <a:t>政治大學機構典藏</a:t>
            </a:r>
          </a:p>
        </p:txBody>
      </p:sp>
      <p:sp>
        <p:nvSpPr>
          <p:cNvPr id="884" name="Shape 884"/>
          <p:cNvSpPr/>
          <p:nvPr/>
        </p:nvSpPr>
        <p:spPr>
          <a:xfrm>
            <a:off x="2411418" y="1976450"/>
            <a:ext cx="10803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商學院</a:t>
            </a:r>
          </a:p>
        </p:txBody>
      </p:sp>
      <p:sp>
        <p:nvSpPr>
          <p:cNvPr id="885" name="Shape 885"/>
          <p:cNvSpPr/>
          <p:nvPr/>
        </p:nvSpPr>
        <p:spPr>
          <a:xfrm>
            <a:off x="5651500" y="1976450"/>
            <a:ext cx="18714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國際事務學院</a:t>
            </a:r>
          </a:p>
        </p:txBody>
      </p:sp>
      <p:sp>
        <p:nvSpPr>
          <p:cNvPr id="886" name="Shape 886"/>
          <p:cNvSpPr/>
          <p:nvPr/>
        </p:nvSpPr>
        <p:spPr>
          <a:xfrm>
            <a:off x="2358200" y="2844800"/>
            <a:ext cx="13683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廣告學系</a:t>
            </a:r>
          </a:p>
        </p:txBody>
      </p:sp>
      <p:sp>
        <p:nvSpPr>
          <p:cNvPr id="887" name="Shape 887"/>
          <p:cNvSpPr/>
          <p:nvPr/>
        </p:nvSpPr>
        <p:spPr>
          <a:xfrm>
            <a:off x="5579200" y="2844800"/>
            <a:ext cx="20160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實習廣播電臺</a:t>
            </a:r>
          </a:p>
        </p:txBody>
      </p:sp>
      <p:sp>
        <p:nvSpPr>
          <p:cNvPr id="888" name="Shape 888"/>
          <p:cNvSpPr/>
          <p:nvPr/>
        </p:nvSpPr>
        <p:spPr>
          <a:xfrm>
            <a:off x="2358200" y="3789362"/>
            <a:ext cx="20160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國科會研究計劃</a:t>
            </a:r>
          </a:p>
        </p:txBody>
      </p:sp>
      <p:sp>
        <p:nvSpPr>
          <p:cNvPr id="889" name="Shape 889"/>
          <p:cNvSpPr/>
          <p:nvPr/>
        </p:nvSpPr>
        <p:spPr>
          <a:xfrm>
            <a:off x="4464500" y="3789375"/>
            <a:ext cx="11526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學位論文</a:t>
            </a:r>
          </a:p>
        </p:txBody>
      </p:sp>
      <p:sp>
        <p:nvSpPr>
          <p:cNvPr id="890" name="Shape 890"/>
          <p:cNvSpPr/>
          <p:nvPr/>
        </p:nvSpPr>
        <p:spPr>
          <a:xfrm>
            <a:off x="2828150" y="4724400"/>
            <a:ext cx="4425300" cy="5049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中國大陸傳媒變遷的經濟分析……</a:t>
            </a:r>
          </a:p>
        </p:txBody>
      </p:sp>
      <p:cxnSp>
        <p:nvCxnSpPr>
          <p:cNvPr id="891" name="Shape 891"/>
          <p:cNvCxnSpPr/>
          <p:nvPr/>
        </p:nvCxnSpPr>
        <p:spPr>
          <a:xfrm>
            <a:off x="179387" y="1831975"/>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892" name="Shape 892"/>
          <p:cNvSpPr txBox="1"/>
          <p:nvPr/>
        </p:nvSpPr>
        <p:spPr>
          <a:xfrm>
            <a:off x="323850" y="2120900"/>
            <a:ext cx="1440000" cy="4302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i="0" lang="en-US" sz="2400" u="none" cap="none" strike="noStrike">
                <a:solidFill>
                  <a:srgbClr val="3B5425"/>
                </a:solidFill>
                <a:latin typeface="Arial"/>
                <a:ea typeface="Arial"/>
                <a:cs typeface="Arial"/>
                <a:sym typeface="Arial"/>
              </a:rPr>
              <a:t>社群</a:t>
            </a:r>
          </a:p>
          <a:p>
            <a:pPr indent="0" lvl="0" marL="0" marR="0" rtl="0" algn="l">
              <a:lnSpc>
                <a:spcPct val="80000"/>
              </a:lnSpc>
              <a:spcBef>
                <a:spcPts val="0"/>
              </a:spcBef>
              <a:spcAft>
                <a:spcPts val="0"/>
              </a:spcAft>
              <a:buSzPct val="25000"/>
              <a:buNone/>
            </a:pPr>
            <a:r>
              <a:rPr b="0" i="0" lang="en-US" sz="1600" u="none" cap="none" strike="noStrike">
                <a:solidFill>
                  <a:srgbClr val="3B5425"/>
                </a:solidFill>
                <a:latin typeface="Arial"/>
                <a:ea typeface="Arial"/>
                <a:cs typeface="Arial"/>
                <a:sym typeface="Arial"/>
              </a:rPr>
              <a:t>community</a:t>
            </a:r>
          </a:p>
        </p:txBody>
      </p:sp>
      <p:cxnSp>
        <p:nvCxnSpPr>
          <p:cNvPr id="893" name="Shape 893"/>
          <p:cNvCxnSpPr/>
          <p:nvPr/>
        </p:nvCxnSpPr>
        <p:spPr>
          <a:xfrm>
            <a:off x="179387" y="2700338"/>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894" name="Shape 894"/>
          <p:cNvSpPr txBox="1"/>
          <p:nvPr/>
        </p:nvSpPr>
        <p:spPr>
          <a:xfrm>
            <a:off x="323850" y="3789338"/>
            <a:ext cx="1440000" cy="5031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i="0" lang="en-US" sz="2400" u="none" cap="none" strike="noStrike">
                <a:solidFill>
                  <a:srgbClr val="3B5425"/>
                </a:solidFill>
                <a:latin typeface="Arial"/>
                <a:ea typeface="Arial"/>
                <a:cs typeface="Arial"/>
                <a:sym typeface="Arial"/>
              </a:rPr>
              <a:t>類別</a:t>
            </a:r>
          </a:p>
          <a:p>
            <a:pPr indent="0" lvl="0" marL="0" marR="0" rtl="0" algn="l">
              <a:lnSpc>
                <a:spcPct val="98750"/>
              </a:lnSpc>
              <a:spcBef>
                <a:spcPts val="0"/>
              </a:spcBef>
              <a:spcAft>
                <a:spcPts val="0"/>
              </a:spcAft>
              <a:buSzPct val="25000"/>
              <a:buNone/>
            </a:pPr>
            <a:r>
              <a:rPr b="0" i="0" lang="en-US" sz="1600" u="none" cap="none" strike="noStrike">
                <a:solidFill>
                  <a:srgbClr val="3B5425"/>
                </a:solidFill>
                <a:latin typeface="Arial"/>
                <a:ea typeface="Arial"/>
                <a:cs typeface="Arial"/>
                <a:sym typeface="Arial"/>
              </a:rPr>
              <a:t>collection</a:t>
            </a:r>
          </a:p>
        </p:txBody>
      </p:sp>
      <p:cxnSp>
        <p:nvCxnSpPr>
          <p:cNvPr id="895" name="Shape 895"/>
          <p:cNvCxnSpPr/>
          <p:nvPr/>
        </p:nvCxnSpPr>
        <p:spPr>
          <a:xfrm>
            <a:off x="290712" y="4365600"/>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896" name="Shape 896"/>
          <p:cNvSpPr txBox="1"/>
          <p:nvPr/>
        </p:nvSpPr>
        <p:spPr>
          <a:xfrm>
            <a:off x="323850" y="4733900"/>
            <a:ext cx="1440000" cy="5031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i="0" lang="en-US" sz="2400" u="none" cap="none" strike="noStrike">
                <a:solidFill>
                  <a:srgbClr val="3B5425"/>
                </a:solidFill>
                <a:latin typeface="Arial"/>
                <a:ea typeface="Arial"/>
                <a:cs typeface="Arial"/>
                <a:sym typeface="Arial"/>
              </a:rPr>
              <a:t>文件</a:t>
            </a:r>
          </a:p>
          <a:p>
            <a:pPr indent="0" lvl="0" marL="0" marR="0" rtl="0" algn="l">
              <a:lnSpc>
                <a:spcPct val="98750"/>
              </a:lnSpc>
              <a:spcBef>
                <a:spcPts val="0"/>
              </a:spcBef>
              <a:spcAft>
                <a:spcPts val="0"/>
              </a:spcAft>
              <a:buSzPct val="25000"/>
              <a:buNone/>
            </a:pPr>
            <a:r>
              <a:rPr b="0" i="0" lang="en-US" sz="1600" u="none" cap="none" strike="noStrike">
                <a:solidFill>
                  <a:srgbClr val="3B5425"/>
                </a:solidFill>
                <a:latin typeface="Arial"/>
                <a:ea typeface="Arial"/>
                <a:cs typeface="Arial"/>
                <a:sym typeface="Arial"/>
              </a:rPr>
              <a:t>item</a:t>
            </a:r>
          </a:p>
        </p:txBody>
      </p:sp>
      <p:cxnSp>
        <p:nvCxnSpPr>
          <p:cNvPr id="897" name="Shape 897"/>
          <p:cNvCxnSpPr/>
          <p:nvPr/>
        </p:nvCxnSpPr>
        <p:spPr>
          <a:xfrm>
            <a:off x="179387" y="5310162"/>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898" name="Shape 898"/>
          <p:cNvSpPr txBox="1"/>
          <p:nvPr/>
        </p:nvSpPr>
        <p:spPr>
          <a:xfrm>
            <a:off x="323850" y="5521300"/>
            <a:ext cx="1440000" cy="5031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i="0" lang="en-US" sz="2400" u="none" cap="none" strike="noStrike">
                <a:solidFill>
                  <a:srgbClr val="3B5425"/>
                </a:solidFill>
                <a:latin typeface="Arial"/>
                <a:ea typeface="Arial"/>
                <a:cs typeface="Arial"/>
                <a:sym typeface="Arial"/>
              </a:rPr>
              <a:t>檔案集</a:t>
            </a:r>
          </a:p>
          <a:p>
            <a:pPr indent="0" lvl="0" marL="0" marR="0" rtl="0" algn="l">
              <a:lnSpc>
                <a:spcPct val="98750"/>
              </a:lnSpc>
              <a:spcBef>
                <a:spcPts val="0"/>
              </a:spcBef>
              <a:spcAft>
                <a:spcPts val="0"/>
              </a:spcAft>
              <a:buSzPct val="25000"/>
              <a:buNone/>
            </a:pPr>
            <a:r>
              <a:rPr b="0" i="0" lang="en-US" sz="1600" u="none" cap="none" strike="noStrike">
                <a:solidFill>
                  <a:srgbClr val="3B5425"/>
                </a:solidFill>
                <a:latin typeface="Arial"/>
                <a:ea typeface="Arial"/>
                <a:cs typeface="Arial"/>
                <a:sym typeface="Arial"/>
              </a:rPr>
              <a:t>bundle</a:t>
            </a:r>
          </a:p>
        </p:txBody>
      </p:sp>
      <p:cxnSp>
        <p:nvCxnSpPr>
          <p:cNvPr id="899" name="Shape 899"/>
          <p:cNvCxnSpPr/>
          <p:nvPr/>
        </p:nvCxnSpPr>
        <p:spPr>
          <a:xfrm>
            <a:off x="179387" y="617058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900" name="Shape 900"/>
          <p:cNvSpPr txBox="1"/>
          <p:nvPr/>
        </p:nvSpPr>
        <p:spPr>
          <a:xfrm>
            <a:off x="323850" y="6254750"/>
            <a:ext cx="1440000" cy="5016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i="0" lang="en-US" sz="2400" u="none" cap="none" strike="noStrike">
                <a:solidFill>
                  <a:srgbClr val="3B5425"/>
                </a:solidFill>
                <a:latin typeface="Arial"/>
                <a:ea typeface="Arial"/>
                <a:cs typeface="Arial"/>
                <a:sym typeface="Arial"/>
              </a:rPr>
              <a:t>檔案</a:t>
            </a:r>
          </a:p>
          <a:p>
            <a:pPr indent="0" lvl="0" marL="0" marR="0" rtl="0" algn="l">
              <a:lnSpc>
                <a:spcPct val="98750"/>
              </a:lnSpc>
              <a:spcBef>
                <a:spcPts val="0"/>
              </a:spcBef>
              <a:spcAft>
                <a:spcPts val="0"/>
              </a:spcAft>
              <a:buSzPct val="25000"/>
              <a:buNone/>
            </a:pPr>
            <a:r>
              <a:rPr b="0" i="0" lang="en-US" sz="1600" u="none" cap="none" strike="noStrike">
                <a:solidFill>
                  <a:srgbClr val="3B5425"/>
                </a:solidFill>
                <a:latin typeface="Arial"/>
                <a:ea typeface="Arial"/>
                <a:cs typeface="Arial"/>
                <a:sym typeface="Arial"/>
              </a:rPr>
              <a:t>bitstream</a:t>
            </a:r>
          </a:p>
        </p:txBody>
      </p:sp>
      <p:cxnSp>
        <p:nvCxnSpPr>
          <p:cNvPr id="901" name="Shape 901"/>
          <p:cNvCxnSpPr>
            <a:stCxn id="883" idx="2"/>
            <a:endCxn id="884" idx="0"/>
          </p:cNvCxnSpPr>
          <p:nvPr/>
        </p:nvCxnSpPr>
        <p:spPr>
          <a:xfrm rot="5400000">
            <a:off x="3689575" y="806725"/>
            <a:ext cx="431700" cy="1907700"/>
          </a:xfrm>
          <a:prstGeom prst="bentConnector3">
            <a:avLst>
              <a:gd fmla="val 50003" name="adj1"/>
            </a:avLst>
          </a:prstGeom>
          <a:noFill/>
          <a:ln cap="flat" cmpd="sng" w="28575">
            <a:solidFill>
              <a:schemeClr val="dk1"/>
            </a:solidFill>
            <a:prstDash val="solid"/>
            <a:round/>
            <a:headEnd len="med" w="med" type="none"/>
            <a:tailEnd len="lg" w="lg" type="stealth"/>
          </a:ln>
        </p:spPr>
      </p:cxnSp>
      <p:cxnSp>
        <p:nvCxnSpPr>
          <p:cNvPr id="902" name="Shape 902"/>
          <p:cNvCxnSpPr>
            <a:stCxn id="883" idx="2"/>
            <a:endCxn id="885" idx="0"/>
          </p:cNvCxnSpPr>
          <p:nvPr/>
        </p:nvCxnSpPr>
        <p:spPr>
          <a:xfrm flipH="1" rot="-5400000">
            <a:off x="5507425" y="896575"/>
            <a:ext cx="431700" cy="1728000"/>
          </a:xfrm>
          <a:prstGeom prst="bentConnector3">
            <a:avLst>
              <a:gd fmla="val 50003" name="adj1"/>
            </a:avLst>
          </a:prstGeom>
          <a:noFill/>
          <a:ln cap="flat" cmpd="sng" w="28575">
            <a:solidFill>
              <a:schemeClr val="dk1"/>
            </a:solidFill>
            <a:prstDash val="solid"/>
            <a:round/>
            <a:headEnd len="med" w="med" type="none"/>
            <a:tailEnd len="lg" w="lg" type="stealth"/>
          </a:ln>
        </p:spPr>
      </p:cxnSp>
      <p:cxnSp>
        <p:nvCxnSpPr>
          <p:cNvPr id="903" name="Shape 903"/>
          <p:cNvCxnSpPr>
            <a:stCxn id="904" idx="2"/>
            <a:endCxn id="886" idx="0"/>
          </p:cNvCxnSpPr>
          <p:nvPr/>
        </p:nvCxnSpPr>
        <p:spPr>
          <a:xfrm rot="5400000">
            <a:off x="3750688" y="1771250"/>
            <a:ext cx="365400" cy="1782000"/>
          </a:xfrm>
          <a:prstGeom prst="bentConnector3">
            <a:avLst>
              <a:gd fmla="val 49979" name="adj1"/>
            </a:avLst>
          </a:prstGeom>
          <a:noFill/>
          <a:ln cap="flat" cmpd="sng" w="28575">
            <a:solidFill>
              <a:schemeClr val="dk1"/>
            </a:solidFill>
            <a:prstDash val="solid"/>
            <a:round/>
            <a:headEnd len="med" w="med" type="none"/>
            <a:tailEnd len="lg" w="lg" type="stealth"/>
          </a:ln>
        </p:spPr>
      </p:cxnSp>
      <p:cxnSp>
        <p:nvCxnSpPr>
          <p:cNvPr id="905" name="Shape 905"/>
          <p:cNvCxnSpPr>
            <a:stCxn id="906" idx="2"/>
            <a:endCxn id="888" idx="0"/>
          </p:cNvCxnSpPr>
          <p:nvPr/>
        </p:nvCxnSpPr>
        <p:spPr>
          <a:xfrm rot="5400000">
            <a:off x="3874425" y="2839700"/>
            <a:ext cx="441600" cy="1458000"/>
          </a:xfrm>
          <a:prstGeom prst="bentConnector3">
            <a:avLst>
              <a:gd fmla="val 49984" name="adj1"/>
            </a:avLst>
          </a:prstGeom>
          <a:noFill/>
          <a:ln cap="flat" cmpd="sng" w="28575">
            <a:solidFill>
              <a:schemeClr val="dk1"/>
            </a:solidFill>
            <a:prstDash val="solid"/>
            <a:round/>
            <a:headEnd len="med" w="med" type="none"/>
            <a:tailEnd len="lg" w="lg" type="stealth"/>
          </a:ln>
        </p:spPr>
      </p:cxnSp>
      <p:cxnSp>
        <p:nvCxnSpPr>
          <p:cNvPr id="907" name="Shape 907"/>
          <p:cNvCxnSpPr>
            <a:stCxn id="906" idx="2"/>
            <a:endCxn id="889" idx="0"/>
          </p:cNvCxnSpPr>
          <p:nvPr/>
        </p:nvCxnSpPr>
        <p:spPr>
          <a:xfrm flipH="1" rot="-5400000">
            <a:off x="4711725" y="3460400"/>
            <a:ext cx="441600" cy="216600"/>
          </a:xfrm>
          <a:prstGeom prst="bentConnector3">
            <a:avLst>
              <a:gd fmla="val 49986" name="adj1"/>
            </a:avLst>
          </a:prstGeom>
          <a:noFill/>
          <a:ln cap="flat" cmpd="sng" w="28575">
            <a:solidFill>
              <a:schemeClr val="dk1"/>
            </a:solidFill>
            <a:prstDash val="solid"/>
            <a:round/>
            <a:headEnd len="med" w="med" type="none"/>
            <a:tailEnd len="lg" w="lg" type="stealth"/>
          </a:ln>
        </p:spPr>
      </p:cxnSp>
      <p:cxnSp>
        <p:nvCxnSpPr>
          <p:cNvPr id="908" name="Shape 908"/>
          <p:cNvCxnSpPr>
            <a:stCxn id="888" idx="2"/>
            <a:endCxn id="890" idx="0"/>
          </p:cNvCxnSpPr>
          <p:nvPr/>
        </p:nvCxnSpPr>
        <p:spPr>
          <a:xfrm flipH="1" rot="-5400000">
            <a:off x="3987500" y="3671162"/>
            <a:ext cx="432000" cy="1674600"/>
          </a:xfrm>
          <a:prstGeom prst="bentConnector3">
            <a:avLst>
              <a:gd fmla="val 49993" name="adj1"/>
            </a:avLst>
          </a:prstGeom>
          <a:noFill/>
          <a:ln cap="flat" cmpd="sng" w="28575">
            <a:solidFill>
              <a:schemeClr val="dk1"/>
            </a:solidFill>
            <a:prstDash val="solid"/>
            <a:round/>
            <a:headEnd len="med" w="med" type="none"/>
            <a:tailEnd len="lg" w="lg" type="stealth"/>
          </a:ln>
        </p:spPr>
      </p:cxnSp>
      <p:sp>
        <p:nvSpPr>
          <p:cNvPr id="909" name="Shape 909"/>
          <p:cNvSpPr/>
          <p:nvPr/>
        </p:nvSpPr>
        <p:spPr>
          <a:xfrm>
            <a:off x="4032800" y="6310250"/>
            <a:ext cx="2016000" cy="3603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rPr lang="en-US">
                <a:solidFill>
                  <a:schemeClr val="dk1"/>
                </a:solidFill>
              </a:rPr>
              <a:t>932412H004016.pdf</a:t>
            </a:r>
          </a:p>
        </p:txBody>
      </p:sp>
      <p:cxnSp>
        <p:nvCxnSpPr>
          <p:cNvPr id="910" name="Shape 910"/>
          <p:cNvCxnSpPr>
            <a:stCxn id="890" idx="2"/>
            <a:endCxn id="909" idx="0"/>
          </p:cNvCxnSpPr>
          <p:nvPr/>
        </p:nvCxnSpPr>
        <p:spPr>
          <a:xfrm flipH="1" rot="-5400000">
            <a:off x="4500650" y="5769450"/>
            <a:ext cx="1080900" cy="600"/>
          </a:xfrm>
          <a:prstGeom prst="bentConnector3">
            <a:avLst>
              <a:gd fmla="val 50002" name="adj1"/>
            </a:avLst>
          </a:prstGeom>
          <a:noFill/>
          <a:ln cap="flat" cmpd="sng" w="28575">
            <a:solidFill>
              <a:schemeClr val="dk1"/>
            </a:solidFill>
            <a:prstDash val="solid"/>
            <a:round/>
            <a:headEnd len="med" w="med" type="none"/>
            <a:tailEnd len="lg" w="lg" type="stealth"/>
          </a:ln>
        </p:spPr>
      </p:cxnSp>
      <p:cxnSp>
        <p:nvCxnSpPr>
          <p:cNvPr id="911" name="Shape 911"/>
          <p:cNvCxnSpPr>
            <a:stCxn id="890" idx="2"/>
            <a:endCxn id="912" idx="0"/>
          </p:cNvCxnSpPr>
          <p:nvPr/>
        </p:nvCxnSpPr>
        <p:spPr>
          <a:xfrm>
            <a:off x="5040800" y="5229300"/>
            <a:ext cx="0" cy="361200"/>
          </a:xfrm>
          <a:prstGeom prst="straightConnector1">
            <a:avLst/>
          </a:prstGeom>
          <a:noFill/>
          <a:ln cap="flat" cmpd="sng" w="28575">
            <a:solidFill>
              <a:schemeClr val="dk1"/>
            </a:solidFill>
            <a:prstDash val="solid"/>
            <a:round/>
            <a:headEnd len="med" w="med" type="none"/>
            <a:tailEnd len="lg" w="lg" type="stealth"/>
          </a:ln>
        </p:spPr>
      </p:cxnSp>
      <p:sp>
        <p:nvSpPr>
          <p:cNvPr id="913" name="Shape 913"/>
          <p:cNvSpPr/>
          <p:nvPr/>
        </p:nvSpPr>
        <p:spPr>
          <a:xfrm>
            <a:off x="247300" y="1919325"/>
            <a:ext cx="7493400" cy="2523000"/>
          </a:xfrm>
          <a:prstGeom prst="roundRect">
            <a:avLst>
              <a:gd fmla="val 6869"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14" name="Shape 914"/>
          <p:cNvSpPr txBox="1"/>
          <p:nvPr/>
        </p:nvSpPr>
        <p:spPr>
          <a:xfrm>
            <a:off x="323850" y="1203400"/>
            <a:ext cx="1440000" cy="4302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lang="en-US" sz="2400">
                <a:solidFill>
                  <a:srgbClr val="3B5425"/>
                </a:solidFill>
              </a:rPr>
              <a:t>DSpace系統層級</a:t>
            </a:r>
          </a:p>
        </p:txBody>
      </p:sp>
      <p:sp>
        <p:nvSpPr>
          <p:cNvPr id="904" name="Shape 904"/>
          <p:cNvSpPr/>
          <p:nvPr/>
        </p:nvSpPr>
        <p:spPr>
          <a:xfrm>
            <a:off x="4176688" y="1976450"/>
            <a:ext cx="12954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傳播學院</a:t>
            </a:r>
          </a:p>
        </p:txBody>
      </p:sp>
      <p:cxnSp>
        <p:nvCxnSpPr>
          <p:cNvPr id="915" name="Shape 915"/>
          <p:cNvCxnSpPr>
            <a:stCxn id="883" idx="2"/>
            <a:endCxn id="904" idx="0"/>
          </p:cNvCxnSpPr>
          <p:nvPr/>
        </p:nvCxnSpPr>
        <p:spPr>
          <a:xfrm rot="5400000">
            <a:off x="4626025" y="1743175"/>
            <a:ext cx="431700" cy="34800"/>
          </a:xfrm>
          <a:prstGeom prst="bentConnector3">
            <a:avLst>
              <a:gd fmla="val 50003" name="adj1"/>
            </a:avLst>
          </a:prstGeom>
          <a:noFill/>
          <a:ln cap="flat" cmpd="sng" w="28575">
            <a:solidFill>
              <a:schemeClr val="dk1"/>
            </a:solidFill>
            <a:prstDash val="solid"/>
            <a:round/>
            <a:headEnd len="med" w="med" type="none"/>
            <a:tailEnd len="lg" w="lg" type="stealth"/>
          </a:ln>
        </p:spPr>
      </p:cxnSp>
      <p:sp>
        <p:nvSpPr>
          <p:cNvPr id="906" name="Shape 906"/>
          <p:cNvSpPr/>
          <p:nvPr/>
        </p:nvSpPr>
        <p:spPr>
          <a:xfrm>
            <a:off x="4140075" y="2844800"/>
            <a:ext cx="13683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廣告學系</a:t>
            </a:r>
          </a:p>
        </p:txBody>
      </p:sp>
      <p:cxnSp>
        <p:nvCxnSpPr>
          <p:cNvPr id="916" name="Shape 916"/>
          <p:cNvCxnSpPr>
            <a:stCxn id="904" idx="2"/>
            <a:endCxn id="887" idx="0"/>
          </p:cNvCxnSpPr>
          <p:nvPr/>
        </p:nvCxnSpPr>
        <p:spPr>
          <a:xfrm flipH="1" rot="-5400000">
            <a:off x="5523088" y="1780850"/>
            <a:ext cx="365400" cy="1762799"/>
          </a:xfrm>
          <a:prstGeom prst="bentConnector3">
            <a:avLst>
              <a:gd fmla="val 49979" name="adj1"/>
            </a:avLst>
          </a:prstGeom>
          <a:noFill/>
          <a:ln cap="flat" cmpd="sng" w="28575">
            <a:solidFill>
              <a:schemeClr val="dk1"/>
            </a:solidFill>
            <a:prstDash val="solid"/>
            <a:round/>
            <a:headEnd len="med" w="med" type="none"/>
            <a:tailEnd len="lg" w="lg" type="stealth"/>
          </a:ln>
        </p:spPr>
      </p:cxnSp>
      <p:cxnSp>
        <p:nvCxnSpPr>
          <p:cNvPr id="917" name="Shape 917"/>
          <p:cNvCxnSpPr>
            <a:stCxn id="904" idx="2"/>
            <a:endCxn id="906" idx="0"/>
          </p:cNvCxnSpPr>
          <p:nvPr/>
        </p:nvCxnSpPr>
        <p:spPr>
          <a:xfrm flipH="1" rot="-5400000">
            <a:off x="4641988" y="2661950"/>
            <a:ext cx="365400" cy="600"/>
          </a:xfrm>
          <a:prstGeom prst="bentConnector3">
            <a:avLst>
              <a:gd fmla="val 49979" name="adj1"/>
            </a:avLst>
          </a:prstGeom>
          <a:noFill/>
          <a:ln cap="flat" cmpd="sng" w="28575">
            <a:solidFill>
              <a:schemeClr val="dk1"/>
            </a:solidFill>
            <a:prstDash val="solid"/>
            <a:round/>
            <a:headEnd len="med" w="med" type="none"/>
            <a:tailEnd len="lg" w="lg" type="stealth"/>
          </a:ln>
        </p:spPr>
      </p:cxnSp>
      <p:sp>
        <p:nvSpPr>
          <p:cNvPr id="918" name="Shape 918"/>
          <p:cNvSpPr/>
          <p:nvPr/>
        </p:nvSpPr>
        <p:spPr>
          <a:xfrm>
            <a:off x="5707400" y="3789375"/>
            <a:ext cx="19077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專書/專書篇章</a:t>
            </a:r>
          </a:p>
        </p:txBody>
      </p:sp>
      <p:cxnSp>
        <p:nvCxnSpPr>
          <p:cNvPr id="919" name="Shape 919"/>
          <p:cNvCxnSpPr>
            <a:stCxn id="906" idx="2"/>
            <a:endCxn id="918" idx="0"/>
          </p:cNvCxnSpPr>
          <p:nvPr/>
        </p:nvCxnSpPr>
        <p:spPr>
          <a:xfrm flipH="1" rot="-5400000">
            <a:off x="5521875" y="2650250"/>
            <a:ext cx="441600" cy="1836900"/>
          </a:xfrm>
          <a:prstGeom prst="bentConnector3">
            <a:avLst>
              <a:gd fmla="val 49986" name="adj1"/>
            </a:avLst>
          </a:prstGeom>
          <a:noFill/>
          <a:ln cap="flat" cmpd="sng" w="28575">
            <a:solidFill>
              <a:schemeClr val="dk1"/>
            </a:solidFill>
            <a:prstDash val="solid"/>
            <a:round/>
            <a:headEnd len="med" w="med" type="none"/>
            <a:tailEnd len="lg" w="lg" type="stealth"/>
          </a:ln>
        </p:spPr>
      </p:cxnSp>
      <p:sp>
        <p:nvSpPr>
          <p:cNvPr id="912" name="Shape 912"/>
          <p:cNvSpPr/>
          <p:nvPr/>
        </p:nvSpPr>
        <p:spPr>
          <a:xfrm>
            <a:off x="4464500" y="5590425"/>
            <a:ext cx="1152600" cy="503100"/>
          </a:xfrm>
          <a:prstGeom prst="roundRect">
            <a:avLst>
              <a:gd fmla="val 16667" name="adj"/>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dk1"/>
                </a:solidFill>
              </a:rPr>
              <a:t>原始檔案</a:t>
            </a:r>
          </a:p>
        </p:txBody>
      </p:sp>
      <p:sp>
        <p:nvSpPr>
          <p:cNvPr id="920" name="Shape 920"/>
          <p:cNvSpPr txBox="1"/>
          <p:nvPr/>
        </p:nvSpPr>
        <p:spPr>
          <a:xfrm>
            <a:off x="323850" y="2844750"/>
            <a:ext cx="1907700" cy="430200"/>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SzPct val="25000"/>
              <a:buNone/>
            </a:pPr>
            <a:r>
              <a:rPr b="1" lang="en-US" sz="2400">
                <a:solidFill>
                  <a:srgbClr val="3B5425"/>
                </a:solidFill>
              </a:rPr>
              <a:t>子</a:t>
            </a:r>
            <a:r>
              <a:rPr b="1" i="0" lang="en-US" sz="2400" u="none" cap="none" strike="noStrike">
                <a:solidFill>
                  <a:srgbClr val="3B5425"/>
                </a:solidFill>
                <a:latin typeface="Arial"/>
                <a:ea typeface="Arial"/>
                <a:cs typeface="Arial"/>
                <a:sym typeface="Arial"/>
              </a:rPr>
              <a:t>社群</a:t>
            </a:r>
          </a:p>
          <a:p>
            <a:pPr indent="0" lvl="0" marL="0" marR="0" rtl="0" algn="l">
              <a:lnSpc>
                <a:spcPct val="80000"/>
              </a:lnSpc>
              <a:spcBef>
                <a:spcPts val="0"/>
              </a:spcBef>
              <a:spcAft>
                <a:spcPts val="0"/>
              </a:spcAft>
              <a:buSzPct val="25000"/>
              <a:buNone/>
            </a:pPr>
            <a:r>
              <a:rPr lang="en-US" sz="1600">
                <a:solidFill>
                  <a:srgbClr val="3B5425"/>
                </a:solidFill>
              </a:rPr>
              <a:t>sub-</a:t>
            </a:r>
            <a:r>
              <a:rPr b="0" i="0" lang="en-US" sz="1600" u="none" cap="none" strike="noStrike">
                <a:solidFill>
                  <a:srgbClr val="3B5425"/>
                </a:solidFill>
                <a:latin typeface="Arial"/>
                <a:ea typeface="Arial"/>
                <a:cs typeface="Arial"/>
                <a:sym typeface="Arial"/>
              </a:rPr>
              <a:t>community</a:t>
            </a:r>
          </a:p>
        </p:txBody>
      </p:sp>
      <p:cxnSp>
        <p:nvCxnSpPr>
          <p:cNvPr id="921" name="Shape 921"/>
          <p:cNvCxnSpPr/>
          <p:nvPr/>
        </p:nvCxnSpPr>
        <p:spPr>
          <a:xfrm>
            <a:off x="179387" y="3424175"/>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5" name="Shape 925"/>
        <p:cNvGrpSpPr/>
        <p:nvPr/>
      </p:nvGrpSpPr>
      <p:grpSpPr>
        <a:xfrm>
          <a:off x="0" y="0"/>
          <a:ext cx="0" cy="0"/>
          <a:chOff x="0" y="0"/>
          <a:chExt cx="0" cy="0"/>
        </a:xfrm>
      </p:grpSpPr>
      <p:sp>
        <p:nvSpPr>
          <p:cNvPr id="926" name="Shape 926"/>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社群與類別 列表</a:t>
            </a:r>
          </a:p>
        </p:txBody>
      </p:sp>
      <p:sp>
        <p:nvSpPr>
          <p:cNvPr id="927" name="Shape 92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928" name="Shape 928"/>
          <p:cNvSpPr txBox="1"/>
          <p:nvPr>
            <p:ph idx="1" type="body"/>
          </p:nvPr>
        </p:nvSpPr>
        <p:spPr>
          <a:xfrm>
            <a:off x="457200" y="2177232"/>
            <a:ext cx="3682800" cy="4209300"/>
          </a:xfrm>
          <a:prstGeom prst="rect">
            <a:avLst/>
          </a:prstGeom>
        </p:spPr>
        <p:txBody>
          <a:bodyPr anchorCtr="0" anchor="t" bIns="91425" lIns="91425" rIns="91425" tIns="91425">
            <a:noAutofit/>
          </a:bodyPr>
          <a:lstStyle/>
          <a:p>
            <a:pPr indent="-228600" lvl="0" marL="457200" rtl="0">
              <a:spcBef>
                <a:spcPts val="0"/>
              </a:spcBef>
            </a:pPr>
            <a:r>
              <a:rPr b="1" lang="en-US"/>
              <a:t>領域</a:t>
            </a:r>
          </a:p>
          <a:p>
            <a:pPr indent="-228600" lvl="1" marL="914400" rtl="0">
              <a:spcBef>
                <a:spcPts val="0"/>
              </a:spcBef>
            </a:pPr>
            <a:r>
              <a:rPr lang="en-US"/>
              <a:t>電腦科學實驗室LCS</a:t>
            </a:r>
          </a:p>
          <a:p>
            <a:pPr indent="-228600" lvl="1" marL="914400" rtl="0">
              <a:spcBef>
                <a:spcPts val="0"/>
              </a:spcBef>
            </a:pPr>
            <a:r>
              <a:rPr lang="en-US"/>
              <a:t>海洋研究中心ORC</a:t>
            </a:r>
            <a:br>
              <a:rPr lang="en-US"/>
            </a:br>
          </a:p>
          <a:p>
            <a:pPr indent="-228600" lvl="0" marL="457200" rtl="0">
              <a:spcBef>
                <a:spcPts val="0"/>
              </a:spcBef>
            </a:pPr>
            <a:r>
              <a:rPr b="1" lang="en-US"/>
              <a:t>組別</a:t>
            </a:r>
          </a:p>
          <a:p>
            <a:pPr indent="0" lvl="0" marL="0" rtl="0">
              <a:spcBef>
                <a:spcPts val="0"/>
              </a:spcBef>
              <a:buNone/>
            </a:pPr>
            <a:r>
              <a:t/>
            </a:r>
            <a:endParaRPr/>
          </a:p>
          <a:p>
            <a:pPr indent="-228600" lvl="0" marL="457200">
              <a:spcBef>
                <a:spcPts val="0"/>
              </a:spcBef>
            </a:pPr>
            <a:r>
              <a:rPr b="1" lang="en-US"/>
              <a:t>分類架構</a:t>
            </a:r>
            <a:br>
              <a:rPr lang="en-US"/>
            </a:br>
          </a:p>
        </p:txBody>
      </p:sp>
      <p:sp>
        <p:nvSpPr>
          <p:cNvPr id="929" name="Shape 929"/>
          <p:cNvSpPr txBox="1"/>
          <p:nvPr>
            <p:ph idx="2" type="body"/>
          </p:nvPr>
        </p:nvSpPr>
        <p:spPr>
          <a:xfrm>
            <a:off x="4211960" y="2177232"/>
            <a:ext cx="3816300" cy="4209300"/>
          </a:xfrm>
          <a:prstGeom prst="rect">
            <a:avLst/>
          </a:prstGeom>
        </p:spPr>
        <p:txBody>
          <a:bodyPr anchorCtr="0" anchor="t" bIns="91425" lIns="91425" rIns="91425" tIns="91425">
            <a:noAutofit/>
          </a:bodyPr>
          <a:lstStyle/>
          <a:p>
            <a:pPr indent="-228600" lvl="0" marL="457200" rtl="0">
              <a:spcBef>
                <a:spcPts val="0"/>
              </a:spcBef>
            </a:pPr>
            <a:r>
              <a:rPr b="1" lang="en-US"/>
              <a:t>存放固定類型文件</a:t>
            </a:r>
          </a:p>
          <a:p>
            <a:pPr indent="-228600" lvl="1" marL="914400" rtl="0">
              <a:spcBef>
                <a:spcPts val="0"/>
              </a:spcBef>
            </a:pPr>
            <a:r>
              <a:rPr lang="en-US"/>
              <a:t>技術報告</a:t>
            </a:r>
          </a:p>
          <a:p>
            <a:pPr indent="-228600" lvl="1" marL="914400" rtl="0">
              <a:spcBef>
                <a:spcPts val="0"/>
              </a:spcBef>
            </a:pPr>
            <a:r>
              <a:rPr lang="en-US"/>
              <a:t>統計資料</a:t>
            </a:r>
          </a:p>
          <a:p>
            <a:pPr indent="-228600" lvl="0" marL="457200" rtl="0">
              <a:spcBef>
                <a:spcPts val="0"/>
              </a:spcBef>
            </a:pPr>
            <a:r>
              <a:rPr b="1" lang="en-US"/>
              <a:t>每種類別可設定「</a:t>
            </a:r>
            <a:r>
              <a:rPr b="1" lang="en-US">
                <a:solidFill>
                  <a:srgbClr val="FF0000"/>
                </a:solidFill>
              </a:rPr>
              <a:t>遞交表單</a:t>
            </a:r>
            <a:r>
              <a:rPr b="1" lang="en-US"/>
              <a:t>」，規範文件的後設資料規範(Metadata Schema)</a:t>
            </a:r>
          </a:p>
        </p:txBody>
      </p:sp>
      <p:sp>
        <p:nvSpPr>
          <p:cNvPr id="930" name="Shape 930"/>
          <p:cNvSpPr txBox="1"/>
          <p:nvPr>
            <p:ph idx="3" type="subTitle"/>
          </p:nvPr>
        </p:nvSpPr>
        <p:spPr>
          <a:xfrm>
            <a:off x="457200" y="1537325"/>
            <a:ext cx="3682800" cy="639900"/>
          </a:xfrm>
          <a:prstGeom prst="rect">
            <a:avLst/>
          </a:prstGeom>
        </p:spPr>
        <p:txBody>
          <a:bodyPr anchorCtr="0" anchor="b" bIns="91425" lIns="91425" rIns="91425" tIns="91425">
            <a:noAutofit/>
          </a:bodyPr>
          <a:lstStyle/>
          <a:p>
            <a:pPr lvl="0">
              <a:spcBef>
                <a:spcPts val="0"/>
              </a:spcBef>
              <a:buNone/>
            </a:pPr>
            <a:r>
              <a:rPr lang="en-US"/>
              <a:t>社群 </a:t>
            </a:r>
          </a:p>
          <a:p>
            <a:pPr lvl="0">
              <a:spcBef>
                <a:spcPts val="0"/>
              </a:spcBef>
              <a:buNone/>
            </a:pPr>
            <a:r>
              <a:rPr b="0" lang="en-US"/>
              <a:t>Community</a:t>
            </a:r>
          </a:p>
        </p:txBody>
      </p:sp>
      <p:sp>
        <p:nvSpPr>
          <p:cNvPr id="931" name="Shape 931"/>
          <p:cNvSpPr txBox="1"/>
          <p:nvPr>
            <p:ph idx="4" type="subTitle"/>
          </p:nvPr>
        </p:nvSpPr>
        <p:spPr>
          <a:xfrm>
            <a:off x="4211950" y="1537325"/>
            <a:ext cx="3816300" cy="639900"/>
          </a:xfrm>
          <a:prstGeom prst="rect">
            <a:avLst/>
          </a:prstGeom>
        </p:spPr>
        <p:txBody>
          <a:bodyPr anchorCtr="0" anchor="b" bIns="91425" lIns="91425" rIns="91425" tIns="91425">
            <a:noAutofit/>
          </a:bodyPr>
          <a:lstStyle/>
          <a:p>
            <a:pPr lvl="0">
              <a:spcBef>
                <a:spcPts val="0"/>
              </a:spcBef>
              <a:buNone/>
            </a:pPr>
            <a:r>
              <a:rPr lang="en-US"/>
              <a:t>類別</a:t>
            </a:r>
          </a:p>
          <a:p>
            <a:pPr lvl="0">
              <a:spcBef>
                <a:spcPts val="0"/>
              </a:spcBef>
              <a:buNone/>
            </a:pPr>
            <a:r>
              <a:rPr b="0" lang="en-US"/>
              <a:t>Collection</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5" name="Shape 935"/>
        <p:cNvGrpSpPr/>
        <p:nvPr/>
      </p:nvGrpSpPr>
      <p:grpSpPr>
        <a:xfrm>
          <a:off x="0" y="0"/>
          <a:ext cx="0" cy="0"/>
          <a:chOff x="0" y="0"/>
          <a:chExt cx="0" cy="0"/>
        </a:xfrm>
      </p:grpSpPr>
      <p:pic>
        <p:nvPicPr>
          <p:cNvPr id="936" name="Shape 936"/>
          <p:cNvPicPr preferRelativeResize="0"/>
          <p:nvPr>
            <p:ph idx="4294967295" type="body"/>
          </p:nvPr>
        </p:nvPicPr>
        <p:blipFill rotWithShape="1">
          <a:blip r:embed="rId3">
            <a:alphaModFix/>
          </a:blip>
          <a:srcRect b="0" l="0" r="0" t="0"/>
          <a:stretch/>
        </p:blipFill>
        <p:spPr>
          <a:xfrm>
            <a:off x="-1" y="1140172"/>
            <a:ext cx="9144000" cy="5717700"/>
          </a:xfrm>
          <a:prstGeom prst="rect">
            <a:avLst/>
          </a:prstGeom>
          <a:noFill/>
          <a:ln>
            <a:noFill/>
          </a:ln>
        </p:spPr>
      </p:pic>
      <p:sp>
        <p:nvSpPr>
          <p:cNvPr id="937" name="Shape 937"/>
          <p:cNvSpPr/>
          <p:nvPr/>
        </p:nvSpPr>
        <p:spPr>
          <a:xfrm>
            <a:off x="34696" y="4375255"/>
            <a:ext cx="1458000" cy="397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38" name="Shape 938"/>
          <p:cNvSpPr/>
          <p:nvPr/>
        </p:nvSpPr>
        <p:spPr>
          <a:xfrm>
            <a:off x="7231957" y="2601426"/>
            <a:ext cx="1458000" cy="397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cxnSp>
        <p:nvCxnSpPr>
          <p:cNvPr id="939" name="Shape 939"/>
          <p:cNvCxnSpPr>
            <a:stCxn id="937" idx="3"/>
          </p:cNvCxnSpPr>
          <p:nvPr/>
        </p:nvCxnSpPr>
        <p:spPr>
          <a:xfrm flipH="1" rot="10800000">
            <a:off x="1492696" y="2800255"/>
            <a:ext cx="5739300" cy="1773900"/>
          </a:xfrm>
          <a:prstGeom prst="straightConnector1">
            <a:avLst/>
          </a:prstGeom>
          <a:solidFill>
            <a:schemeClr val="accent1"/>
          </a:solidFill>
          <a:ln cap="flat" cmpd="sng" w="28575">
            <a:solidFill>
              <a:srgbClr val="FF0000"/>
            </a:solidFill>
            <a:prstDash val="solid"/>
            <a:round/>
            <a:headEnd len="med" w="med" type="none"/>
            <a:tailEnd len="med" w="med" type="triangle"/>
          </a:ln>
        </p:spPr>
      </p:cxnSp>
      <p:sp>
        <p:nvSpPr>
          <p:cNvPr id="940" name="Shape 940"/>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SzPct val="25000"/>
              <a:buNone/>
            </a:pPr>
            <a:r>
              <a:rPr lang="en-US"/>
              <a:t>從社群與類別</a:t>
            </a:r>
            <a:r>
              <a:rPr lang="en-US">
                <a:solidFill>
                  <a:srgbClr val="FFFF00"/>
                </a:solidFill>
              </a:rPr>
              <a:t>建立頂層社群</a:t>
            </a:r>
          </a:p>
          <a:p>
            <a:pPr lvl="0" rtl="0">
              <a:spcBef>
                <a:spcPts val="0"/>
              </a:spcBef>
              <a:buSzPct val="25000"/>
              <a:buNone/>
            </a:pPr>
            <a:r>
              <a:t/>
            </a:r>
            <a:endParaRPr/>
          </a:p>
        </p:txBody>
      </p:sp>
      <p:sp>
        <p:nvSpPr>
          <p:cNvPr id="941" name="Shape 94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5" name="Shape 945"/>
        <p:cNvGrpSpPr/>
        <p:nvPr/>
      </p:nvGrpSpPr>
      <p:grpSpPr>
        <a:xfrm>
          <a:off x="0" y="0"/>
          <a:ext cx="0" cy="0"/>
          <a:chOff x="0" y="0"/>
          <a:chExt cx="0" cy="0"/>
        </a:xfrm>
      </p:grpSpPr>
      <p:pic>
        <p:nvPicPr>
          <p:cNvPr id="946" name="Shape 946"/>
          <p:cNvPicPr preferRelativeResize="0"/>
          <p:nvPr/>
        </p:nvPicPr>
        <p:blipFill>
          <a:blip r:embed="rId3">
            <a:alphaModFix/>
          </a:blip>
          <a:stretch>
            <a:fillRect/>
          </a:stretch>
        </p:blipFill>
        <p:spPr>
          <a:xfrm>
            <a:off x="-4725" y="888299"/>
            <a:ext cx="9144001" cy="5969752"/>
          </a:xfrm>
          <a:prstGeom prst="rect">
            <a:avLst/>
          </a:prstGeom>
          <a:noFill/>
          <a:ln>
            <a:noFill/>
          </a:ln>
        </p:spPr>
      </p:pic>
      <p:sp>
        <p:nvSpPr>
          <p:cNvPr id="947" name="Shape 947"/>
          <p:cNvSpPr/>
          <p:nvPr/>
        </p:nvSpPr>
        <p:spPr>
          <a:xfrm>
            <a:off x="2384975" y="2307699"/>
            <a:ext cx="5758800" cy="3177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48" name="Shape 948"/>
          <p:cNvSpPr/>
          <p:nvPr/>
        </p:nvSpPr>
        <p:spPr>
          <a:xfrm>
            <a:off x="1500325" y="2751850"/>
            <a:ext cx="6201900" cy="1391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49" name="Shape 949"/>
          <p:cNvSpPr/>
          <p:nvPr/>
        </p:nvSpPr>
        <p:spPr>
          <a:xfrm>
            <a:off x="2122524" y="6190016"/>
            <a:ext cx="1505100" cy="471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50" name="Shape 950"/>
          <p:cNvSpPr/>
          <p:nvPr/>
        </p:nvSpPr>
        <p:spPr>
          <a:xfrm>
            <a:off x="392160" y="4252131"/>
            <a:ext cx="1832400" cy="602100"/>
          </a:xfrm>
          <a:prstGeom prst="wedgeRoundRectCallout">
            <a:avLst>
              <a:gd fmla="val 37262" name="adj1"/>
              <a:gd fmla="val -92500"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介紹文件</a:t>
            </a:r>
          </a:p>
        </p:txBody>
      </p:sp>
      <p:sp>
        <p:nvSpPr>
          <p:cNvPr id="951" name="Shape 951"/>
          <p:cNvSpPr/>
          <p:nvPr/>
        </p:nvSpPr>
        <p:spPr>
          <a:xfrm>
            <a:off x="3685063" y="5235974"/>
            <a:ext cx="1832400" cy="602100"/>
          </a:xfrm>
          <a:prstGeom prst="wedgeRoundRectCallout">
            <a:avLst>
              <a:gd fmla="val -56369" name="adj1"/>
              <a:gd fmla="val 97500"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標誌圖片</a:t>
            </a:r>
          </a:p>
        </p:txBody>
      </p:sp>
      <p:grpSp>
        <p:nvGrpSpPr>
          <p:cNvPr id="952" name="Shape 952"/>
          <p:cNvGrpSpPr/>
          <p:nvPr/>
        </p:nvGrpSpPr>
        <p:grpSpPr>
          <a:xfrm>
            <a:off x="-9525" y="0"/>
            <a:ext cx="9153600" cy="1412700"/>
            <a:chOff x="-9525" y="0"/>
            <a:chExt cx="9153600" cy="1412700"/>
          </a:xfrm>
        </p:grpSpPr>
        <p:grpSp>
          <p:nvGrpSpPr>
            <p:cNvPr id="953" name="Shape 953"/>
            <p:cNvGrpSpPr/>
            <p:nvPr/>
          </p:nvGrpSpPr>
          <p:grpSpPr>
            <a:xfrm>
              <a:off x="-9525" y="0"/>
              <a:ext cx="9153600" cy="1412700"/>
              <a:chOff x="-9525" y="0"/>
              <a:chExt cx="9153600" cy="1412700"/>
            </a:xfrm>
          </p:grpSpPr>
          <p:sp>
            <p:nvSpPr>
              <p:cNvPr id="954" name="Shape 954"/>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955" name="Shape 955"/>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56" name="Shape 956"/>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57" name="Shape 957"/>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58" name="Shape 958"/>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59" name="Shape 959"/>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960" name="Shape 960"/>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961" name="Shape 961"/>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填寫資料：</a:t>
            </a:r>
            <a:r>
              <a:rPr lang="en-US">
                <a:solidFill>
                  <a:srgbClr val="FFFF00"/>
                </a:solidFill>
              </a:rPr>
              <a:t>名稱</a:t>
            </a:r>
            <a:r>
              <a:rPr lang="en-US"/>
              <a:t>、</a:t>
            </a:r>
            <a:r>
              <a:rPr lang="en-US">
                <a:solidFill>
                  <a:srgbClr val="FFFF00"/>
                </a:solidFill>
              </a:rPr>
              <a:t>介紹</a:t>
            </a:r>
            <a:r>
              <a:rPr lang="en-US"/>
              <a:t>、</a:t>
            </a:r>
            <a:r>
              <a:rPr lang="en-US">
                <a:solidFill>
                  <a:srgbClr val="FFFF00"/>
                </a:solidFill>
              </a:rPr>
              <a:t>標誌</a:t>
            </a:r>
          </a:p>
        </p:txBody>
      </p:sp>
      <p:sp>
        <p:nvSpPr>
          <p:cNvPr id="962" name="Shape 96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963" name="Shape 963"/>
          <p:cNvSpPr/>
          <p:nvPr/>
        </p:nvSpPr>
        <p:spPr>
          <a:xfrm>
            <a:off x="554997" y="1705611"/>
            <a:ext cx="1053600" cy="602100"/>
          </a:xfrm>
          <a:prstGeom prst="wedgeRoundRectCallout">
            <a:avLst>
              <a:gd fmla="val 88416" name="adj1"/>
              <a:gd fmla="val 41615" name="adj2"/>
              <a:gd fmla="val 0"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名稱</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7" name="Shape 967"/>
        <p:cNvGrpSpPr/>
        <p:nvPr/>
      </p:nvGrpSpPr>
      <p:grpSpPr>
        <a:xfrm>
          <a:off x="0" y="0"/>
          <a:ext cx="0" cy="0"/>
          <a:chOff x="0" y="0"/>
          <a:chExt cx="0" cy="0"/>
        </a:xfrm>
      </p:grpSpPr>
      <p:pic>
        <p:nvPicPr>
          <p:cNvPr id="968" name="Shape 968"/>
          <p:cNvPicPr preferRelativeResize="0"/>
          <p:nvPr/>
        </p:nvPicPr>
        <p:blipFill>
          <a:blip r:embed="rId3">
            <a:alphaModFix/>
          </a:blip>
          <a:stretch>
            <a:fillRect/>
          </a:stretch>
        </p:blipFill>
        <p:spPr>
          <a:xfrm>
            <a:off x="0" y="1139981"/>
            <a:ext cx="9143999" cy="5717893"/>
          </a:xfrm>
          <a:prstGeom prst="rect">
            <a:avLst/>
          </a:prstGeom>
          <a:noFill/>
          <a:ln>
            <a:noFill/>
          </a:ln>
        </p:spPr>
      </p:pic>
      <p:grpSp>
        <p:nvGrpSpPr>
          <p:cNvPr id="969" name="Shape 969"/>
          <p:cNvGrpSpPr/>
          <p:nvPr/>
        </p:nvGrpSpPr>
        <p:grpSpPr>
          <a:xfrm>
            <a:off x="-9525" y="0"/>
            <a:ext cx="9153600" cy="1412700"/>
            <a:chOff x="-9525" y="0"/>
            <a:chExt cx="9153600" cy="1412700"/>
          </a:xfrm>
        </p:grpSpPr>
        <p:grpSp>
          <p:nvGrpSpPr>
            <p:cNvPr id="970" name="Shape 970"/>
            <p:cNvGrpSpPr/>
            <p:nvPr/>
          </p:nvGrpSpPr>
          <p:grpSpPr>
            <a:xfrm>
              <a:off x="-9525" y="0"/>
              <a:ext cx="9153600" cy="1412700"/>
              <a:chOff x="-9525" y="0"/>
              <a:chExt cx="9153600" cy="1412700"/>
            </a:xfrm>
          </p:grpSpPr>
          <p:sp>
            <p:nvSpPr>
              <p:cNvPr id="971" name="Shape 971"/>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972" name="Shape 972"/>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73" name="Shape 973"/>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74" name="Shape 974"/>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75" name="Shape 975"/>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76" name="Shape 976"/>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977" name="Shape 977"/>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978" name="Shape 978"/>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完成</a:t>
            </a:r>
          </a:p>
        </p:txBody>
      </p:sp>
      <p:sp>
        <p:nvSpPr>
          <p:cNvPr id="979" name="Shape 97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980" name="Shape 980"/>
          <p:cNvSpPr/>
          <p:nvPr/>
        </p:nvSpPr>
        <p:spPr>
          <a:xfrm>
            <a:off x="7647755" y="2596956"/>
            <a:ext cx="898200" cy="448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81" name="Shape 981"/>
          <p:cNvSpPr/>
          <p:nvPr/>
        </p:nvSpPr>
        <p:spPr>
          <a:xfrm>
            <a:off x="7647755" y="1739390"/>
            <a:ext cx="1071600" cy="612300"/>
          </a:xfrm>
          <a:prstGeom prst="wedgeRoundRectCallout">
            <a:avLst>
              <a:gd fmla="val -14166" name="adj1"/>
              <a:gd fmla="val 82500"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編輯</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5" name="Shape 985"/>
        <p:cNvGrpSpPr/>
        <p:nvPr/>
      </p:nvGrpSpPr>
      <p:grpSpPr>
        <a:xfrm>
          <a:off x="0" y="0"/>
          <a:ext cx="0" cy="0"/>
          <a:chOff x="0" y="0"/>
          <a:chExt cx="0" cy="0"/>
        </a:xfrm>
      </p:grpSpPr>
      <p:pic>
        <p:nvPicPr>
          <p:cNvPr id="986" name="Shape 986"/>
          <p:cNvPicPr preferRelativeResize="0"/>
          <p:nvPr/>
        </p:nvPicPr>
        <p:blipFill>
          <a:blip r:embed="rId3">
            <a:alphaModFix/>
          </a:blip>
          <a:stretch>
            <a:fillRect/>
          </a:stretch>
        </p:blipFill>
        <p:spPr>
          <a:xfrm>
            <a:off x="0" y="1139981"/>
            <a:ext cx="9143999" cy="5717893"/>
          </a:xfrm>
          <a:prstGeom prst="rect">
            <a:avLst/>
          </a:prstGeom>
          <a:noFill/>
          <a:ln>
            <a:noFill/>
          </a:ln>
        </p:spPr>
      </p:pic>
      <p:grpSp>
        <p:nvGrpSpPr>
          <p:cNvPr id="987" name="Shape 987"/>
          <p:cNvGrpSpPr/>
          <p:nvPr/>
        </p:nvGrpSpPr>
        <p:grpSpPr>
          <a:xfrm>
            <a:off x="-9525" y="0"/>
            <a:ext cx="9153600" cy="1412700"/>
            <a:chOff x="-9525" y="0"/>
            <a:chExt cx="9153600" cy="1412700"/>
          </a:xfrm>
        </p:grpSpPr>
        <p:grpSp>
          <p:nvGrpSpPr>
            <p:cNvPr id="988" name="Shape 988"/>
            <p:cNvGrpSpPr/>
            <p:nvPr/>
          </p:nvGrpSpPr>
          <p:grpSpPr>
            <a:xfrm>
              <a:off x="-9525" y="0"/>
              <a:ext cx="9153600" cy="1412700"/>
              <a:chOff x="-9525" y="0"/>
              <a:chExt cx="9153600" cy="1412700"/>
            </a:xfrm>
          </p:grpSpPr>
          <p:sp>
            <p:nvSpPr>
              <p:cNvPr id="989" name="Shape 989"/>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990" name="Shape 990"/>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91" name="Shape 991"/>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92" name="Shape 992"/>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93" name="Shape 993"/>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994" name="Shape 994"/>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995" name="Shape 995"/>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996" name="Shape 996"/>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從社群</a:t>
            </a:r>
            <a:r>
              <a:rPr lang="en-US">
                <a:solidFill>
                  <a:srgbClr val="FFFF00"/>
                </a:solidFill>
              </a:rPr>
              <a:t>建立類別</a:t>
            </a:r>
          </a:p>
        </p:txBody>
      </p:sp>
      <p:sp>
        <p:nvSpPr>
          <p:cNvPr id="997" name="Shape 99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998" name="Shape 998"/>
          <p:cNvSpPr/>
          <p:nvPr/>
        </p:nvSpPr>
        <p:spPr>
          <a:xfrm>
            <a:off x="7647755" y="2873806"/>
            <a:ext cx="898200" cy="448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999" name="Shape 999"/>
          <p:cNvSpPr/>
          <p:nvPr/>
        </p:nvSpPr>
        <p:spPr>
          <a:xfrm>
            <a:off x="6816071" y="2075999"/>
            <a:ext cx="1610700" cy="503400"/>
          </a:xfrm>
          <a:prstGeom prst="wedgeRoundRectCallout">
            <a:avLst>
              <a:gd fmla="val 12917" name="adj1"/>
              <a:gd fmla="val 92500"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建立類別</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3" name="Shape 1003"/>
        <p:cNvGrpSpPr/>
        <p:nvPr/>
      </p:nvGrpSpPr>
      <p:grpSpPr>
        <a:xfrm>
          <a:off x="0" y="0"/>
          <a:ext cx="0" cy="0"/>
          <a:chOff x="0" y="0"/>
          <a:chExt cx="0" cy="0"/>
        </a:xfrm>
      </p:grpSpPr>
      <p:pic>
        <p:nvPicPr>
          <p:cNvPr id="1004" name="Shape 1004"/>
          <p:cNvPicPr preferRelativeResize="0"/>
          <p:nvPr>
            <p:ph idx="4294967295" type="body"/>
          </p:nvPr>
        </p:nvPicPr>
        <p:blipFill rotWithShape="1">
          <a:blip r:embed="rId3">
            <a:alphaModFix/>
          </a:blip>
          <a:srcRect b="0" l="0" r="0" t="0"/>
          <a:stretch/>
        </p:blipFill>
        <p:spPr>
          <a:xfrm>
            <a:off x="-1" y="670686"/>
            <a:ext cx="9153600" cy="6187200"/>
          </a:xfrm>
          <a:prstGeom prst="rect">
            <a:avLst/>
          </a:prstGeom>
          <a:noFill/>
          <a:ln>
            <a:noFill/>
          </a:ln>
        </p:spPr>
      </p:pic>
      <p:sp>
        <p:nvSpPr>
          <p:cNvPr id="1005" name="Shape 1005"/>
          <p:cNvSpPr/>
          <p:nvPr/>
        </p:nvSpPr>
        <p:spPr>
          <a:xfrm>
            <a:off x="6805799" y="6059250"/>
            <a:ext cx="1197300" cy="6057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1006" name="Shape 1006"/>
          <p:cNvGrpSpPr/>
          <p:nvPr/>
        </p:nvGrpSpPr>
        <p:grpSpPr>
          <a:xfrm>
            <a:off x="-9525" y="0"/>
            <a:ext cx="9153600" cy="1412700"/>
            <a:chOff x="-9525" y="0"/>
            <a:chExt cx="9153600" cy="1412700"/>
          </a:xfrm>
        </p:grpSpPr>
        <p:grpSp>
          <p:nvGrpSpPr>
            <p:cNvPr id="1007" name="Shape 1007"/>
            <p:cNvGrpSpPr/>
            <p:nvPr/>
          </p:nvGrpSpPr>
          <p:grpSpPr>
            <a:xfrm>
              <a:off x="-9525" y="0"/>
              <a:ext cx="9153600" cy="1412700"/>
              <a:chOff x="-9525" y="0"/>
              <a:chExt cx="9153600" cy="1412700"/>
            </a:xfrm>
          </p:grpSpPr>
          <p:sp>
            <p:nvSpPr>
              <p:cNvPr id="1008" name="Shape 1008"/>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009" name="Shape 1009"/>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10" name="Shape 1010"/>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11" name="Shape 1011"/>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12" name="Shape 1012"/>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13" name="Shape 1013"/>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14" name="Shape 1014"/>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15" name="Shape 1015"/>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類別設定</a:t>
            </a:r>
          </a:p>
        </p:txBody>
      </p:sp>
      <p:sp>
        <p:nvSpPr>
          <p:cNvPr id="1016" name="Shape 101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0" name="Shape 1020"/>
        <p:cNvGrpSpPr/>
        <p:nvPr/>
      </p:nvGrpSpPr>
      <p:grpSpPr>
        <a:xfrm>
          <a:off x="0" y="0"/>
          <a:ext cx="0" cy="0"/>
          <a:chOff x="0" y="0"/>
          <a:chExt cx="0" cy="0"/>
        </a:xfrm>
      </p:grpSpPr>
      <p:pic>
        <p:nvPicPr>
          <p:cNvPr id="1021" name="Shape 1021"/>
          <p:cNvPicPr preferRelativeResize="0"/>
          <p:nvPr/>
        </p:nvPicPr>
        <p:blipFill>
          <a:blip r:embed="rId3">
            <a:alphaModFix/>
          </a:blip>
          <a:stretch>
            <a:fillRect/>
          </a:stretch>
        </p:blipFill>
        <p:spPr>
          <a:xfrm>
            <a:off x="0" y="1134103"/>
            <a:ext cx="9153599" cy="5723896"/>
          </a:xfrm>
          <a:prstGeom prst="rect">
            <a:avLst/>
          </a:prstGeom>
          <a:noFill/>
          <a:ln>
            <a:noFill/>
          </a:ln>
        </p:spPr>
      </p:pic>
      <p:sp>
        <p:nvSpPr>
          <p:cNvPr id="1022" name="Shape 1022"/>
          <p:cNvSpPr/>
          <p:nvPr/>
        </p:nvSpPr>
        <p:spPr>
          <a:xfrm>
            <a:off x="1667073" y="2482182"/>
            <a:ext cx="5114999" cy="6810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023" name="Shape 1023"/>
          <p:cNvSpPr/>
          <p:nvPr/>
        </p:nvSpPr>
        <p:spPr>
          <a:xfrm>
            <a:off x="1341423" y="4346862"/>
            <a:ext cx="5115000" cy="18615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024" name="Shape 1024"/>
          <p:cNvSpPr/>
          <p:nvPr/>
        </p:nvSpPr>
        <p:spPr>
          <a:xfrm>
            <a:off x="2888798" y="1740156"/>
            <a:ext cx="1050900" cy="600600"/>
          </a:xfrm>
          <a:prstGeom prst="wedgeRoundRectCallout">
            <a:avLst>
              <a:gd fmla="val -20833" name="adj1"/>
              <a:gd fmla="val 62500" name="adj2"/>
              <a:gd fmla="val 0"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名稱</a:t>
            </a:r>
          </a:p>
        </p:txBody>
      </p:sp>
      <p:sp>
        <p:nvSpPr>
          <p:cNvPr id="1025" name="Shape 1025"/>
          <p:cNvSpPr/>
          <p:nvPr/>
        </p:nvSpPr>
        <p:spPr>
          <a:xfrm>
            <a:off x="6739798" y="4032191"/>
            <a:ext cx="1571400" cy="600600"/>
          </a:xfrm>
          <a:prstGeom prst="wedgeRoundRectCallout">
            <a:avLst>
              <a:gd fmla="val -63811" name="adj1"/>
              <a:gd fmla="val 61835"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介紹文件</a:t>
            </a:r>
          </a:p>
        </p:txBody>
      </p:sp>
      <p:grpSp>
        <p:nvGrpSpPr>
          <p:cNvPr id="1026" name="Shape 1026"/>
          <p:cNvGrpSpPr/>
          <p:nvPr/>
        </p:nvGrpSpPr>
        <p:grpSpPr>
          <a:xfrm>
            <a:off x="-9525" y="0"/>
            <a:ext cx="9153600" cy="1412700"/>
            <a:chOff x="-9525" y="0"/>
            <a:chExt cx="9153600" cy="1412700"/>
          </a:xfrm>
        </p:grpSpPr>
        <p:grpSp>
          <p:nvGrpSpPr>
            <p:cNvPr id="1027" name="Shape 1027"/>
            <p:cNvGrpSpPr/>
            <p:nvPr/>
          </p:nvGrpSpPr>
          <p:grpSpPr>
            <a:xfrm>
              <a:off x="-9525" y="0"/>
              <a:ext cx="9153600" cy="1412700"/>
              <a:chOff x="-9525" y="0"/>
              <a:chExt cx="9153600" cy="1412700"/>
            </a:xfrm>
          </p:grpSpPr>
          <p:sp>
            <p:nvSpPr>
              <p:cNvPr id="1028" name="Shape 1028"/>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029" name="Shape 1029"/>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30" name="Shape 1030"/>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31" name="Shape 1031"/>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32" name="Shape 1032"/>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33" name="Shape 1033"/>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34" name="Shape 1034"/>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35" name="Shape 1035"/>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類別描述 (1/2)</a:t>
            </a:r>
          </a:p>
        </p:txBody>
      </p:sp>
      <p:sp>
        <p:nvSpPr>
          <p:cNvPr id="1036" name="Shape 103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0" name="Shape 1040"/>
        <p:cNvGrpSpPr/>
        <p:nvPr/>
      </p:nvGrpSpPr>
      <p:grpSpPr>
        <a:xfrm>
          <a:off x="0" y="0"/>
          <a:ext cx="0" cy="0"/>
          <a:chOff x="0" y="0"/>
          <a:chExt cx="0" cy="0"/>
        </a:xfrm>
      </p:grpSpPr>
      <p:pic>
        <p:nvPicPr>
          <p:cNvPr id="1041" name="Shape 1041"/>
          <p:cNvPicPr preferRelativeResize="0"/>
          <p:nvPr/>
        </p:nvPicPr>
        <p:blipFill rotWithShape="1">
          <a:blip r:embed="rId3">
            <a:alphaModFix/>
          </a:blip>
          <a:srcRect b="0" l="0" r="0" t="0"/>
          <a:stretch/>
        </p:blipFill>
        <p:spPr>
          <a:xfrm>
            <a:off x="-9675" y="670575"/>
            <a:ext cx="9153600" cy="6187500"/>
          </a:xfrm>
          <a:prstGeom prst="rect">
            <a:avLst/>
          </a:prstGeom>
          <a:noFill/>
          <a:ln cap="flat" cmpd="sng" w="38100">
            <a:solidFill>
              <a:srgbClr val="FFFFFF"/>
            </a:solidFill>
            <a:prstDash val="solid"/>
            <a:round/>
            <a:headEnd len="med" w="med" type="none"/>
            <a:tailEnd len="med" w="med" type="none"/>
          </a:ln>
        </p:spPr>
      </p:pic>
      <p:grpSp>
        <p:nvGrpSpPr>
          <p:cNvPr id="1042" name="Shape 1042"/>
          <p:cNvGrpSpPr/>
          <p:nvPr/>
        </p:nvGrpSpPr>
        <p:grpSpPr>
          <a:xfrm>
            <a:off x="-9525" y="0"/>
            <a:ext cx="9153600" cy="1412700"/>
            <a:chOff x="-9525" y="0"/>
            <a:chExt cx="9153600" cy="1412700"/>
          </a:xfrm>
        </p:grpSpPr>
        <p:grpSp>
          <p:nvGrpSpPr>
            <p:cNvPr id="1043" name="Shape 1043"/>
            <p:cNvGrpSpPr/>
            <p:nvPr/>
          </p:nvGrpSpPr>
          <p:grpSpPr>
            <a:xfrm>
              <a:off x="-9525" y="0"/>
              <a:ext cx="9153600" cy="1412700"/>
              <a:chOff x="-9525" y="0"/>
              <a:chExt cx="9153600" cy="1412700"/>
            </a:xfrm>
          </p:grpSpPr>
          <p:sp>
            <p:nvSpPr>
              <p:cNvPr id="1044" name="Shape 1044"/>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045" name="Shape 1045"/>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46" name="Shape 1046"/>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47" name="Shape 1047"/>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48" name="Shape 1048"/>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49" name="Shape 1049"/>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50" name="Shape 1050"/>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51" name="Shape 1051"/>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類別描述 (2/2)</a:t>
            </a:r>
          </a:p>
        </p:txBody>
      </p:sp>
      <p:sp>
        <p:nvSpPr>
          <p:cNvPr id="1052" name="Shape 1052"/>
          <p:cNvSpPr/>
          <p:nvPr/>
        </p:nvSpPr>
        <p:spPr>
          <a:xfrm>
            <a:off x="2177508" y="4355844"/>
            <a:ext cx="2878200" cy="579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053" name="Shape 1053"/>
          <p:cNvSpPr/>
          <p:nvPr/>
        </p:nvSpPr>
        <p:spPr>
          <a:xfrm>
            <a:off x="6899394" y="5348748"/>
            <a:ext cx="949200" cy="542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054" name="Shape 105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055" name="Shape 1055"/>
          <p:cNvSpPr/>
          <p:nvPr/>
        </p:nvSpPr>
        <p:spPr>
          <a:xfrm>
            <a:off x="4641474" y="3792150"/>
            <a:ext cx="1738500" cy="547800"/>
          </a:xfrm>
          <a:prstGeom prst="wedgeRoundRectCallout">
            <a:avLst>
              <a:gd fmla="val -56369" name="adj1"/>
              <a:gd fmla="val 97500"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rgbClr val="FFFFFF"/>
                </a:solidFill>
                <a:latin typeface="Arial"/>
                <a:ea typeface="Arial"/>
                <a:cs typeface="Arial"/>
                <a:sym typeface="Arial"/>
              </a:rPr>
              <a:t>標誌圖片</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1143000" y="507650"/>
            <a:ext cx="6705600" cy="563700"/>
          </a:xfrm>
          <a:prstGeom prst="rect">
            <a:avLst/>
          </a:prstGeom>
        </p:spPr>
        <p:txBody>
          <a:bodyPr anchorCtr="0" anchor="ctr" bIns="91425" lIns="91425" rIns="91425" tIns="91425">
            <a:noAutofit/>
          </a:bodyPr>
          <a:lstStyle/>
          <a:p>
            <a:pPr lvl="0">
              <a:spcBef>
                <a:spcPts val="0"/>
              </a:spcBef>
              <a:buNone/>
            </a:pPr>
            <a:r>
              <a:rPr lang="en-US"/>
              <a:t>美國</a:t>
            </a:r>
            <a:r>
              <a:rPr lang="en-US"/>
              <a:t>數位圖書館先導研究計畫</a:t>
            </a:r>
          </a:p>
        </p:txBody>
      </p:sp>
      <p:sp>
        <p:nvSpPr>
          <p:cNvPr id="258" name="Shape 258"/>
          <p:cNvSpPr txBox="1"/>
          <p:nvPr>
            <p:ph idx="2" type="body"/>
          </p:nvPr>
        </p:nvSpPr>
        <p:spPr>
          <a:xfrm>
            <a:off x="457200" y="1228762"/>
            <a:ext cx="7643100" cy="5095800"/>
          </a:xfrm>
          <a:prstGeom prst="rect">
            <a:avLst/>
          </a:prstGeom>
        </p:spPr>
        <p:txBody>
          <a:bodyPr anchorCtr="0" anchor="t" bIns="91425" lIns="91425" rIns="91425" tIns="91425">
            <a:noAutofit/>
          </a:bodyPr>
          <a:lstStyle/>
          <a:p>
            <a:pPr indent="-228600" lvl="0" marL="457200" rtl="0">
              <a:spcBef>
                <a:spcPts val="0"/>
              </a:spcBef>
            </a:pPr>
            <a:r>
              <a:rPr lang="en-US"/>
              <a:t>美國國會圖書館從 1990 年開始推動為期四年的「美國記憶先導計畫」</a:t>
            </a:r>
          </a:p>
          <a:p>
            <a:pPr indent="-393700" lvl="1" marL="914400" rtl="0">
              <a:spcBef>
                <a:spcPts val="0"/>
              </a:spcBef>
              <a:spcAft>
                <a:spcPts val="1000"/>
              </a:spcAft>
              <a:buSzPct val="100000"/>
            </a:pPr>
            <a:r>
              <a:rPr lang="en-US" sz="2600"/>
              <a:t>將圖書館內的歷史文獻、照片及影音資料等典藏數位化，將之燒錄光碟片分發至學校及圖書館</a:t>
            </a:r>
          </a:p>
          <a:p>
            <a:pPr indent="-228600" lvl="0" marL="457200" rtl="0">
              <a:spcBef>
                <a:spcPts val="0"/>
              </a:spcBef>
            </a:pPr>
            <a:r>
              <a:rPr lang="en-US"/>
              <a:t>「數位圖書館先導研究計畫」 (Digital Libraries Initiative, DLI) 1994年開始</a:t>
            </a:r>
          </a:p>
          <a:p>
            <a:pPr indent="-393700" lvl="1" marL="914400" rtl="0">
              <a:spcBef>
                <a:spcPts val="0"/>
              </a:spcBef>
              <a:buSzPct val="100000"/>
            </a:pPr>
            <a:r>
              <a:rPr lang="en-US" sz="2600"/>
              <a:t>該計畫目的在提供資訊系統與服務給各界使用者，使其能取得分散不同地區資訊</a:t>
            </a:r>
          </a:p>
          <a:p>
            <a:pPr indent="-393700" lvl="1" marL="914400">
              <a:spcBef>
                <a:spcPts val="0"/>
              </a:spcBef>
              <a:buSzPct val="100000"/>
            </a:pPr>
            <a:r>
              <a:rPr lang="en-US" sz="2600"/>
              <a:t>在 1998 年美國政府機構加入資助下一期四年的二期計畫，並將人文科學及醫學納入典藏範圍</a:t>
            </a:r>
          </a:p>
        </p:txBody>
      </p:sp>
      <p:sp>
        <p:nvSpPr>
          <p:cNvPr id="259" name="Shape 259"/>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60" name="Shape 260"/>
          <p:cNvSpPr txBox="1"/>
          <p:nvPr>
            <p:ph idx="1" type="subTitle"/>
          </p:nvPr>
        </p:nvSpPr>
        <p:spPr>
          <a:xfrm>
            <a:off x="990900" y="165350"/>
            <a:ext cx="6857700" cy="342300"/>
          </a:xfrm>
          <a:prstGeom prst="rect">
            <a:avLst/>
          </a:prstGeom>
        </p:spPr>
        <p:txBody>
          <a:bodyPr anchorCtr="0" anchor="b" bIns="91425" lIns="91425" rIns="91425" tIns="91425">
            <a:noAutofit/>
          </a:bodyPr>
          <a:lstStyle/>
          <a:p>
            <a:pPr lvl="0">
              <a:spcBef>
                <a:spcPts val="0"/>
              </a:spcBef>
              <a:buNone/>
            </a:pPr>
            <a:r>
              <a:rPr lang="en-US"/>
              <a:t>American Memory Pilot Program, American Memory</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9" name="Shape 1059"/>
        <p:cNvGrpSpPr/>
        <p:nvPr/>
      </p:nvGrpSpPr>
      <p:grpSpPr>
        <a:xfrm>
          <a:off x="0" y="0"/>
          <a:ext cx="0" cy="0"/>
          <a:chOff x="0" y="0"/>
          <a:chExt cx="0" cy="0"/>
        </a:xfrm>
      </p:grpSpPr>
      <p:pic>
        <p:nvPicPr>
          <p:cNvPr id="1060" name="Shape 1060"/>
          <p:cNvPicPr preferRelativeResize="0"/>
          <p:nvPr>
            <p:ph idx="4294967295" type="body"/>
          </p:nvPr>
        </p:nvPicPr>
        <p:blipFill rotWithShape="1">
          <a:blip r:embed="rId3">
            <a:alphaModFix/>
          </a:blip>
          <a:srcRect b="4789" l="487" r="0" t="0"/>
          <a:stretch/>
        </p:blipFill>
        <p:spPr>
          <a:xfrm>
            <a:off x="0" y="944700"/>
            <a:ext cx="9144000" cy="5913300"/>
          </a:xfrm>
          <a:prstGeom prst="rect">
            <a:avLst/>
          </a:prstGeom>
          <a:noFill/>
          <a:ln>
            <a:noFill/>
          </a:ln>
        </p:spPr>
      </p:pic>
      <p:sp>
        <p:nvSpPr>
          <p:cNvPr id="1061" name="Shape 1061"/>
          <p:cNvSpPr/>
          <p:nvPr/>
        </p:nvSpPr>
        <p:spPr>
          <a:xfrm>
            <a:off x="6848591" y="5531616"/>
            <a:ext cx="1065000" cy="608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1062" name="Shape 1062"/>
          <p:cNvGrpSpPr/>
          <p:nvPr/>
        </p:nvGrpSpPr>
        <p:grpSpPr>
          <a:xfrm>
            <a:off x="-9525" y="0"/>
            <a:ext cx="9153600" cy="1412700"/>
            <a:chOff x="-9525" y="0"/>
            <a:chExt cx="9153600" cy="1412700"/>
          </a:xfrm>
        </p:grpSpPr>
        <p:grpSp>
          <p:nvGrpSpPr>
            <p:cNvPr id="1063" name="Shape 1063"/>
            <p:cNvGrpSpPr/>
            <p:nvPr/>
          </p:nvGrpSpPr>
          <p:grpSpPr>
            <a:xfrm>
              <a:off x="-9525" y="0"/>
              <a:ext cx="9153600" cy="1412700"/>
              <a:chOff x="-9525" y="0"/>
              <a:chExt cx="9153600" cy="1412700"/>
            </a:xfrm>
          </p:grpSpPr>
          <p:sp>
            <p:nvSpPr>
              <p:cNvPr id="1064" name="Shape 1064"/>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065" name="Shape 1065"/>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66" name="Shape 1066"/>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67" name="Shape 1067"/>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68" name="Shape 1068"/>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69" name="Shape 1069"/>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70" name="Shape 1070"/>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71" name="Shape 1071"/>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SzPct val="25000"/>
              <a:buNone/>
            </a:pPr>
            <a:r>
              <a:rPr lang="en-US"/>
              <a:t>指定遞交者</a:t>
            </a:r>
          </a:p>
          <a:p>
            <a:pPr lvl="0" rtl="0">
              <a:spcBef>
                <a:spcPts val="0"/>
              </a:spcBef>
              <a:buSzPct val="25000"/>
              <a:buNone/>
            </a:pPr>
            <a:r>
              <a:t/>
            </a:r>
            <a:endParaRPr/>
          </a:p>
        </p:txBody>
      </p:sp>
      <p:sp>
        <p:nvSpPr>
          <p:cNvPr id="1072" name="Shape 107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6" name="Shape 1076"/>
        <p:cNvGrpSpPr/>
        <p:nvPr/>
      </p:nvGrpSpPr>
      <p:grpSpPr>
        <a:xfrm>
          <a:off x="0" y="0"/>
          <a:ext cx="0" cy="0"/>
          <a:chOff x="0" y="0"/>
          <a:chExt cx="0" cy="0"/>
        </a:xfrm>
      </p:grpSpPr>
      <p:pic>
        <p:nvPicPr>
          <p:cNvPr id="1077" name="Shape 1077"/>
          <p:cNvPicPr preferRelativeResize="0"/>
          <p:nvPr/>
        </p:nvPicPr>
        <p:blipFill>
          <a:blip r:embed="rId3">
            <a:alphaModFix/>
          </a:blip>
          <a:stretch>
            <a:fillRect/>
          </a:stretch>
        </p:blipFill>
        <p:spPr>
          <a:xfrm>
            <a:off x="0" y="1134203"/>
            <a:ext cx="9153599" cy="5723896"/>
          </a:xfrm>
          <a:prstGeom prst="rect">
            <a:avLst/>
          </a:prstGeom>
          <a:noFill/>
          <a:ln>
            <a:noFill/>
          </a:ln>
        </p:spPr>
      </p:pic>
      <p:grpSp>
        <p:nvGrpSpPr>
          <p:cNvPr id="1078" name="Shape 1078"/>
          <p:cNvGrpSpPr/>
          <p:nvPr/>
        </p:nvGrpSpPr>
        <p:grpSpPr>
          <a:xfrm>
            <a:off x="-9525" y="0"/>
            <a:ext cx="9153600" cy="1412700"/>
            <a:chOff x="-9525" y="0"/>
            <a:chExt cx="9153600" cy="1412700"/>
          </a:xfrm>
        </p:grpSpPr>
        <p:grpSp>
          <p:nvGrpSpPr>
            <p:cNvPr id="1079" name="Shape 1079"/>
            <p:cNvGrpSpPr/>
            <p:nvPr/>
          </p:nvGrpSpPr>
          <p:grpSpPr>
            <a:xfrm>
              <a:off x="-9525" y="0"/>
              <a:ext cx="9153600" cy="1412700"/>
              <a:chOff x="-9525" y="0"/>
              <a:chExt cx="9153600" cy="1412700"/>
            </a:xfrm>
          </p:grpSpPr>
          <p:sp>
            <p:nvSpPr>
              <p:cNvPr id="1080" name="Shape 1080"/>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081" name="Shape 1081"/>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82" name="Shape 1082"/>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83" name="Shape 1083"/>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84" name="Shape 1084"/>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085" name="Shape 1085"/>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86" name="Shape 1086"/>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087" name="Shape 1087"/>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完成</a:t>
            </a:r>
          </a:p>
        </p:txBody>
      </p:sp>
      <p:sp>
        <p:nvSpPr>
          <p:cNvPr id="1088" name="Shape 108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3" name="Shape 1093"/>
        <p:cNvGrpSpPr/>
        <p:nvPr/>
      </p:nvGrpSpPr>
      <p:grpSpPr>
        <a:xfrm>
          <a:off x="0" y="0"/>
          <a:ext cx="0" cy="0"/>
          <a:chOff x="0" y="0"/>
          <a:chExt cx="0" cy="0"/>
        </a:xfrm>
      </p:grpSpPr>
      <p:sp>
        <p:nvSpPr>
          <p:cNvPr id="1094" name="Shape 1094"/>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相關圖片下載</a:t>
            </a:r>
          </a:p>
        </p:txBody>
      </p:sp>
      <p:sp>
        <p:nvSpPr>
          <p:cNvPr id="1095" name="Shape 1095"/>
          <p:cNvSpPr txBox="1"/>
          <p:nvPr>
            <p:ph idx="3" type="subTitle"/>
          </p:nvPr>
        </p:nvSpPr>
        <p:spPr>
          <a:xfrm>
            <a:off x="457200" y="1276925"/>
            <a:ext cx="3682800" cy="639900"/>
          </a:xfrm>
          <a:prstGeom prst="rect">
            <a:avLst/>
          </a:prstGeom>
        </p:spPr>
        <p:txBody>
          <a:bodyPr anchorCtr="0" anchor="b" bIns="91425" lIns="91425" rIns="91425" tIns="91425">
            <a:noAutofit/>
          </a:bodyPr>
          <a:lstStyle/>
          <a:p>
            <a:pPr indent="0" lvl="0" marL="0">
              <a:spcBef>
                <a:spcPts val="0"/>
              </a:spcBef>
              <a:buNone/>
            </a:pPr>
            <a:r>
              <a:rPr lang="en-US"/>
              <a:t>政大</a:t>
            </a:r>
          </a:p>
        </p:txBody>
      </p:sp>
      <p:sp>
        <p:nvSpPr>
          <p:cNvPr id="1096" name="Shape 1096"/>
          <p:cNvSpPr txBox="1"/>
          <p:nvPr>
            <p:ph idx="1" type="body"/>
          </p:nvPr>
        </p:nvSpPr>
        <p:spPr>
          <a:xfrm>
            <a:off x="457200" y="1916832"/>
            <a:ext cx="3682800" cy="4209300"/>
          </a:xfrm>
          <a:prstGeom prst="rect">
            <a:avLst/>
          </a:prstGeom>
        </p:spPr>
        <p:txBody>
          <a:bodyPr anchorCtr="0" anchor="t" bIns="91425" lIns="91425" rIns="91425" tIns="91425">
            <a:noAutofit/>
          </a:bodyPr>
          <a:lstStyle/>
          <a:p>
            <a:pPr lvl="0">
              <a:spcBef>
                <a:spcPts val="0"/>
              </a:spcBef>
              <a:buNone/>
            </a:pPr>
            <a:r>
              <a:t/>
            </a:r>
            <a:endParaRPr/>
          </a:p>
        </p:txBody>
      </p:sp>
      <p:sp>
        <p:nvSpPr>
          <p:cNvPr id="1097" name="Shape 1097"/>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098" name="Shape 1098"/>
          <p:cNvSpPr txBox="1"/>
          <p:nvPr>
            <p:ph idx="2" type="body"/>
          </p:nvPr>
        </p:nvSpPr>
        <p:spPr>
          <a:xfrm>
            <a:off x="4211960" y="1916832"/>
            <a:ext cx="3816300" cy="4209300"/>
          </a:xfrm>
          <a:prstGeom prst="rect">
            <a:avLst/>
          </a:prstGeom>
        </p:spPr>
        <p:txBody>
          <a:bodyPr anchorCtr="0" anchor="t" bIns="91425" lIns="91425" rIns="91425" tIns="91425">
            <a:noAutofit/>
          </a:bodyPr>
          <a:lstStyle/>
          <a:p>
            <a:pPr lvl="0">
              <a:spcBef>
                <a:spcPts val="0"/>
              </a:spcBef>
              <a:buNone/>
            </a:pPr>
            <a:r>
              <a:t/>
            </a:r>
            <a:endParaRPr/>
          </a:p>
        </p:txBody>
      </p:sp>
      <p:sp>
        <p:nvSpPr>
          <p:cNvPr id="1099" name="Shape 1099"/>
          <p:cNvSpPr txBox="1"/>
          <p:nvPr>
            <p:ph idx="4" type="subTitle"/>
          </p:nvPr>
        </p:nvSpPr>
        <p:spPr>
          <a:xfrm>
            <a:off x="4211950" y="1276925"/>
            <a:ext cx="3816300" cy="639900"/>
          </a:xfrm>
          <a:prstGeom prst="rect">
            <a:avLst/>
          </a:prstGeom>
        </p:spPr>
        <p:txBody>
          <a:bodyPr anchorCtr="0" anchor="b" bIns="91425" lIns="91425" rIns="91425" tIns="91425">
            <a:noAutofit/>
          </a:bodyPr>
          <a:lstStyle/>
          <a:p>
            <a:pPr indent="0" lvl="0" marL="0">
              <a:spcBef>
                <a:spcPts val="0"/>
              </a:spcBef>
              <a:buNone/>
            </a:pPr>
            <a:r>
              <a:rPr lang="en-US"/>
              <a:t>《筆匯》革新號</a:t>
            </a:r>
          </a:p>
        </p:txBody>
      </p:sp>
      <p:pic>
        <p:nvPicPr>
          <p:cNvPr id="1100" name="Shape 1100"/>
          <p:cNvPicPr preferRelativeResize="0"/>
          <p:nvPr/>
        </p:nvPicPr>
        <p:blipFill>
          <a:blip r:embed="rId3">
            <a:alphaModFix/>
          </a:blip>
          <a:stretch>
            <a:fillRect/>
          </a:stretch>
        </p:blipFill>
        <p:spPr>
          <a:xfrm>
            <a:off x="5136432" y="1916825"/>
            <a:ext cx="1967340" cy="2941850"/>
          </a:xfrm>
          <a:prstGeom prst="rect">
            <a:avLst/>
          </a:prstGeom>
          <a:noFill/>
          <a:ln>
            <a:noFill/>
          </a:ln>
        </p:spPr>
      </p:pic>
      <p:pic>
        <p:nvPicPr>
          <p:cNvPr id="1101" name="Shape 1101"/>
          <p:cNvPicPr preferRelativeResize="0"/>
          <p:nvPr/>
        </p:nvPicPr>
        <p:blipFill>
          <a:blip r:embed="rId4">
            <a:alphaModFix/>
          </a:blip>
          <a:stretch>
            <a:fillRect/>
          </a:stretch>
        </p:blipFill>
        <p:spPr>
          <a:xfrm>
            <a:off x="793199" y="1916824"/>
            <a:ext cx="3010799" cy="294184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6" name="Shape 1106"/>
        <p:cNvGrpSpPr/>
        <p:nvPr/>
      </p:nvGrpSpPr>
      <p:grpSpPr>
        <a:xfrm>
          <a:off x="0" y="0"/>
          <a:ext cx="0" cy="0"/>
          <a:chOff x="0" y="0"/>
          <a:chExt cx="0" cy="0"/>
        </a:xfrm>
      </p:grpSpPr>
      <p:sp>
        <p:nvSpPr>
          <p:cNvPr id="1107" name="Shape 1107"/>
          <p:cNvSpPr txBox="1"/>
          <p:nvPr>
            <p:ph idx="1" type="body"/>
          </p:nvPr>
        </p:nvSpPr>
        <p:spPr>
          <a:xfrm>
            <a:off x="3006925" y="1052775"/>
            <a:ext cx="5071800" cy="2938800"/>
          </a:xfrm>
          <a:prstGeom prst="rect">
            <a:avLst/>
          </a:prstGeom>
        </p:spPr>
        <p:txBody>
          <a:bodyPr anchorCtr="0" anchor="t" bIns="91425" lIns="91425" rIns="91425" tIns="91425">
            <a:noAutofit/>
          </a:bodyPr>
          <a:lstStyle/>
          <a:p>
            <a:pPr lvl="0" rtl="0">
              <a:spcBef>
                <a:spcPts val="0"/>
              </a:spcBef>
              <a:buNone/>
            </a:pPr>
            <a:r>
              <a:t/>
            </a:r>
            <a:endParaRPr/>
          </a:p>
        </p:txBody>
      </p:sp>
      <p:pic>
        <p:nvPicPr>
          <p:cNvPr id="1108" name="Shape 1108"/>
          <p:cNvPicPr preferRelativeResize="0"/>
          <p:nvPr/>
        </p:nvPicPr>
        <p:blipFill>
          <a:blip r:embed="rId3">
            <a:alphaModFix/>
          </a:blip>
          <a:stretch>
            <a:fillRect/>
          </a:stretch>
        </p:blipFill>
        <p:spPr>
          <a:xfrm>
            <a:off x="3006925" y="1076325"/>
            <a:ext cx="4662015" cy="2915249"/>
          </a:xfrm>
          <a:prstGeom prst="rect">
            <a:avLst/>
          </a:prstGeom>
          <a:noFill/>
          <a:ln cap="flat" cmpd="sng" w="38100">
            <a:solidFill>
              <a:srgbClr val="003170"/>
            </a:solidFill>
            <a:prstDash val="solid"/>
            <a:round/>
            <a:headEnd len="med" w="med" type="none"/>
            <a:tailEnd len="med" w="med" type="none"/>
          </a:ln>
        </p:spPr>
      </p:pic>
      <p:sp>
        <p:nvSpPr>
          <p:cNvPr id="1109" name="Shape 1109"/>
          <p:cNvSpPr txBox="1"/>
          <p:nvPr>
            <p:ph type="title"/>
          </p:nvPr>
        </p:nvSpPr>
        <p:spPr>
          <a:xfrm>
            <a:off x="3006925" y="4943700"/>
            <a:ext cx="5487900" cy="660000"/>
          </a:xfrm>
          <a:prstGeom prst="rect">
            <a:avLst/>
          </a:prstGeom>
        </p:spPr>
        <p:txBody>
          <a:bodyPr anchorCtr="0" anchor="b" bIns="91425" lIns="91425" rIns="91425" tIns="91425">
            <a:noAutofit/>
          </a:bodyPr>
          <a:lstStyle/>
          <a:p>
            <a:pPr lvl="0" rtl="0">
              <a:spcBef>
                <a:spcPts val="0"/>
              </a:spcBef>
              <a:buNone/>
            </a:pPr>
            <a:r>
              <a:rPr lang="en-US"/>
              <a:t>操作看看吧</a:t>
            </a:r>
          </a:p>
        </p:txBody>
      </p:sp>
      <p:sp>
        <p:nvSpPr>
          <p:cNvPr id="1110" name="Shape 1110"/>
          <p:cNvSpPr txBox="1"/>
          <p:nvPr>
            <p:ph idx="12" type="sldNum"/>
          </p:nvPr>
        </p:nvSpPr>
        <p:spPr>
          <a:xfrm>
            <a:off x="8130700" y="5798700"/>
            <a:ext cx="7692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solidFill>
                  <a:srgbClr val="FFFFFF"/>
                </a:solidFill>
              </a:rPr>
              <a:t>‹#›</a:t>
            </a:fld>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4" name="Shape 1114"/>
        <p:cNvGrpSpPr/>
        <p:nvPr/>
      </p:nvGrpSpPr>
      <p:grpSpPr>
        <a:xfrm>
          <a:off x="0" y="0"/>
          <a:ext cx="0" cy="0"/>
          <a:chOff x="0" y="0"/>
          <a:chExt cx="0" cy="0"/>
        </a:xfrm>
      </p:grpSpPr>
      <p:sp>
        <p:nvSpPr>
          <p:cNvPr id="1115" name="Shape 1115"/>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lvl="0" rtl="0">
              <a:spcBef>
                <a:spcPts val="0"/>
              </a:spcBef>
              <a:buSzPct val="27500"/>
              <a:buNone/>
            </a:pPr>
            <a:r>
              <a:rPr lang="en-US"/>
              <a:t>4. 新增遞交作業</a:t>
            </a:r>
          </a:p>
        </p:txBody>
      </p:sp>
      <p:sp>
        <p:nvSpPr>
          <p:cNvPr id="1116" name="Shape 1116"/>
          <p:cNvSpPr txBox="1"/>
          <p:nvPr>
            <p:ph idx="1" type="body"/>
          </p:nvPr>
        </p:nvSpPr>
        <p:spPr>
          <a:xfrm>
            <a:off x="722312" y="2276872"/>
            <a:ext cx="7772400" cy="1500300"/>
          </a:xfrm>
          <a:prstGeom prst="rect">
            <a:avLst/>
          </a:prstGeom>
          <a:noFill/>
          <a:ln>
            <a:noFill/>
          </a:ln>
        </p:spPr>
        <p:txBody>
          <a:bodyPr anchorCtr="0" anchor="b" bIns="45700" lIns="91425" rIns="91425" tIns="45700">
            <a:noAutofit/>
          </a:bodyPr>
          <a:lstStyle/>
          <a:p>
            <a:pPr lvl="0" rtl="0">
              <a:spcBef>
                <a:spcPts val="0"/>
              </a:spcBef>
              <a:buClr>
                <a:srgbClr val="000000"/>
              </a:buClr>
              <a:buSzPct val="55000"/>
              <a:buFont typeface="Arial"/>
              <a:buNone/>
            </a:pPr>
            <a:r>
              <a:rPr lang="en-US"/>
              <a:t>DSpace-DLLL系統功能導覽</a:t>
            </a:r>
          </a:p>
        </p:txBody>
      </p:sp>
      <p:sp>
        <p:nvSpPr>
          <p:cNvPr id="1117" name="Shape 1117"/>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1" name="Shape 1121"/>
        <p:cNvGrpSpPr/>
        <p:nvPr/>
      </p:nvGrpSpPr>
      <p:grpSpPr>
        <a:xfrm>
          <a:off x="0" y="0"/>
          <a:ext cx="0" cy="0"/>
          <a:chOff x="0" y="0"/>
          <a:chExt cx="0" cy="0"/>
        </a:xfrm>
      </p:grpSpPr>
      <p:sp>
        <p:nvSpPr>
          <p:cNvPr id="1122" name="Shape 1122"/>
          <p:cNvSpPr/>
          <p:nvPr/>
        </p:nvSpPr>
        <p:spPr>
          <a:xfrm>
            <a:off x="4644007" y="2420888"/>
            <a:ext cx="3312300" cy="3240300"/>
          </a:xfrm>
          <a:prstGeom prst="roundRect">
            <a:avLst>
              <a:gd fmla="val 7090" name="adj"/>
            </a:avLst>
          </a:prstGeom>
          <a:solidFill>
            <a:schemeClr val="lt1"/>
          </a:solidFill>
          <a:ln cap="flat" cmpd="sng" w="12700">
            <a:solidFill>
              <a:schemeClr val="dk1"/>
            </a:solidFill>
            <a:prstDash val="dash"/>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123" name="Shape 1123"/>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網頁使用介面架構</a:t>
            </a:r>
          </a:p>
        </p:txBody>
      </p:sp>
      <p:sp>
        <p:nvSpPr>
          <p:cNvPr id="1124" name="Shape 112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125" name="Shape 1125"/>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26" name="Shape 1126"/>
          <p:cNvSpPr/>
          <p:nvPr/>
        </p:nvSpPr>
        <p:spPr>
          <a:xfrm>
            <a:off x="3416462" y="5152955"/>
            <a:ext cx="842700" cy="243000"/>
          </a:xfrm>
          <a:prstGeom prst="roundRect">
            <a:avLst>
              <a:gd fmla="val 16667" name="adj"/>
            </a:avLst>
          </a:prstGeom>
          <a:solidFill>
            <a:srgbClr val="FFFFFF"/>
          </a:solidFill>
          <a:ln>
            <a:noFill/>
          </a:ln>
        </p:spPr>
        <p:txBody>
          <a:bodyPr anchorCtr="0" anchor="t" bIns="45700" lIns="0" rIns="0" tIns="4570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127" name="Shape 1127"/>
          <p:cNvSpPr/>
          <p:nvPr/>
        </p:nvSpPr>
        <p:spPr>
          <a:xfrm>
            <a:off x="3416462" y="5395807"/>
            <a:ext cx="842700" cy="243000"/>
          </a:xfrm>
          <a:prstGeom prst="roundRect">
            <a:avLst>
              <a:gd fmla="val 16667" name="adj"/>
            </a:avLst>
          </a:prstGeom>
          <a:solidFill>
            <a:srgbClr val="FFFFFF"/>
          </a:solidFill>
          <a:ln>
            <a:noFill/>
          </a:ln>
        </p:spPr>
        <p:txBody>
          <a:bodyPr anchorCtr="0" anchor="t" bIns="45700" lIns="0" rIns="0" tIns="4570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128" name="Shape 1128"/>
          <p:cNvSpPr/>
          <p:nvPr/>
        </p:nvSpPr>
        <p:spPr>
          <a:xfrm>
            <a:off x="3146011" y="2701859"/>
            <a:ext cx="14118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社群與類別</a:t>
            </a:r>
          </a:p>
        </p:txBody>
      </p:sp>
      <p:sp>
        <p:nvSpPr>
          <p:cNvPr id="1129" name="Shape 1129"/>
          <p:cNvSpPr/>
          <p:nvPr/>
        </p:nvSpPr>
        <p:spPr>
          <a:xfrm>
            <a:off x="3430633" y="3546755"/>
            <a:ext cx="842700" cy="4845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社群</a:t>
            </a:r>
          </a:p>
        </p:txBody>
      </p:sp>
      <p:sp>
        <p:nvSpPr>
          <p:cNvPr id="1130" name="Shape 1130"/>
          <p:cNvSpPr/>
          <p:nvPr/>
        </p:nvSpPr>
        <p:spPr>
          <a:xfrm>
            <a:off x="3430633" y="4349855"/>
            <a:ext cx="8427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類別</a:t>
            </a:r>
          </a:p>
        </p:txBody>
      </p:sp>
      <p:sp>
        <p:nvSpPr>
          <p:cNvPr id="1131" name="Shape 1131"/>
          <p:cNvSpPr/>
          <p:nvPr/>
        </p:nvSpPr>
        <p:spPr>
          <a:xfrm>
            <a:off x="3430633" y="5130366"/>
            <a:ext cx="842700" cy="485700"/>
          </a:xfrm>
          <a:prstGeom prst="roundRect">
            <a:avLst>
              <a:gd fmla="val 16667" name="adj"/>
            </a:avLst>
          </a:prstGeom>
          <a:solidFill>
            <a:schemeClr val="lt1"/>
          </a:solidFill>
          <a:ln cap="flat" cmpd="sng" w="25400">
            <a:solidFill>
              <a:schemeClr val="accent6"/>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rgbClr val="3B5425"/>
              </a:buClr>
              <a:buSzPct val="25000"/>
              <a:buFont typeface="Arial"/>
              <a:buNone/>
            </a:pPr>
            <a:r>
              <a:rPr b="1" i="0" lang="en-US" sz="1800" u="none" cap="none" strike="noStrike">
                <a:solidFill>
                  <a:srgbClr val="3B5425"/>
                </a:solidFill>
                <a:latin typeface="Arial"/>
                <a:ea typeface="Arial"/>
                <a:cs typeface="Arial"/>
                <a:sym typeface="Arial"/>
              </a:rPr>
              <a:t>文件</a:t>
            </a:r>
          </a:p>
        </p:txBody>
      </p:sp>
      <p:sp>
        <p:nvSpPr>
          <p:cNvPr id="1132" name="Shape 1132"/>
          <p:cNvSpPr/>
          <p:nvPr/>
        </p:nvSpPr>
        <p:spPr>
          <a:xfrm>
            <a:off x="1331640" y="3501007"/>
            <a:ext cx="1368299" cy="5760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搜尋</a:t>
            </a:r>
          </a:p>
          <a:p>
            <a:pPr indent="0" lvl="0" marL="0" marR="0" rtl="0" algn="ctr">
              <a:lnSpc>
                <a:spcPct val="100000"/>
              </a:lnSpc>
              <a:spcBef>
                <a:spcPts val="0"/>
              </a:spcBef>
              <a:spcAft>
                <a:spcPts val="0"/>
              </a:spcAft>
              <a:buClr>
                <a:schemeClr val="dk1"/>
              </a:buClr>
              <a:buSzPct val="25000"/>
              <a:buFont typeface="Arial"/>
              <a:buNone/>
            </a:pPr>
            <a:r>
              <a:rPr lang="en-US" sz="1400">
                <a:solidFill>
                  <a:schemeClr val="dk1"/>
                </a:solidFill>
                <a:latin typeface="Arial"/>
                <a:ea typeface="Arial"/>
                <a:cs typeface="Arial"/>
                <a:sym typeface="Arial"/>
              </a:rPr>
              <a:t>簡易,進階</a:t>
            </a:r>
          </a:p>
        </p:txBody>
      </p:sp>
      <p:sp>
        <p:nvSpPr>
          <p:cNvPr id="1133" name="Shape 1133"/>
          <p:cNvSpPr/>
          <p:nvPr/>
        </p:nvSpPr>
        <p:spPr>
          <a:xfrm>
            <a:off x="1331640" y="5229200"/>
            <a:ext cx="1368299" cy="5760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瀏覽</a:t>
            </a:r>
          </a:p>
          <a:p>
            <a:pPr indent="0" lvl="0" marL="0" marR="0" rtl="0" algn="ctr">
              <a:lnSpc>
                <a:spcPct val="100000"/>
              </a:lnSpc>
              <a:spcBef>
                <a:spcPts val="0"/>
              </a:spcBef>
              <a:spcAft>
                <a:spcPts val="0"/>
              </a:spcAft>
              <a:buClr>
                <a:schemeClr val="dk1"/>
              </a:buClr>
              <a:buSzPct val="25000"/>
              <a:buFont typeface="Arial"/>
              <a:buNone/>
            </a:pPr>
            <a:r>
              <a:rPr lang="en-US" sz="1400">
                <a:solidFill>
                  <a:schemeClr val="dk1"/>
                </a:solidFill>
                <a:latin typeface="Arial"/>
                <a:ea typeface="Arial"/>
                <a:cs typeface="Arial"/>
                <a:sym typeface="Arial"/>
              </a:rPr>
              <a:t>題名,作者,標題</a:t>
            </a:r>
          </a:p>
        </p:txBody>
      </p:sp>
      <p:sp>
        <p:nvSpPr>
          <p:cNvPr id="1134" name="Shape 1134"/>
          <p:cNvSpPr/>
          <p:nvPr/>
        </p:nvSpPr>
        <p:spPr>
          <a:xfrm>
            <a:off x="5818767" y="2910825"/>
            <a:ext cx="837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登入</a:t>
            </a:r>
          </a:p>
        </p:txBody>
      </p:sp>
      <p:sp>
        <p:nvSpPr>
          <p:cNvPr id="1135" name="Shape 1135"/>
          <p:cNvSpPr/>
          <p:nvPr/>
        </p:nvSpPr>
        <p:spPr>
          <a:xfrm>
            <a:off x="4975644" y="3774921"/>
            <a:ext cx="1205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帳戶管理</a:t>
            </a:r>
          </a:p>
        </p:txBody>
      </p:sp>
      <p:sp>
        <p:nvSpPr>
          <p:cNvPr id="1136" name="Shape 1136"/>
          <p:cNvSpPr/>
          <p:nvPr/>
        </p:nvSpPr>
        <p:spPr>
          <a:xfrm>
            <a:off x="6300192" y="3774921"/>
            <a:ext cx="1202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管理工具</a:t>
            </a:r>
          </a:p>
        </p:txBody>
      </p:sp>
      <p:sp>
        <p:nvSpPr>
          <p:cNvPr id="1137" name="Shape 1137"/>
          <p:cNvSpPr/>
          <p:nvPr/>
        </p:nvSpPr>
        <p:spPr>
          <a:xfrm>
            <a:off x="4975644" y="4502060"/>
            <a:ext cx="12057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My DSpace</a:t>
            </a:r>
          </a:p>
        </p:txBody>
      </p:sp>
      <p:sp>
        <p:nvSpPr>
          <p:cNvPr id="1138" name="Shape 1138"/>
          <p:cNvSpPr/>
          <p:nvPr/>
        </p:nvSpPr>
        <p:spPr>
          <a:xfrm>
            <a:off x="7020271" y="2910825"/>
            <a:ext cx="837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註冊</a:t>
            </a:r>
          </a:p>
        </p:txBody>
      </p:sp>
      <p:cxnSp>
        <p:nvCxnSpPr>
          <p:cNvPr id="1139" name="Shape 1139"/>
          <p:cNvCxnSpPr>
            <a:endCxn id="1128" idx="0"/>
          </p:cNvCxnSpPr>
          <p:nvPr/>
        </p:nvCxnSpPr>
        <p:spPr>
          <a:xfrm rot="5400000">
            <a:off x="3558961" y="2407409"/>
            <a:ext cx="587400" cy="1500"/>
          </a:xfrm>
          <a:prstGeom prst="bentConnector3">
            <a:avLst>
              <a:gd fmla="val 50139" name="adj1"/>
            </a:avLst>
          </a:prstGeom>
          <a:solidFill>
            <a:schemeClr val="accent1"/>
          </a:solidFill>
          <a:ln cap="flat" cmpd="sng" w="28575">
            <a:solidFill>
              <a:schemeClr val="dk1"/>
            </a:solidFill>
            <a:prstDash val="solid"/>
            <a:round/>
            <a:headEnd len="med" w="med" type="none"/>
            <a:tailEnd len="lg" w="lg" type="stealth"/>
          </a:ln>
        </p:spPr>
      </p:cxnSp>
      <p:cxnSp>
        <p:nvCxnSpPr>
          <p:cNvPr id="1140" name="Shape 1140"/>
          <p:cNvCxnSpPr/>
          <p:nvPr/>
        </p:nvCxnSpPr>
        <p:spPr>
          <a:xfrm rot="5400000">
            <a:off x="3651492" y="3373905"/>
            <a:ext cx="372599" cy="1500"/>
          </a:xfrm>
          <a:prstGeom prst="bentConnector3">
            <a:avLst>
              <a:gd fmla="val 50020" name="adj1"/>
            </a:avLst>
          </a:prstGeom>
          <a:solidFill>
            <a:schemeClr val="accent1"/>
          </a:solidFill>
          <a:ln cap="flat" cmpd="sng" w="28575">
            <a:solidFill>
              <a:schemeClr val="dk1"/>
            </a:solidFill>
            <a:prstDash val="solid"/>
            <a:round/>
            <a:headEnd len="med" w="med" type="none"/>
            <a:tailEnd len="lg" w="lg" type="stealth"/>
          </a:ln>
        </p:spPr>
      </p:cxnSp>
      <p:cxnSp>
        <p:nvCxnSpPr>
          <p:cNvPr id="1141" name="Shape 1141"/>
          <p:cNvCxnSpPr/>
          <p:nvPr/>
        </p:nvCxnSpPr>
        <p:spPr>
          <a:xfrm rot="5400000">
            <a:off x="3685242" y="4197473"/>
            <a:ext cx="305100" cy="1500"/>
          </a:xfrm>
          <a:prstGeom prst="bentConnector3">
            <a:avLst>
              <a:gd fmla="val 49980" name="adj1"/>
            </a:avLst>
          </a:prstGeom>
          <a:solidFill>
            <a:schemeClr val="accent1"/>
          </a:solidFill>
          <a:ln cap="flat" cmpd="sng" w="28575">
            <a:solidFill>
              <a:schemeClr val="dk1"/>
            </a:solidFill>
            <a:prstDash val="solid"/>
            <a:round/>
            <a:headEnd len="med" w="med" type="none"/>
            <a:tailEnd len="lg" w="lg" type="stealth"/>
          </a:ln>
        </p:spPr>
      </p:cxnSp>
      <p:cxnSp>
        <p:nvCxnSpPr>
          <p:cNvPr id="1142" name="Shape 1142"/>
          <p:cNvCxnSpPr/>
          <p:nvPr/>
        </p:nvCxnSpPr>
        <p:spPr>
          <a:xfrm rot="5400000">
            <a:off x="3679092" y="4994300"/>
            <a:ext cx="317400" cy="1500"/>
          </a:xfrm>
          <a:prstGeom prst="bentConnector3">
            <a:avLst>
              <a:gd fmla="val 50000" name="adj1"/>
            </a:avLst>
          </a:prstGeom>
          <a:solidFill>
            <a:schemeClr val="accent1"/>
          </a:solidFill>
          <a:ln cap="flat" cmpd="sng" w="28575">
            <a:solidFill>
              <a:schemeClr val="dk1"/>
            </a:solidFill>
            <a:prstDash val="solid"/>
            <a:round/>
            <a:headEnd len="med" w="med" type="none"/>
            <a:tailEnd len="lg" w="lg" type="stealth"/>
          </a:ln>
        </p:spPr>
      </p:cxnSp>
      <p:cxnSp>
        <p:nvCxnSpPr>
          <p:cNvPr id="1143" name="Shape 1143"/>
          <p:cNvCxnSpPr>
            <a:stCxn id="1132" idx="3"/>
            <a:endCxn id="1129" idx="1"/>
          </p:cNvCxnSpPr>
          <p:nvPr/>
        </p:nvCxnSpPr>
        <p:spPr>
          <a:xfrm>
            <a:off x="2699940" y="3789007"/>
            <a:ext cx="730800" cy="6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1144" name="Shape 1144"/>
          <p:cNvCxnSpPr>
            <a:stCxn id="1132" idx="3"/>
            <a:endCxn id="1130" idx="1"/>
          </p:cNvCxnSpPr>
          <p:nvPr/>
        </p:nvCxnSpPr>
        <p:spPr>
          <a:xfrm>
            <a:off x="2699940" y="3789007"/>
            <a:ext cx="730800" cy="8037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1145" name="Shape 1145"/>
          <p:cNvCxnSpPr>
            <a:stCxn id="1132" idx="3"/>
            <a:endCxn id="1131" idx="1"/>
          </p:cNvCxnSpPr>
          <p:nvPr/>
        </p:nvCxnSpPr>
        <p:spPr>
          <a:xfrm>
            <a:off x="2699940" y="3789007"/>
            <a:ext cx="730800" cy="1584300"/>
          </a:xfrm>
          <a:prstGeom prst="bentConnector3">
            <a:avLst>
              <a:gd fmla="val 50003" name="adj1"/>
            </a:avLst>
          </a:prstGeom>
          <a:solidFill>
            <a:schemeClr val="accent1"/>
          </a:solidFill>
          <a:ln cap="flat" cmpd="sng" w="28575">
            <a:solidFill>
              <a:schemeClr val="dk1"/>
            </a:solidFill>
            <a:prstDash val="solid"/>
            <a:round/>
            <a:headEnd len="med" w="med" type="none"/>
            <a:tailEnd len="lg" w="lg" type="stealth"/>
          </a:ln>
        </p:spPr>
      </p:cxnSp>
      <p:cxnSp>
        <p:nvCxnSpPr>
          <p:cNvPr id="1146" name="Shape 1146"/>
          <p:cNvCxnSpPr>
            <a:stCxn id="1133" idx="3"/>
            <a:endCxn id="1127" idx="1"/>
          </p:cNvCxnSpPr>
          <p:nvPr/>
        </p:nvCxnSpPr>
        <p:spPr>
          <a:xfrm>
            <a:off x="2699940" y="5517200"/>
            <a:ext cx="716400" cy="600"/>
          </a:xfrm>
          <a:prstGeom prst="bentConnector3">
            <a:avLst>
              <a:gd fmla="val 49998" name="adj1"/>
            </a:avLst>
          </a:prstGeom>
          <a:solidFill>
            <a:schemeClr val="accent1"/>
          </a:solidFill>
          <a:ln cap="flat" cmpd="sng" w="28575">
            <a:solidFill>
              <a:schemeClr val="dk1"/>
            </a:solidFill>
            <a:prstDash val="solid"/>
            <a:round/>
            <a:headEnd len="med" w="med" type="none"/>
            <a:tailEnd len="lg" w="lg" type="stealth"/>
          </a:ln>
        </p:spPr>
      </p:cxnSp>
      <p:cxnSp>
        <p:nvCxnSpPr>
          <p:cNvPr id="1147" name="Shape 1147"/>
          <p:cNvCxnSpPr>
            <a:stCxn id="1134" idx="2"/>
            <a:endCxn id="1135" idx="0"/>
          </p:cNvCxnSpPr>
          <p:nvPr/>
        </p:nvCxnSpPr>
        <p:spPr>
          <a:xfrm rot="5400000">
            <a:off x="5659617" y="3196875"/>
            <a:ext cx="496800" cy="659100"/>
          </a:xfrm>
          <a:prstGeom prst="bentConnector3">
            <a:avLst>
              <a:gd fmla="val 49990" name="adj1"/>
            </a:avLst>
          </a:prstGeom>
          <a:solidFill>
            <a:schemeClr val="accent1"/>
          </a:solidFill>
          <a:ln cap="flat" cmpd="sng" w="28575">
            <a:solidFill>
              <a:schemeClr val="dk1"/>
            </a:solidFill>
            <a:prstDash val="solid"/>
            <a:round/>
            <a:headEnd len="med" w="med" type="none"/>
            <a:tailEnd len="lg" w="lg" type="stealth"/>
          </a:ln>
        </p:spPr>
      </p:cxnSp>
      <p:cxnSp>
        <p:nvCxnSpPr>
          <p:cNvPr id="1148" name="Shape 1148"/>
          <p:cNvCxnSpPr>
            <a:stCxn id="1134" idx="2"/>
            <a:endCxn id="1136" idx="0"/>
          </p:cNvCxnSpPr>
          <p:nvPr/>
        </p:nvCxnSpPr>
        <p:spPr>
          <a:xfrm flipH="1" rot="-5400000">
            <a:off x="6321117" y="3194475"/>
            <a:ext cx="496800" cy="663900"/>
          </a:xfrm>
          <a:prstGeom prst="bentConnector3">
            <a:avLst>
              <a:gd fmla="val 49989" name="adj1"/>
            </a:avLst>
          </a:prstGeom>
          <a:solidFill>
            <a:schemeClr val="accent1"/>
          </a:solidFill>
          <a:ln cap="flat" cmpd="sng" w="28575">
            <a:solidFill>
              <a:schemeClr val="dk1"/>
            </a:solidFill>
            <a:prstDash val="solid"/>
            <a:round/>
            <a:headEnd len="med" w="med" type="none"/>
            <a:tailEnd len="lg" w="lg" type="stealth"/>
          </a:ln>
        </p:spPr>
      </p:cxnSp>
      <p:cxnSp>
        <p:nvCxnSpPr>
          <p:cNvPr id="1149" name="Shape 1149"/>
          <p:cNvCxnSpPr>
            <a:stCxn id="1135" idx="2"/>
            <a:endCxn id="1137" idx="0"/>
          </p:cNvCxnSpPr>
          <p:nvPr/>
        </p:nvCxnSpPr>
        <p:spPr>
          <a:xfrm flipH="1" rot="-5400000">
            <a:off x="5398794" y="4321821"/>
            <a:ext cx="360000" cy="600"/>
          </a:xfrm>
          <a:prstGeom prst="bentConnector3">
            <a:avLst>
              <a:gd fmla="val 50226" name="adj1"/>
            </a:avLst>
          </a:prstGeom>
          <a:solidFill>
            <a:schemeClr val="accent1"/>
          </a:solidFill>
          <a:ln cap="flat" cmpd="sng" w="28575">
            <a:solidFill>
              <a:schemeClr val="dk1"/>
            </a:solidFill>
            <a:prstDash val="solid"/>
            <a:round/>
            <a:headEnd len="med" w="med" type="none"/>
            <a:tailEnd len="lg" w="lg" type="stealth"/>
          </a:ln>
        </p:spPr>
      </p:cxnSp>
      <p:cxnSp>
        <p:nvCxnSpPr>
          <p:cNvPr id="1150" name="Shape 1150"/>
          <p:cNvCxnSpPr>
            <a:stCxn id="1134" idx="3"/>
            <a:endCxn id="1138" idx="1"/>
          </p:cNvCxnSpPr>
          <p:nvPr/>
        </p:nvCxnSpPr>
        <p:spPr>
          <a:xfrm>
            <a:off x="6656367" y="3094425"/>
            <a:ext cx="363900" cy="600"/>
          </a:xfrm>
          <a:prstGeom prst="bentConnector3">
            <a:avLst>
              <a:gd fmla="val 50017" name="adj1"/>
            </a:avLst>
          </a:prstGeom>
          <a:solidFill>
            <a:schemeClr val="accent1"/>
          </a:solidFill>
          <a:ln cap="flat" cmpd="sng" w="28575">
            <a:solidFill>
              <a:schemeClr val="dk1"/>
            </a:solidFill>
            <a:prstDash val="solid"/>
            <a:round/>
            <a:headEnd len="lg" w="lg" type="stealth"/>
            <a:tailEnd len="lg" w="lg" type="stealth"/>
          </a:ln>
        </p:spPr>
      </p:cxnSp>
      <p:sp>
        <p:nvSpPr>
          <p:cNvPr id="1151" name="Shape 1151"/>
          <p:cNvSpPr/>
          <p:nvPr/>
        </p:nvSpPr>
        <p:spPr>
          <a:xfrm>
            <a:off x="4856717" y="5189667"/>
            <a:ext cx="1443600" cy="3672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新增遞交作業</a:t>
            </a:r>
          </a:p>
        </p:txBody>
      </p:sp>
      <p:cxnSp>
        <p:nvCxnSpPr>
          <p:cNvPr id="1152" name="Shape 1152"/>
          <p:cNvCxnSpPr>
            <a:stCxn id="1137" idx="2"/>
            <a:endCxn id="1151" idx="0"/>
          </p:cNvCxnSpPr>
          <p:nvPr/>
        </p:nvCxnSpPr>
        <p:spPr>
          <a:xfrm flipH="1" rot="-5400000">
            <a:off x="5418594" y="5029160"/>
            <a:ext cx="320400" cy="600"/>
          </a:xfrm>
          <a:prstGeom prst="bentConnector3">
            <a:avLst>
              <a:gd fmla="val 50264" name="adj1"/>
            </a:avLst>
          </a:prstGeom>
          <a:solidFill>
            <a:schemeClr val="accent1"/>
          </a:solidFill>
          <a:ln cap="flat" cmpd="sng" w="28575">
            <a:solidFill>
              <a:schemeClr val="dk1"/>
            </a:solidFill>
            <a:prstDash val="solid"/>
            <a:round/>
            <a:headEnd len="med" w="med" type="none"/>
            <a:tailEnd len="lg" w="lg" type="stealth"/>
          </a:ln>
        </p:spPr>
      </p:cxnSp>
      <p:sp>
        <p:nvSpPr>
          <p:cNvPr id="1153" name="Shape 1153"/>
          <p:cNvSpPr txBox="1"/>
          <p:nvPr/>
        </p:nvSpPr>
        <p:spPr>
          <a:xfrm>
            <a:off x="6732239" y="2420888"/>
            <a:ext cx="12240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Arial"/>
                <a:ea typeface="Arial"/>
                <a:cs typeface="Arial"/>
                <a:sym typeface="Arial"/>
              </a:rPr>
              <a:t>管理介面</a:t>
            </a:r>
          </a:p>
        </p:txBody>
      </p:sp>
      <p:cxnSp>
        <p:nvCxnSpPr>
          <p:cNvPr id="1154" name="Shape 1154"/>
          <p:cNvCxnSpPr/>
          <p:nvPr/>
        </p:nvCxnSpPr>
        <p:spPr>
          <a:xfrm rot="10800000">
            <a:off x="971583" y="2276872"/>
            <a:ext cx="5256600" cy="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155" name="Shape 1155"/>
          <p:cNvCxnSpPr>
            <a:endCxn id="1134" idx="0"/>
          </p:cNvCxnSpPr>
          <p:nvPr/>
        </p:nvCxnSpPr>
        <p:spPr>
          <a:xfrm>
            <a:off x="6228267" y="2276925"/>
            <a:ext cx="9300" cy="633900"/>
          </a:xfrm>
          <a:prstGeom prst="straightConnector1">
            <a:avLst/>
          </a:prstGeom>
          <a:solidFill>
            <a:schemeClr val="accent1"/>
          </a:solidFill>
          <a:ln cap="flat" cmpd="sng" w="28575">
            <a:solidFill>
              <a:schemeClr val="dk1"/>
            </a:solidFill>
            <a:prstDash val="solid"/>
            <a:round/>
            <a:headEnd len="med" w="med" type="none"/>
            <a:tailEnd len="lg" w="lg" type="stealth"/>
          </a:ln>
        </p:spPr>
      </p:cxnSp>
      <p:cxnSp>
        <p:nvCxnSpPr>
          <p:cNvPr id="1156" name="Shape 1156"/>
          <p:cNvCxnSpPr/>
          <p:nvPr/>
        </p:nvCxnSpPr>
        <p:spPr>
          <a:xfrm rot="5400000">
            <a:off x="-648550" y="3897022"/>
            <a:ext cx="3240300" cy="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157" name="Shape 1157"/>
          <p:cNvCxnSpPr>
            <a:endCxn id="1132" idx="1"/>
          </p:cNvCxnSpPr>
          <p:nvPr/>
        </p:nvCxnSpPr>
        <p:spPr>
          <a:xfrm>
            <a:off x="971640" y="3787507"/>
            <a:ext cx="360000" cy="1500"/>
          </a:xfrm>
          <a:prstGeom prst="bentConnector3">
            <a:avLst>
              <a:gd fmla="val 49994" name="adj1"/>
            </a:avLst>
          </a:prstGeom>
          <a:solidFill>
            <a:schemeClr val="accent1"/>
          </a:solidFill>
          <a:ln cap="flat" cmpd="sng" w="28575">
            <a:solidFill>
              <a:schemeClr val="dk1"/>
            </a:solidFill>
            <a:prstDash val="solid"/>
            <a:round/>
            <a:headEnd len="med" w="med" type="none"/>
            <a:tailEnd len="lg" w="lg" type="stealth"/>
          </a:ln>
        </p:spPr>
      </p:cxnSp>
      <p:cxnSp>
        <p:nvCxnSpPr>
          <p:cNvPr id="1158" name="Shape 1158"/>
          <p:cNvCxnSpPr>
            <a:endCxn id="1133" idx="1"/>
          </p:cNvCxnSpPr>
          <p:nvPr/>
        </p:nvCxnSpPr>
        <p:spPr>
          <a:xfrm>
            <a:off x="971640" y="5515700"/>
            <a:ext cx="360000" cy="1500"/>
          </a:xfrm>
          <a:prstGeom prst="bentConnector3">
            <a:avLst>
              <a:gd fmla="val 49994" name="adj1"/>
            </a:avLst>
          </a:prstGeom>
          <a:solidFill>
            <a:schemeClr val="accent1"/>
          </a:solidFill>
          <a:ln cap="flat" cmpd="sng" w="28575">
            <a:solidFill>
              <a:schemeClr val="dk1"/>
            </a:solidFill>
            <a:prstDash val="solid"/>
            <a:round/>
            <a:headEnd len="med" w="med" type="none"/>
            <a:tailEnd len="lg" w="lg" type="stealth"/>
          </a:ln>
        </p:spPr>
      </p:cxnSp>
      <p:cxnSp>
        <p:nvCxnSpPr>
          <p:cNvPr id="1159" name="Shape 1159"/>
          <p:cNvCxnSpPr>
            <a:stCxn id="1151" idx="1"/>
            <a:endCxn id="1131" idx="3"/>
          </p:cNvCxnSpPr>
          <p:nvPr/>
        </p:nvCxnSpPr>
        <p:spPr>
          <a:xfrm rot="10800000">
            <a:off x="4273217" y="5373267"/>
            <a:ext cx="583500" cy="0"/>
          </a:xfrm>
          <a:prstGeom prst="straightConnector1">
            <a:avLst/>
          </a:prstGeom>
          <a:solidFill>
            <a:schemeClr val="accent1"/>
          </a:solidFill>
          <a:ln cap="flat" cmpd="sng" w="28575">
            <a:solidFill>
              <a:schemeClr val="dk1"/>
            </a:solidFill>
            <a:prstDash val="solid"/>
            <a:round/>
            <a:headEnd len="med" w="med" type="none"/>
            <a:tailEnd len="lg" w="lg" type="stealth"/>
          </a:ln>
        </p:spPr>
      </p:cxnSp>
      <p:pic>
        <p:nvPicPr>
          <p:cNvPr descr="DSpace" id="1160" name="Shape 1160"/>
          <p:cNvPicPr preferRelativeResize="0"/>
          <p:nvPr/>
        </p:nvPicPr>
        <p:blipFill rotWithShape="1">
          <a:blip r:embed="rId3">
            <a:alphaModFix/>
          </a:blip>
          <a:srcRect b="0" l="0" r="0" t="0"/>
          <a:stretch/>
        </p:blipFill>
        <p:spPr>
          <a:xfrm>
            <a:off x="2915816" y="1268759"/>
            <a:ext cx="1886099" cy="752400"/>
          </a:xfrm>
          <a:prstGeom prst="rect">
            <a:avLst/>
          </a:prstGeom>
          <a:noFill/>
          <a:ln>
            <a:noFill/>
          </a:ln>
        </p:spPr>
      </p:pic>
      <p:sp>
        <p:nvSpPr>
          <p:cNvPr id="1161" name="Shape 1161"/>
          <p:cNvSpPr/>
          <p:nvPr/>
        </p:nvSpPr>
        <p:spPr>
          <a:xfrm>
            <a:off x="2771800" y="1124744"/>
            <a:ext cx="2160300" cy="989700"/>
          </a:xfrm>
          <a:prstGeom prst="roundRect">
            <a:avLst>
              <a:gd fmla="val 16667" name="adj"/>
            </a:avLst>
          </a:prstGeom>
          <a:noFill/>
          <a:ln cap="flat"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首頁</a:t>
            </a:r>
          </a:p>
        </p:txBody>
      </p:sp>
      <p:sp>
        <p:nvSpPr>
          <p:cNvPr id="1162" name="Shape 1162"/>
          <p:cNvSpPr/>
          <p:nvPr/>
        </p:nvSpPr>
        <p:spPr>
          <a:xfrm>
            <a:off x="4607499" y="2363100"/>
            <a:ext cx="2210999" cy="3298200"/>
          </a:xfrm>
          <a:prstGeom prst="roundRect">
            <a:avLst>
              <a:gd fmla="val 4300" name="adj"/>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6" name="Shape 1166"/>
        <p:cNvGrpSpPr/>
        <p:nvPr/>
      </p:nvGrpSpPr>
      <p:grpSpPr>
        <a:xfrm>
          <a:off x="0" y="0"/>
          <a:ext cx="0" cy="0"/>
          <a:chOff x="0" y="0"/>
          <a:chExt cx="0" cy="0"/>
        </a:xfrm>
      </p:grpSpPr>
      <p:sp>
        <p:nvSpPr>
          <p:cNvPr id="1167" name="Shape 1167"/>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t>準備好你要建檔的資料</a:t>
            </a:r>
          </a:p>
        </p:txBody>
      </p:sp>
      <p:sp>
        <p:nvSpPr>
          <p:cNvPr id="1168" name="Shape 116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1169" name="Shape 1169"/>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70" name="Shape 1170"/>
          <p:cNvSpPr txBox="1"/>
          <p:nvPr>
            <p:ph idx="1" type="body"/>
          </p:nvPr>
        </p:nvSpPr>
        <p:spPr>
          <a:xfrm>
            <a:off x="457200" y="1076325"/>
            <a:ext cx="3399300" cy="5248200"/>
          </a:xfrm>
          <a:prstGeom prst="rect">
            <a:avLst/>
          </a:prstGeom>
        </p:spPr>
        <p:txBody>
          <a:bodyPr anchorCtr="0" anchor="t" bIns="91425" lIns="91425" rIns="91425" tIns="91425">
            <a:noAutofit/>
          </a:bodyPr>
          <a:lstStyle/>
          <a:p>
            <a:pPr lvl="0">
              <a:spcBef>
                <a:spcPts val="0"/>
              </a:spcBef>
              <a:buNone/>
            </a:pPr>
            <a:r>
              <a:t/>
            </a:r>
            <a:endParaRPr/>
          </a:p>
        </p:txBody>
      </p:sp>
      <p:sp>
        <p:nvSpPr>
          <p:cNvPr id="1171" name="Shape 1171"/>
          <p:cNvSpPr txBox="1"/>
          <p:nvPr>
            <p:ph idx="2" type="body"/>
          </p:nvPr>
        </p:nvSpPr>
        <p:spPr>
          <a:xfrm>
            <a:off x="3976374" y="1076325"/>
            <a:ext cx="4123800" cy="5248200"/>
          </a:xfrm>
          <a:prstGeom prst="rect">
            <a:avLst/>
          </a:prstGeom>
        </p:spPr>
        <p:txBody>
          <a:bodyPr anchorCtr="0" anchor="t" bIns="91425" lIns="91425" rIns="91425" tIns="91425">
            <a:noAutofit/>
          </a:bodyPr>
          <a:lstStyle/>
          <a:p>
            <a:pPr indent="0" lvl="0" marL="0" rtl="0" algn="ctr">
              <a:lnSpc>
                <a:spcPct val="115000"/>
              </a:lnSpc>
              <a:spcBef>
                <a:spcPts val="0"/>
              </a:spcBef>
              <a:spcAft>
                <a:spcPts val="1000"/>
              </a:spcAft>
              <a:buNone/>
            </a:pPr>
            <a:r>
              <a:rPr b="1" lang="en-US" sz="2800"/>
              <a:t>後設資料</a:t>
            </a:r>
          </a:p>
          <a:p>
            <a:pPr indent="-228600" lvl="0" marL="457200" rtl="0">
              <a:lnSpc>
                <a:spcPct val="115000"/>
              </a:lnSpc>
              <a:spcBef>
                <a:spcPts val="0"/>
              </a:spcBef>
              <a:spcAft>
                <a:spcPts val="1000"/>
              </a:spcAft>
            </a:pPr>
            <a:r>
              <a:rPr b="1" lang="en-US"/>
              <a:t>Author(作者)</a:t>
            </a:r>
            <a:r>
              <a:rPr lang="en-US"/>
              <a:t>：陳 志銘</a:t>
            </a:r>
          </a:p>
          <a:p>
            <a:pPr indent="-228600" lvl="0" marL="457200" rtl="0">
              <a:lnSpc>
                <a:spcPct val="115000"/>
              </a:lnSpc>
              <a:spcBef>
                <a:spcPts val="0"/>
              </a:spcBef>
            </a:pPr>
            <a:r>
              <a:rPr b="1" lang="en-US"/>
              <a:t>Title (題名)</a:t>
            </a:r>
            <a:r>
              <a:rPr lang="en-US"/>
              <a:t>：DSpace-DLLL開放源碼數位典藏系統建置與應</a:t>
            </a:r>
            <a:r>
              <a:rPr lang="en-US"/>
              <a:t>用</a:t>
            </a:r>
            <a:br>
              <a:rPr lang="en-US"/>
            </a:br>
          </a:p>
          <a:p>
            <a:pPr lvl="0" rtl="0">
              <a:spcBef>
                <a:spcPts val="0"/>
              </a:spcBef>
              <a:buNone/>
            </a:pPr>
            <a:r>
              <a:t/>
            </a:r>
            <a:endParaRPr/>
          </a:p>
        </p:txBody>
      </p:sp>
      <p:pic>
        <p:nvPicPr>
          <p:cNvPr id="1172" name="Shape 1172"/>
          <p:cNvPicPr preferRelativeResize="0"/>
          <p:nvPr/>
        </p:nvPicPr>
        <p:blipFill>
          <a:blip r:embed="rId3">
            <a:alphaModFix/>
          </a:blip>
          <a:stretch>
            <a:fillRect/>
          </a:stretch>
        </p:blipFill>
        <p:spPr>
          <a:xfrm>
            <a:off x="457261" y="1423223"/>
            <a:ext cx="3399174" cy="4803399"/>
          </a:xfrm>
          <a:prstGeom prst="rect">
            <a:avLst/>
          </a:prstGeom>
          <a:noFill/>
          <a:ln cap="flat" cmpd="sng" w="38100">
            <a:solidFill>
              <a:schemeClr val="dk1"/>
            </a:solidFill>
            <a:prstDash val="solid"/>
            <a:round/>
            <a:headEnd len="med" w="med" type="none"/>
            <a:tailEnd len="med" w="med" type="none"/>
          </a:ln>
        </p:spPr>
      </p:pic>
      <p:pic>
        <p:nvPicPr>
          <p:cNvPr id="1173" name="Shape 1173"/>
          <p:cNvPicPr preferRelativeResize="0"/>
          <p:nvPr/>
        </p:nvPicPr>
        <p:blipFill rotWithShape="1">
          <a:blip r:embed="rId4">
            <a:alphaModFix/>
          </a:blip>
          <a:srcRect b="0" l="0" r="0" t="0"/>
          <a:stretch/>
        </p:blipFill>
        <p:spPr>
          <a:xfrm>
            <a:off x="2637300" y="5007437"/>
            <a:ext cx="1219200" cy="12192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7" name="Shape 1177"/>
        <p:cNvGrpSpPr/>
        <p:nvPr/>
      </p:nvGrpSpPr>
      <p:grpSpPr>
        <a:xfrm>
          <a:off x="0" y="0"/>
          <a:ext cx="0" cy="0"/>
          <a:chOff x="0" y="0"/>
          <a:chExt cx="0" cy="0"/>
        </a:xfrm>
      </p:grpSpPr>
      <p:pic>
        <p:nvPicPr>
          <p:cNvPr id="1178" name="Shape 1178"/>
          <p:cNvPicPr preferRelativeResize="0"/>
          <p:nvPr/>
        </p:nvPicPr>
        <p:blipFill rotWithShape="1">
          <a:blip r:embed="rId3">
            <a:alphaModFix/>
          </a:blip>
          <a:srcRect b="0" l="0" r="0" t="0"/>
          <a:stretch/>
        </p:blipFill>
        <p:spPr>
          <a:xfrm>
            <a:off x="0" y="469669"/>
            <a:ext cx="9153600" cy="6388200"/>
          </a:xfrm>
          <a:prstGeom prst="rect">
            <a:avLst/>
          </a:prstGeom>
          <a:noFill/>
          <a:ln>
            <a:noFill/>
          </a:ln>
        </p:spPr>
      </p:pic>
      <p:grpSp>
        <p:nvGrpSpPr>
          <p:cNvPr id="1179" name="Shape 1179"/>
          <p:cNvGrpSpPr/>
          <p:nvPr/>
        </p:nvGrpSpPr>
        <p:grpSpPr>
          <a:xfrm>
            <a:off x="-9525" y="0"/>
            <a:ext cx="9153600" cy="1412700"/>
            <a:chOff x="-9525" y="0"/>
            <a:chExt cx="9153600" cy="1412700"/>
          </a:xfrm>
        </p:grpSpPr>
        <p:grpSp>
          <p:nvGrpSpPr>
            <p:cNvPr id="1180" name="Shape 1180"/>
            <p:cNvGrpSpPr/>
            <p:nvPr/>
          </p:nvGrpSpPr>
          <p:grpSpPr>
            <a:xfrm>
              <a:off x="-9525" y="0"/>
              <a:ext cx="9153600" cy="1412700"/>
              <a:chOff x="-9525" y="0"/>
              <a:chExt cx="9153600" cy="1412700"/>
            </a:xfrm>
          </p:grpSpPr>
          <p:sp>
            <p:nvSpPr>
              <p:cNvPr id="1181" name="Shape 1181"/>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182" name="Shape 1182"/>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83" name="Shape 1183"/>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84" name="Shape 1184"/>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85" name="Shape 1185"/>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186" name="Shape 1186"/>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187" name="Shape 1187"/>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188" name="Shape 1188"/>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新增遞交作業</a:t>
            </a:r>
          </a:p>
        </p:txBody>
      </p:sp>
      <p:sp>
        <p:nvSpPr>
          <p:cNvPr id="1189" name="Shape 118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190" name="Shape 1190"/>
          <p:cNvSpPr/>
          <p:nvPr/>
        </p:nvSpPr>
        <p:spPr>
          <a:xfrm>
            <a:off x="0" y="4629924"/>
            <a:ext cx="1386900" cy="500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191" name="Shape 1191"/>
          <p:cNvSpPr/>
          <p:nvPr/>
        </p:nvSpPr>
        <p:spPr>
          <a:xfrm>
            <a:off x="4262556" y="2367927"/>
            <a:ext cx="1477800" cy="500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cxnSp>
        <p:nvCxnSpPr>
          <p:cNvPr id="1192" name="Shape 1192"/>
          <p:cNvCxnSpPr>
            <a:stCxn id="1190" idx="3"/>
          </p:cNvCxnSpPr>
          <p:nvPr/>
        </p:nvCxnSpPr>
        <p:spPr>
          <a:xfrm flipH="1" rot="10800000">
            <a:off x="1386900" y="2617974"/>
            <a:ext cx="2875800" cy="226200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1193" name="Shape 1193"/>
          <p:cNvSpPr/>
          <p:nvPr/>
        </p:nvSpPr>
        <p:spPr>
          <a:xfrm>
            <a:off x="1027548" y="3526236"/>
            <a:ext cx="727800" cy="672600"/>
          </a:xfrm>
          <a:prstGeom prst="wedgeEllipseCallout">
            <a:avLst>
              <a:gd fmla="val -40334" name="adj1"/>
              <a:gd fmla="val 103313"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1</a:t>
            </a:r>
          </a:p>
        </p:txBody>
      </p:sp>
      <p:sp>
        <p:nvSpPr>
          <p:cNvPr id="1194" name="Shape 1194"/>
          <p:cNvSpPr/>
          <p:nvPr/>
        </p:nvSpPr>
        <p:spPr>
          <a:xfrm>
            <a:off x="5602887" y="1353834"/>
            <a:ext cx="861000" cy="795900"/>
          </a:xfrm>
          <a:prstGeom prst="wedgeEllipseCallout">
            <a:avLst>
              <a:gd fmla="val -70133" name="adj1"/>
              <a:gd fmla="val 71645"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2</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9" name="Shape 1199"/>
        <p:cNvGrpSpPr/>
        <p:nvPr/>
      </p:nvGrpSpPr>
      <p:grpSpPr>
        <a:xfrm>
          <a:off x="0" y="0"/>
          <a:ext cx="0" cy="0"/>
          <a:chOff x="0" y="0"/>
          <a:chExt cx="0" cy="0"/>
        </a:xfrm>
      </p:grpSpPr>
      <p:pic>
        <p:nvPicPr>
          <p:cNvPr id="1200" name="Shape 1200"/>
          <p:cNvPicPr preferRelativeResize="0"/>
          <p:nvPr/>
        </p:nvPicPr>
        <p:blipFill rotWithShape="1">
          <a:blip r:embed="rId3">
            <a:alphaModFix/>
          </a:blip>
          <a:srcRect b="2600" l="0" r="37276" t="0"/>
          <a:stretch/>
        </p:blipFill>
        <p:spPr>
          <a:xfrm>
            <a:off x="3365750" y="995375"/>
            <a:ext cx="5778300" cy="4700400"/>
          </a:xfrm>
          <a:prstGeom prst="rect">
            <a:avLst/>
          </a:prstGeom>
          <a:noFill/>
          <a:ln>
            <a:noFill/>
          </a:ln>
        </p:spPr>
      </p:pic>
      <p:sp>
        <p:nvSpPr>
          <p:cNvPr id="1201" name="Shape 1201"/>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遞交流程說明</a:t>
            </a:r>
          </a:p>
        </p:txBody>
      </p:sp>
      <p:sp>
        <p:nvSpPr>
          <p:cNvPr id="1202" name="Shape 1202"/>
          <p:cNvSpPr txBox="1"/>
          <p:nvPr>
            <p:ph idx="1" type="body"/>
          </p:nvPr>
        </p:nvSpPr>
        <p:spPr>
          <a:xfrm>
            <a:off x="457200" y="1076325"/>
            <a:ext cx="2908500" cy="5248200"/>
          </a:xfrm>
          <a:prstGeom prst="rect">
            <a:avLst/>
          </a:prstGeom>
        </p:spPr>
        <p:txBody>
          <a:bodyPr anchorCtr="0" anchor="ctr" bIns="91425" lIns="91425" rIns="91425" tIns="91425">
            <a:noAutofit/>
          </a:bodyPr>
          <a:lstStyle/>
          <a:p>
            <a:pPr indent="-228600" lvl="0" marL="457200">
              <a:lnSpc>
                <a:spcPct val="150000"/>
              </a:lnSpc>
              <a:spcBef>
                <a:spcPts val="0"/>
              </a:spcBef>
              <a:buAutoNum type="arabicPeriod"/>
            </a:pPr>
            <a:r>
              <a:rPr lang="en-US"/>
              <a:t>設定遞交作業</a:t>
            </a:r>
          </a:p>
          <a:p>
            <a:pPr indent="-228600" lvl="0" marL="457200">
              <a:lnSpc>
                <a:spcPct val="150000"/>
              </a:lnSpc>
              <a:spcBef>
                <a:spcPts val="0"/>
              </a:spcBef>
              <a:buAutoNum type="arabicPeriod"/>
            </a:pPr>
            <a:r>
              <a:rPr lang="en-US"/>
              <a:t>上傳檔案</a:t>
            </a:r>
          </a:p>
          <a:p>
            <a:pPr indent="-228600" lvl="0" marL="457200">
              <a:lnSpc>
                <a:spcPct val="150000"/>
              </a:lnSpc>
              <a:spcBef>
                <a:spcPts val="0"/>
              </a:spcBef>
              <a:buAutoNum type="arabicPeriod"/>
            </a:pPr>
            <a:r>
              <a:rPr lang="en-US"/>
              <a:t>描述後設資料</a:t>
            </a:r>
          </a:p>
          <a:p>
            <a:pPr indent="-228600" lvl="0" marL="457200">
              <a:lnSpc>
                <a:spcPct val="150000"/>
              </a:lnSpc>
              <a:spcBef>
                <a:spcPts val="0"/>
              </a:spcBef>
              <a:buAutoNum type="arabicPeriod"/>
            </a:pPr>
            <a:r>
              <a:rPr lang="en-US"/>
              <a:t>查核遞交作業</a:t>
            </a:r>
          </a:p>
          <a:p>
            <a:pPr indent="-228600" lvl="0" marL="457200">
              <a:lnSpc>
                <a:spcPct val="150000"/>
              </a:lnSpc>
              <a:spcBef>
                <a:spcPts val="0"/>
              </a:spcBef>
              <a:buAutoNum type="arabicPeriod"/>
            </a:pPr>
            <a:r>
              <a:rPr lang="en-US"/>
              <a:t>確認授權條款</a:t>
            </a:r>
          </a:p>
          <a:p>
            <a:pPr indent="-228600" lvl="0" marL="457200">
              <a:lnSpc>
                <a:spcPct val="150000"/>
              </a:lnSpc>
              <a:spcBef>
                <a:spcPts val="0"/>
              </a:spcBef>
              <a:buAutoNum type="arabicPeriod"/>
            </a:pPr>
            <a:r>
              <a:rPr lang="en-US"/>
              <a:t>完成</a:t>
            </a:r>
          </a:p>
        </p:txBody>
      </p:sp>
      <p:sp>
        <p:nvSpPr>
          <p:cNvPr id="1203" name="Shape 120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solidFill>
                  <a:srgbClr val="000000"/>
                </a:solidFill>
              </a:rPr>
              <a:t>‹#›</a:t>
            </a:fld>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7" name="Shape 1207"/>
        <p:cNvGrpSpPr/>
        <p:nvPr/>
      </p:nvGrpSpPr>
      <p:grpSpPr>
        <a:xfrm>
          <a:off x="0" y="0"/>
          <a:ext cx="0" cy="0"/>
          <a:chOff x="0" y="0"/>
          <a:chExt cx="0" cy="0"/>
        </a:xfrm>
      </p:grpSpPr>
      <p:sp>
        <p:nvSpPr>
          <p:cNvPr id="1208" name="Shape 1208"/>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SzPct val="25000"/>
              <a:buNone/>
            </a:pPr>
            <a:r>
              <a:rPr lang="en-US"/>
              <a:t>遞交作業流程 1：選擇範例用類別</a:t>
            </a:r>
          </a:p>
          <a:p>
            <a:pPr lvl="0" rtl="0">
              <a:spcBef>
                <a:spcPts val="0"/>
              </a:spcBef>
              <a:buSzPct val="25000"/>
              <a:buNone/>
            </a:pPr>
            <a:r>
              <a:t/>
            </a:r>
            <a:endParaRPr/>
          </a:p>
        </p:txBody>
      </p:sp>
      <p:sp>
        <p:nvSpPr>
          <p:cNvPr id="1209" name="Shape 1209"/>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1210" name="Shape 1210"/>
          <p:cNvPicPr preferRelativeResize="0"/>
          <p:nvPr/>
        </p:nvPicPr>
        <p:blipFill rotWithShape="1">
          <a:blip r:embed="rId3">
            <a:alphaModFix/>
          </a:blip>
          <a:srcRect b="0" l="0" r="0" t="0"/>
          <a:stretch/>
        </p:blipFill>
        <p:spPr>
          <a:xfrm>
            <a:off x="0" y="1389225"/>
            <a:ext cx="9144000" cy="4164900"/>
          </a:xfrm>
          <a:prstGeom prst="rect">
            <a:avLst/>
          </a:prstGeom>
          <a:noFill/>
          <a:ln>
            <a:noFill/>
          </a:ln>
        </p:spPr>
      </p:pic>
      <p:sp>
        <p:nvSpPr>
          <p:cNvPr id="1211" name="Shape 1211"/>
          <p:cNvSpPr/>
          <p:nvPr/>
        </p:nvSpPr>
        <p:spPr>
          <a:xfrm>
            <a:off x="3806769" y="3084351"/>
            <a:ext cx="1540200" cy="513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12" name="Shape 1212"/>
          <p:cNvSpPr/>
          <p:nvPr/>
        </p:nvSpPr>
        <p:spPr>
          <a:xfrm>
            <a:off x="3395101" y="2375297"/>
            <a:ext cx="609600" cy="563700"/>
          </a:xfrm>
          <a:prstGeom prst="wedgeEllipseCallout">
            <a:avLst>
              <a:gd fmla="val 53397" name="adj1"/>
              <a:gd fmla="val 71645"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1</a:t>
            </a:r>
          </a:p>
        </p:txBody>
      </p:sp>
      <p:sp>
        <p:nvSpPr>
          <p:cNvPr id="1213" name="Shape 1213"/>
          <p:cNvSpPr/>
          <p:nvPr/>
        </p:nvSpPr>
        <p:spPr>
          <a:xfrm>
            <a:off x="6586778" y="3540997"/>
            <a:ext cx="949500" cy="513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14" name="Shape 1214"/>
          <p:cNvSpPr/>
          <p:nvPr/>
        </p:nvSpPr>
        <p:spPr>
          <a:xfrm>
            <a:off x="7071100" y="2792726"/>
            <a:ext cx="668400" cy="618000"/>
          </a:xfrm>
          <a:prstGeom prst="wedgeEllipseCallout">
            <a:avLst>
              <a:gd fmla="val -36799" name="adj1"/>
              <a:gd fmla="val 71645"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2</a:t>
            </a:r>
          </a:p>
        </p:txBody>
      </p:sp>
      <p:cxnSp>
        <p:nvCxnSpPr>
          <p:cNvPr id="1215" name="Shape 1215"/>
          <p:cNvCxnSpPr>
            <a:stCxn id="1211" idx="3"/>
            <a:endCxn id="1213" idx="1"/>
          </p:cNvCxnSpPr>
          <p:nvPr/>
        </p:nvCxnSpPr>
        <p:spPr>
          <a:xfrm>
            <a:off x="5346969" y="3341151"/>
            <a:ext cx="1239900" cy="456600"/>
          </a:xfrm>
          <a:prstGeom prst="straightConnector1">
            <a:avLst/>
          </a:prstGeom>
          <a:solidFill>
            <a:schemeClr val="accent1"/>
          </a:solidFill>
          <a:ln cap="flat" cmpd="sng" w="28575">
            <a:solidFill>
              <a:srgbClr val="FF0000"/>
            </a:solidFill>
            <a:prstDash val="solid"/>
            <a:round/>
            <a:headEnd len="med" w="med" type="none"/>
            <a:tailEnd len="lg" w="lg"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臺灣數位典藏國家型計劃</a:t>
            </a:r>
          </a:p>
        </p:txBody>
      </p:sp>
      <p:sp>
        <p:nvSpPr>
          <p:cNvPr id="267" name="Shape 267"/>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228600" lvl="0" marL="457200" rtl="0">
              <a:spcBef>
                <a:spcPts val="0"/>
              </a:spcBef>
            </a:pPr>
            <a:r>
              <a:rPr b="1" lang="en-US"/>
              <a:t>數位博物館專案計畫 (1998~2002)</a:t>
            </a:r>
            <a:r>
              <a:rPr lang="en-US"/>
              <a:t>：</a:t>
            </a:r>
          </a:p>
          <a:p>
            <a:pPr indent="-393700" lvl="1" marL="914400" rtl="0">
              <a:spcBef>
                <a:spcPts val="0"/>
              </a:spcBef>
              <a:spcAft>
                <a:spcPts val="1000"/>
              </a:spcAft>
              <a:buSzPct val="100000"/>
            </a:pPr>
            <a:r>
              <a:rPr lang="en-US" sz="2600"/>
              <a:t>國科會為了普及科學教育與加強人文社會科學而發展的教育性網際網路服務</a:t>
            </a:r>
          </a:p>
          <a:p>
            <a:pPr indent="-228600" lvl="0" marL="457200" rtl="0">
              <a:spcBef>
                <a:spcPts val="0"/>
              </a:spcBef>
            </a:pPr>
            <a:r>
              <a:rPr b="1" lang="en-US"/>
              <a:t>國際數位圖書館合作計畫 (2000~2002)</a:t>
            </a:r>
            <a:r>
              <a:rPr lang="en-US"/>
              <a:t>：</a:t>
            </a:r>
          </a:p>
          <a:p>
            <a:pPr indent="-393700" lvl="1" marL="914400" rtl="0">
              <a:spcBef>
                <a:spcPts val="0"/>
              </a:spcBef>
              <a:spcAft>
                <a:spcPts val="1000"/>
              </a:spcAft>
              <a:buSzPct val="100000"/>
            </a:pPr>
            <a:r>
              <a:rPr lang="en-US" sz="2600"/>
              <a:t>與美國國科會的「國際數位圖書館計劃」進行中美合作研究計劃，目標發展全球華文數位圖書館</a:t>
            </a:r>
          </a:p>
          <a:p>
            <a:pPr indent="-228600" lvl="0" marL="457200" rtl="0">
              <a:spcBef>
                <a:spcPts val="0"/>
              </a:spcBef>
            </a:pPr>
            <a:r>
              <a:rPr b="1" lang="en-US"/>
              <a:t>國家典藏數位化專案計劃(2001-2012)</a:t>
            </a:r>
            <a:r>
              <a:rPr lang="en-US"/>
              <a:t>：</a:t>
            </a:r>
          </a:p>
          <a:p>
            <a:pPr indent="-393700" lvl="1" marL="914400" rtl="0">
              <a:spcBef>
                <a:spcPts val="0"/>
              </a:spcBef>
              <a:buSzPct val="100000"/>
            </a:pPr>
            <a:r>
              <a:rPr lang="en-US" sz="2600"/>
              <a:t>由中研院協調各參與典藏機構間的合作事宜，整合以上多項相關計劃。</a:t>
            </a:r>
          </a:p>
          <a:p>
            <a:pPr indent="-393700" lvl="1" marL="914400" rtl="0">
              <a:spcBef>
                <a:spcPts val="0"/>
              </a:spcBef>
              <a:buSzPct val="100000"/>
            </a:pPr>
            <a:r>
              <a:rPr lang="en-US" sz="2600"/>
              <a:t>成果建置「聯合目錄」及「公共展示系統」</a:t>
            </a:r>
          </a:p>
        </p:txBody>
      </p:sp>
      <p:sp>
        <p:nvSpPr>
          <p:cNvPr id="268" name="Shape 268"/>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69" name="Shape 269"/>
          <p:cNvSpPr txBox="1"/>
          <p:nvPr/>
        </p:nvSpPr>
        <p:spPr>
          <a:xfrm>
            <a:off x="0" y="6514450"/>
            <a:ext cx="7643100" cy="343500"/>
          </a:xfrm>
          <a:prstGeom prst="rect">
            <a:avLst/>
          </a:prstGeom>
          <a:noFill/>
          <a:ln>
            <a:noFill/>
          </a:ln>
        </p:spPr>
        <p:txBody>
          <a:bodyPr anchorCtr="0" anchor="ctr" bIns="91425" lIns="91425" rIns="91425" tIns="91425">
            <a:noAutofit/>
          </a:bodyPr>
          <a:lstStyle/>
          <a:p>
            <a:pPr indent="-279400" lvl="0" marL="457200" rtl="0">
              <a:lnSpc>
                <a:spcPct val="135000"/>
              </a:lnSpc>
              <a:spcBef>
                <a:spcPts val="0"/>
              </a:spcBef>
              <a:buNone/>
            </a:pPr>
            <a:r>
              <a:rPr lang="en-US" sz="1100"/>
              <a:t>蔡永橙、黃國倫、邱志義（2007）。</a:t>
            </a:r>
            <a:r>
              <a:rPr i="1" lang="en-US" sz="1100"/>
              <a:t>數位典藏技術導論</a:t>
            </a:r>
            <a:r>
              <a:rPr lang="en-US" sz="1100"/>
              <a:t>。台北市：國立臺灣大學出版中心。</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9" name="Shape 1219"/>
        <p:cNvGrpSpPr/>
        <p:nvPr/>
      </p:nvGrpSpPr>
      <p:grpSpPr>
        <a:xfrm>
          <a:off x="0" y="0"/>
          <a:ext cx="0" cy="0"/>
          <a:chOff x="0" y="0"/>
          <a:chExt cx="0" cy="0"/>
        </a:xfrm>
      </p:grpSpPr>
      <p:sp>
        <p:nvSpPr>
          <p:cNvPr id="1220" name="Shape 1220"/>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SzPct val="25000"/>
              <a:buNone/>
            </a:pPr>
            <a:r>
              <a:rPr lang="en-US"/>
              <a:t>遞交作業流程 2：設定遞交作業</a:t>
            </a:r>
          </a:p>
          <a:p>
            <a:pPr lvl="0" rtl="0">
              <a:spcBef>
                <a:spcPts val="0"/>
              </a:spcBef>
              <a:buSzPct val="25000"/>
              <a:buNone/>
            </a:pPr>
            <a:r>
              <a:t/>
            </a:r>
            <a:endParaRPr/>
          </a:p>
        </p:txBody>
      </p:sp>
      <p:sp>
        <p:nvSpPr>
          <p:cNvPr id="1221" name="Shape 122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1222" name="Shape 1222"/>
          <p:cNvPicPr preferRelativeResize="0"/>
          <p:nvPr/>
        </p:nvPicPr>
        <p:blipFill rotWithShape="1">
          <a:blip r:embed="rId3">
            <a:alphaModFix/>
          </a:blip>
          <a:srcRect b="0" l="0" r="0" t="0"/>
          <a:stretch/>
        </p:blipFill>
        <p:spPr>
          <a:xfrm>
            <a:off x="0" y="1178259"/>
            <a:ext cx="9158400" cy="4798200"/>
          </a:xfrm>
          <a:prstGeom prst="rect">
            <a:avLst/>
          </a:prstGeom>
          <a:noFill/>
          <a:ln>
            <a:noFill/>
          </a:ln>
        </p:spPr>
      </p:pic>
      <p:sp>
        <p:nvSpPr>
          <p:cNvPr id="1223" name="Shape 1223"/>
          <p:cNvSpPr/>
          <p:nvPr/>
        </p:nvSpPr>
        <p:spPr>
          <a:xfrm>
            <a:off x="6364466" y="4611050"/>
            <a:ext cx="864900" cy="4275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24" name="Shape 1224"/>
          <p:cNvSpPr/>
          <p:nvPr/>
        </p:nvSpPr>
        <p:spPr>
          <a:xfrm>
            <a:off x="6265175" y="2933250"/>
            <a:ext cx="1063500" cy="1485000"/>
          </a:xfrm>
          <a:prstGeom prst="down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8" name="Shape 1228"/>
        <p:cNvGrpSpPr/>
        <p:nvPr/>
      </p:nvGrpSpPr>
      <p:grpSpPr>
        <a:xfrm>
          <a:off x="0" y="0"/>
          <a:ext cx="0" cy="0"/>
          <a:chOff x="0" y="0"/>
          <a:chExt cx="0" cy="0"/>
        </a:xfrm>
      </p:grpSpPr>
      <p:sp>
        <p:nvSpPr>
          <p:cNvPr id="1229" name="Shape 1229"/>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遞交作業流程 3：上傳檔案</a:t>
            </a:r>
          </a:p>
        </p:txBody>
      </p:sp>
      <p:sp>
        <p:nvSpPr>
          <p:cNvPr id="1230" name="Shape 1230"/>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1231" name="Shape 1231"/>
          <p:cNvPicPr preferRelativeResize="0"/>
          <p:nvPr/>
        </p:nvPicPr>
        <p:blipFill rotWithShape="1">
          <a:blip r:embed="rId3">
            <a:alphaModFix/>
          </a:blip>
          <a:srcRect b="0" l="0" r="0" t="0"/>
          <a:stretch/>
        </p:blipFill>
        <p:spPr>
          <a:xfrm>
            <a:off x="0" y="1163460"/>
            <a:ext cx="9144000" cy="5004300"/>
          </a:xfrm>
          <a:prstGeom prst="rect">
            <a:avLst/>
          </a:prstGeom>
          <a:noFill/>
          <a:ln>
            <a:noFill/>
          </a:ln>
        </p:spPr>
      </p:pic>
      <p:sp>
        <p:nvSpPr>
          <p:cNvPr id="1232" name="Shape 1232"/>
          <p:cNvSpPr/>
          <p:nvPr/>
        </p:nvSpPr>
        <p:spPr>
          <a:xfrm>
            <a:off x="3391316" y="3393564"/>
            <a:ext cx="2506800" cy="515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33" name="Shape 1233"/>
          <p:cNvSpPr/>
          <p:nvPr/>
        </p:nvSpPr>
        <p:spPr>
          <a:xfrm>
            <a:off x="3831754" y="2537183"/>
            <a:ext cx="752100" cy="695100"/>
          </a:xfrm>
          <a:prstGeom prst="wedgeEllipseCallout">
            <a:avLst>
              <a:gd fmla="val -24077" name="adj1"/>
              <a:gd fmla="val 70338"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1</a:t>
            </a:r>
          </a:p>
        </p:txBody>
      </p:sp>
      <p:sp>
        <p:nvSpPr>
          <p:cNvPr id="1234" name="Shape 1234"/>
          <p:cNvSpPr/>
          <p:nvPr/>
        </p:nvSpPr>
        <p:spPr>
          <a:xfrm>
            <a:off x="5495097" y="4774801"/>
            <a:ext cx="806400" cy="5151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35" name="Shape 1235"/>
          <p:cNvSpPr/>
          <p:nvPr/>
        </p:nvSpPr>
        <p:spPr>
          <a:xfrm>
            <a:off x="5989392" y="3908660"/>
            <a:ext cx="806400" cy="745500"/>
          </a:xfrm>
          <a:prstGeom prst="wedgeEllipseCallout">
            <a:avLst>
              <a:gd fmla="val -36799" name="adj1"/>
              <a:gd fmla="val 71645"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2</a:t>
            </a:r>
          </a:p>
        </p:txBody>
      </p:sp>
      <p:cxnSp>
        <p:nvCxnSpPr>
          <p:cNvPr id="1236" name="Shape 1236"/>
          <p:cNvCxnSpPr>
            <a:stCxn id="1232" idx="2"/>
            <a:endCxn id="1234" idx="1"/>
          </p:cNvCxnSpPr>
          <p:nvPr/>
        </p:nvCxnSpPr>
        <p:spPr>
          <a:xfrm>
            <a:off x="4644716" y="3908664"/>
            <a:ext cx="850500" cy="1123800"/>
          </a:xfrm>
          <a:prstGeom prst="straightConnector1">
            <a:avLst/>
          </a:prstGeom>
          <a:solidFill>
            <a:schemeClr val="accent1"/>
          </a:solidFill>
          <a:ln cap="flat" cmpd="sng" w="28575">
            <a:solidFill>
              <a:srgbClr val="FF0000"/>
            </a:solidFill>
            <a:prstDash val="solid"/>
            <a:round/>
            <a:headEnd len="med" w="med" type="none"/>
            <a:tailEnd len="lg" w="lg" type="stealth"/>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0" name="Shape 1240"/>
        <p:cNvGrpSpPr/>
        <p:nvPr/>
      </p:nvGrpSpPr>
      <p:grpSpPr>
        <a:xfrm>
          <a:off x="0" y="0"/>
          <a:ext cx="0" cy="0"/>
          <a:chOff x="0" y="0"/>
          <a:chExt cx="0" cy="0"/>
        </a:xfrm>
      </p:grpSpPr>
      <p:pic>
        <p:nvPicPr>
          <p:cNvPr id="1241" name="Shape 1241"/>
          <p:cNvPicPr preferRelativeResize="0"/>
          <p:nvPr/>
        </p:nvPicPr>
        <p:blipFill rotWithShape="1">
          <a:blip r:embed="rId3">
            <a:alphaModFix/>
          </a:blip>
          <a:srcRect b="0" l="0" r="0" t="0"/>
          <a:stretch/>
        </p:blipFill>
        <p:spPr>
          <a:xfrm>
            <a:off x="0" y="849590"/>
            <a:ext cx="9144000" cy="6008400"/>
          </a:xfrm>
          <a:prstGeom prst="rect">
            <a:avLst/>
          </a:prstGeom>
          <a:noFill/>
          <a:ln>
            <a:noFill/>
          </a:ln>
        </p:spPr>
      </p:pic>
      <p:grpSp>
        <p:nvGrpSpPr>
          <p:cNvPr id="1242" name="Shape 1242"/>
          <p:cNvGrpSpPr/>
          <p:nvPr/>
        </p:nvGrpSpPr>
        <p:grpSpPr>
          <a:xfrm>
            <a:off x="-9525" y="0"/>
            <a:ext cx="9153600" cy="1412700"/>
            <a:chOff x="-9525" y="0"/>
            <a:chExt cx="9153600" cy="1412700"/>
          </a:xfrm>
        </p:grpSpPr>
        <p:grpSp>
          <p:nvGrpSpPr>
            <p:cNvPr id="1243" name="Shape 1243"/>
            <p:cNvGrpSpPr/>
            <p:nvPr/>
          </p:nvGrpSpPr>
          <p:grpSpPr>
            <a:xfrm>
              <a:off x="-9525" y="0"/>
              <a:ext cx="9153600" cy="1412700"/>
              <a:chOff x="-9525" y="0"/>
              <a:chExt cx="9153600" cy="1412700"/>
            </a:xfrm>
          </p:grpSpPr>
          <p:sp>
            <p:nvSpPr>
              <p:cNvPr id="1244" name="Shape 1244"/>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245" name="Shape 1245"/>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46" name="Shape 1246"/>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47" name="Shape 1247"/>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48" name="Shape 1248"/>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49" name="Shape 1249"/>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250" name="Shape 1250"/>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251" name="Shape 1251"/>
          <p:cNvSpPr/>
          <p:nvPr/>
        </p:nvSpPr>
        <p:spPr>
          <a:xfrm>
            <a:off x="6378456" y="5554484"/>
            <a:ext cx="866700" cy="4284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52" name="Shape 1252"/>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遞交作業流程 3：確認上傳檔案</a:t>
            </a:r>
          </a:p>
        </p:txBody>
      </p:sp>
      <p:sp>
        <p:nvSpPr>
          <p:cNvPr id="1253" name="Shape 125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254" name="Shape 1254"/>
          <p:cNvSpPr/>
          <p:nvPr/>
        </p:nvSpPr>
        <p:spPr>
          <a:xfrm>
            <a:off x="6265175" y="3864450"/>
            <a:ext cx="1063500" cy="1485000"/>
          </a:xfrm>
          <a:prstGeom prst="down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8" name="Shape 1258"/>
        <p:cNvGrpSpPr/>
        <p:nvPr/>
      </p:nvGrpSpPr>
      <p:grpSpPr>
        <a:xfrm>
          <a:off x="0" y="0"/>
          <a:ext cx="0" cy="0"/>
          <a:chOff x="0" y="0"/>
          <a:chExt cx="0" cy="0"/>
        </a:xfrm>
      </p:grpSpPr>
      <p:pic>
        <p:nvPicPr>
          <p:cNvPr id="1259" name="Shape 1259"/>
          <p:cNvPicPr preferRelativeResize="0"/>
          <p:nvPr/>
        </p:nvPicPr>
        <p:blipFill rotWithShape="1">
          <a:blip r:embed="rId3">
            <a:alphaModFix/>
          </a:blip>
          <a:srcRect b="0" l="0" r="0" t="0"/>
          <a:stretch/>
        </p:blipFill>
        <p:spPr>
          <a:xfrm>
            <a:off x="0" y="919175"/>
            <a:ext cx="9153600" cy="4943400"/>
          </a:xfrm>
          <a:prstGeom prst="rect">
            <a:avLst/>
          </a:prstGeom>
          <a:noFill/>
          <a:ln>
            <a:noFill/>
          </a:ln>
        </p:spPr>
      </p:pic>
      <p:pic>
        <p:nvPicPr>
          <p:cNvPr id="1260" name="Shape 1260"/>
          <p:cNvPicPr preferRelativeResize="0"/>
          <p:nvPr/>
        </p:nvPicPr>
        <p:blipFill rotWithShape="1">
          <a:blip r:embed="rId4">
            <a:alphaModFix/>
          </a:blip>
          <a:srcRect b="0" l="0" r="0" t="0"/>
          <a:stretch/>
        </p:blipFill>
        <p:spPr>
          <a:xfrm>
            <a:off x="4576800" y="4861959"/>
            <a:ext cx="4507500" cy="2001000"/>
          </a:xfrm>
          <a:prstGeom prst="rect">
            <a:avLst/>
          </a:prstGeom>
          <a:noFill/>
          <a:ln cap="flat" cmpd="sng" w="38100">
            <a:solidFill>
              <a:schemeClr val="dk1"/>
            </a:solidFill>
            <a:prstDash val="solid"/>
            <a:miter/>
            <a:headEnd len="med" w="med" type="none"/>
            <a:tailEnd len="med" w="med" type="none"/>
          </a:ln>
        </p:spPr>
      </p:pic>
      <p:sp>
        <p:nvSpPr>
          <p:cNvPr id="1261" name="Shape 1261"/>
          <p:cNvSpPr/>
          <p:nvPr/>
        </p:nvSpPr>
        <p:spPr>
          <a:xfrm>
            <a:off x="936163" y="2786547"/>
            <a:ext cx="7216800" cy="16743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62" name="Shape 1262"/>
          <p:cNvSpPr/>
          <p:nvPr/>
        </p:nvSpPr>
        <p:spPr>
          <a:xfrm>
            <a:off x="5976938" y="4373726"/>
            <a:ext cx="653700" cy="871800"/>
          </a:xfrm>
          <a:prstGeom prst="down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63" name="Shape 1263"/>
          <p:cNvSpPr/>
          <p:nvPr/>
        </p:nvSpPr>
        <p:spPr>
          <a:xfrm>
            <a:off x="6488751" y="5740097"/>
            <a:ext cx="822299" cy="5250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64" name="Shape 1264"/>
          <p:cNvSpPr/>
          <p:nvPr/>
        </p:nvSpPr>
        <p:spPr>
          <a:xfrm>
            <a:off x="624504" y="1862737"/>
            <a:ext cx="822300" cy="760200"/>
          </a:xfrm>
          <a:prstGeom prst="wedgeEllipseCallout">
            <a:avLst>
              <a:gd fmla="val 53397" name="adj1"/>
              <a:gd fmla="val 71645"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1</a:t>
            </a:r>
          </a:p>
        </p:txBody>
      </p:sp>
      <p:sp>
        <p:nvSpPr>
          <p:cNvPr id="1265" name="Shape 1265"/>
          <p:cNvSpPr/>
          <p:nvPr/>
        </p:nvSpPr>
        <p:spPr>
          <a:xfrm>
            <a:off x="7311049" y="4966614"/>
            <a:ext cx="752100" cy="695400"/>
          </a:xfrm>
          <a:prstGeom prst="wedgeEllipseCallout">
            <a:avLst>
              <a:gd fmla="val -61717" name="adj1"/>
              <a:gd fmla="val 61121"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2</a:t>
            </a:r>
          </a:p>
        </p:txBody>
      </p:sp>
      <p:cxnSp>
        <p:nvCxnSpPr>
          <p:cNvPr id="1266" name="Shape 1266"/>
          <p:cNvCxnSpPr>
            <a:stCxn id="1261" idx="2"/>
          </p:cNvCxnSpPr>
          <p:nvPr/>
        </p:nvCxnSpPr>
        <p:spPr>
          <a:xfrm>
            <a:off x="4544563" y="4460847"/>
            <a:ext cx="1944300" cy="1542000"/>
          </a:xfrm>
          <a:prstGeom prst="straightConnector1">
            <a:avLst/>
          </a:prstGeom>
          <a:solidFill>
            <a:schemeClr val="accent1"/>
          </a:solidFill>
          <a:ln cap="flat" cmpd="sng" w="28575">
            <a:solidFill>
              <a:srgbClr val="FF0000"/>
            </a:solidFill>
            <a:prstDash val="solid"/>
            <a:round/>
            <a:headEnd len="med" w="med" type="none"/>
            <a:tailEnd len="lg" w="lg" type="stealth"/>
          </a:ln>
        </p:spPr>
      </p:cxnSp>
      <p:grpSp>
        <p:nvGrpSpPr>
          <p:cNvPr id="1267" name="Shape 1267"/>
          <p:cNvGrpSpPr/>
          <p:nvPr/>
        </p:nvGrpSpPr>
        <p:grpSpPr>
          <a:xfrm>
            <a:off x="-9525" y="0"/>
            <a:ext cx="9153600" cy="1412700"/>
            <a:chOff x="-9525" y="0"/>
            <a:chExt cx="9153600" cy="1412700"/>
          </a:xfrm>
        </p:grpSpPr>
        <p:grpSp>
          <p:nvGrpSpPr>
            <p:cNvPr id="1268" name="Shape 1268"/>
            <p:cNvGrpSpPr/>
            <p:nvPr/>
          </p:nvGrpSpPr>
          <p:grpSpPr>
            <a:xfrm>
              <a:off x="-9525" y="0"/>
              <a:ext cx="9153600" cy="1412700"/>
              <a:chOff x="-9525" y="0"/>
              <a:chExt cx="9153600" cy="1412700"/>
            </a:xfrm>
          </p:grpSpPr>
          <p:sp>
            <p:nvSpPr>
              <p:cNvPr id="1269" name="Shape 1269"/>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270" name="Shape 1270"/>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71" name="Shape 1271"/>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72" name="Shape 1272"/>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73" name="Shape 1273"/>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74" name="Shape 1274"/>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275" name="Shape 1275"/>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276" name="Shape 1276"/>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遞交作業流程4：描述後設資料</a:t>
            </a:r>
          </a:p>
        </p:txBody>
      </p:sp>
      <p:sp>
        <p:nvSpPr>
          <p:cNvPr id="1277" name="Shape 127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278" name="Shape 1278"/>
          <p:cNvSpPr/>
          <p:nvPr/>
        </p:nvSpPr>
        <p:spPr>
          <a:xfrm>
            <a:off x="3138300" y="2591950"/>
            <a:ext cx="1438500" cy="525000"/>
          </a:xfrm>
          <a:prstGeom prst="wedgeRoundRectCallout">
            <a:avLst>
              <a:gd fmla="val -58862" name="adj1"/>
              <a:gd fmla="val 99881" name="adj2"/>
              <a:gd fmla="val 0" name="adj3"/>
            </a:avLst>
          </a:prstGeom>
          <a:solidFill>
            <a:srgbClr val="F4CCCC"/>
          </a:solid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2400"/>
              <a:t>陳 </a:t>
            </a:r>
            <a:r>
              <a:rPr lang="en-US" sz="2400"/>
              <a:t>志銘</a:t>
            </a:r>
          </a:p>
        </p:txBody>
      </p:sp>
      <p:sp>
        <p:nvSpPr>
          <p:cNvPr id="1279" name="Shape 1279"/>
          <p:cNvSpPr/>
          <p:nvPr/>
        </p:nvSpPr>
        <p:spPr>
          <a:xfrm>
            <a:off x="4895375" y="3380150"/>
            <a:ext cx="3938700" cy="871800"/>
          </a:xfrm>
          <a:prstGeom prst="wedgeRoundRectCallout">
            <a:avLst>
              <a:gd fmla="val -73216" name="adj1"/>
              <a:gd fmla="val 40663" name="adj2"/>
              <a:gd fmla="val 0" name="adj3"/>
            </a:avLst>
          </a:prstGeom>
          <a:solidFill>
            <a:srgbClr val="F4CCCC"/>
          </a:solid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DSpace-DLLL開放源碼</a:t>
            </a:r>
            <a:br>
              <a:rPr lang="en-US" sz="2400"/>
            </a:br>
            <a:r>
              <a:rPr lang="en-US" sz="2400"/>
              <a:t>數位典藏系統建置與應用</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3" name="Shape 1283"/>
        <p:cNvGrpSpPr/>
        <p:nvPr/>
      </p:nvGrpSpPr>
      <p:grpSpPr>
        <a:xfrm>
          <a:off x="0" y="0"/>
          <a:ext cx="0" cy="0"/>
          <a:chOff x="0" y="0"/>
          <a:chExt cx="0" cy="0"/>
        </a:xfrm>
      </p:grpSpPr>
      <p:pic>
        <p:nvPicPr>
          <p:cNvPr id="1284" name="Shape 1284"/>
          <p:cNvPicPr preferRelativeResize="0"/>
          <p:nvPr/>
        </p:nvPicPr>
        <p:blipFill rotWithShape="1">
          <a:blip r:embed="rId3">
            <a:alphaModFix/>
          </a:blip>
          <a:srcRect b="0" l="0" r="0" t="0"/>
          <a:stretch/>
        </p:blipFill>
        <p:spPr>
          <a:xfrm>
            <a:off x="-9525" y="706529"/>
            <a:ext cx="8945700" cy="6151500"/>
          </a:xfrm>
          <a:prstGeom prst="rect">
            <a:avLst/>
          </a:prstGeom>
          <a:noFill/>
          <a:ln>
            <a:noFill/>
          </a:ln>
        </p:spPr>
      </p:pic>
      <p:pic>
        <p:nvPicPr>
          <p:cNvPr id="1285" name="Shape 1285"/>
          <p:cNvPicPr preferRelativeResize="0"/>
          <p:nvPr/>
        </p:nvPicPr>
        <p:blipFill rotWithShape="1">
          <a:blip r:embed="rId4">
            <a:alphaModFix/>
          </a:blip>
          <a:srcRect b="0" l="0" r="0" t="0"/>
          <a:stretch/>
        </p:blipFill>
        <p:spPr>
          <a:xfrm>
            <a:off x="5031238" y="4642952"/>
            <a:ext cx="4103099" cy="2067900"/>
          </a:xfrm>
          <a:prstGeom prst="rect">
            <a:avLst/>
          </a:prstGeom>
          <a:noFill/>
          <a:ln cap="flat" cmpd="sng" w="38100">
            <a:solidFill>
              <a:schemeClr val="dk1"/>
            </a:solidFill>
            <a:prstDash val="solid"/>
            <a:miter/>
            <a:headEnd len="med" w="med" type="none"/>
            <a:tailEnd len="med" w="med" type="none"/>
          </a:ln>
        </p:spPr>
      </p:pic>
      <p:sp>
        <p:nvSpPr>
          <p:cNvPr id="1286" name="Shape 1286"/>
          <p:cNvSpPr/>
          <p:nvPr/>
        </p:nvSpPr>
        <p:spPr>
          <a:xfrm>
            <a:off x="6205188" y="4162177"/>
            <a:ext cx="1058999" cy="1412700"/>
          </a:xfrm>
          <a:prstGeom prst="down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287" name="Shape 1287"/>
          <p:cNvSpPr/>
          <p:nvPr/>
        </p:nvSpPr>
        <p:spPr>
          <a:xfrm>
            <a:off x="6290087" y="5956663"/>
            <a:ext cx="889200" cy="5679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1288" name="Shape 1288"/>
          <p:cNvGrpSpPr/>
          <p:nvPr/>
        </p:nvGrpSpPr>
        <p:grpSpPr>
          <a:xfrm>
            <a:off x="-9525" y="0"/>
            <a:ext cx="9153600" cy="1412700"/>
            <a:chOff x="-9525" y="0"/>
            <a:chExt cx="9153600" cy="1412700"/>
          </a:xfrm>
        </p:grpSpPr>
        <p:grpSp>
          <p:nvGrpSpPr>
            <p:cNvPr id="1289" name="Shape 1289"/>
            <p:cNvGrpSpPr/>
            <p:nvPr/>
          </p:nvGrpSpPr>
          <p:grpSpPr>
            <a:xfrm>
              <a:off x="-9525" y="0"/>
              <a:ext cx="9153600" cy="1412700"/>
              <a:chOff x="-9525" y="0"/>
              <a:chExt cx="9153600" cy="1412700"/>
            </a:xfrm>
          </p:grpSpPr>
          <p:sp>
            <p:nvSpPr>
              <p:cNvPr id="1290" name="Shape 1290"/>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291" name="Shape 1291"/>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92" name="Shape 1292"/>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93" name="Shape 1293"/>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94" name="Shape 1294"/>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295" name="Shape 1295"/>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296" name="Shape 1296"/>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297" name="Shape 1297"/>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遞交作業流程5：查核</a:t>
            </a:r>
          </a:p>
        </p:txBody>
      </p:sp>
      <p:sp>
        <p:nvSpPr>
          <p:cNvPr id="1298" name="Shape 129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2" name="Shape 1302"/>
        <p:cNvGrpSpPr/>
        <p:nvPr/>
      </p:nvGrpSpPr>
      <p:grpSpPr>
        <a:xfrm>
          <a:off x="0" y="0"/>
          <a:ext cx="0" cy="0"/>
          <a:chOff x="0" y="0"/>
          <a:chExt cx="0" cy="0"/>
        </a:xfrm>
      </p:grpSpPr>
      <p:pic>
        <p:nvPicPr>
          <p:cNvPr id="1303" name="Shape 1303"/>
          <p:cNvPicPr preferRelativeResize="0"/>
          <p:nvPr/>
        </p:nvPicPr>
        <p:blipFill rotWithShape="1">
          <a:blip r:embed="rId3">
            <a:alphaModFix/>
          </a:blip>
          <a:srcRect b="0" l="0" r="0" t="0"/>
          <a:stretch/>
        </p:blipFill>
        <p:spPr>
          <a:xfrm>
            <a:off x="0" y="604383"/>
            <a:ext cx="9153600" cy="6315599"/>
          </a:xfrm>
          <a:prstGeom prst="rect">
            <a:avLst/>
          </a:prstGeom>
          <a:noFill/>
          <a:ln>
            <a:noFill/>
          </a:ln>
        </p:spPr>
      </p:pic>
      <p:pic>
        <p:nvPicPr>
          <p:cNvPr id="1304" name="Shape 1304"/>
          <p:cNvPicPr preferRelativeResize="0"/>
          <p:nvPr/>
        </p:nvPicPr>
        <p:blipFill rotWithShape="1">
          <a:blip r:embed="rId4">
            <a:alphaModFix/>
          </a:blip>
          <a:srcRect b="0" l="0" r="0" t="0"/>
          <a:stretch/>
        </p:blipFill>
        <p:spPr>
          <a:xfrm>
            <a:off x="3151268" y="5074164"/>
            <a:ext cx="2545200" cy="1846200"/>
          </a:xfrm>
          <a:prstGeom prst="rect">
            <a:avLst/>
          </a:prstGeom>
          <a:noFill/>
          <a:ln cap="flat" cmpd="sng" w="38100">
            <a:solidFill>
              <a:schemeClr val="dk1"/>
            </a:solidFill>
            <a:prstDash val="solid"/>
            <a:miter/>
            <a:headEnd len="med" w="med" type="none"/>
            <a:tailEnd len="med" w="med" type="none"/>
          </a:ln>
        </p:spPr>
      </p:pic>
      <p:sp>
        <p:nvSpPr>
          <p:cNvPr id="1305" name="Shape 1305"/>
          <p:cNvSpPr/>
          <p:nvPr/>
        </p:nvSpPr>
        <p:spPr>
          <a:xfrm>
            <a:off x="3686670" y="4136647"/>
            <a:ext cx="1059000" cy="1412700"/>
          </a:xfrm>
          <a:prstGeom prst="down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06" name="Shape 1306"/>
          <p:cNvSpPr/>
          <p:nvPr/>
        </p:nvSpPr>
        <p:spPr>
          <a:xfrm>
            <a:off x="3517184" y="5795077"/>
            <a:ext cx="1398000" cy="4917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grpSp>
        <p:nvGrpSpPr>
          <p:cNvPr id="1307" name="Shape 1307"/>
          <p:cNvGrpSpPr/>
          <p:nvPr/>
        </p:nvGrpSpPr>
        <p:grpSpPr>
          <a:xfrm>
            <a:off x="-9525" y="0"/>
            <a:ext cx="9153600" cy="1412700"/>
            <a:chOff x="-9525" y="0"/>
            <a:chExt cx="9153600" cy="1412700"/>
          </a:xfrm>
        </p:grpSpPr>
        <p:grpSp>
          <p:nvGrpSpPr>
            <p:cNvPr id="1308" name="Shape 1308"/>
            <p:cNvGrpSpPr/>
            <p:nvPr/>
          </p:nvGrpSpPr>
          <p:grpSpPr>
            <a:xfrm>
              <a:off x="-9525" y="0"/>
              <a:ext cx="9153600" cy="1412700"/>
              <a:chOff x="-9525" y="0"/>
              <a:chExt cx="9153600" cy="1412700"/>
            </a:xfrm>
          </p:grpSpPr>
          <p:sp>
            <p:nvSpPr>
              <p:cNvPr id="1309" name="Shape 1309"/>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310" name="Shape 1310"/>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11" name="Shape 1311"/>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12" name="Shape 1312"/>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13" name="Shape 1313"/>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14" name="Shape 1314"/>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315" name="Shape 1315"/>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316" name="Shape 1316"/>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遞交作業流程5：查核</a:t>
            </a:r>
          </a:p>
        </p:txBody>
      </p:sp>
      <p:sp>
        <p:nvSpPr>
          <p:cNvPr id="1317" name="Shape 131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1" name="Shape 1321"/>
        <p:cNvGrpSpPr/>
        <p:nvPr/>
      </p:nvGrpSpPr>
      <p:grpSpPr>
        <a:xfrm>
          <a:off x="0" y="0"/>
          <a:ext cx="0" cy="0"/>
          <a:chOff x="0" y="0"/>
          <a:chExt cx="0" cy="0"/>
        </a:xfrm>
      </p:grpSpPr>
      <p:sp>
        <p:nvSpPr>
          <p:cNvPr id="1322" name="Shape 1322"/>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完成遞交作業！</a:t>
            </a:r>
          </a:p>
        </p:txBody>
      </p:sp>
      <p:sp>
        <p:nvSpPr>
          <p:cNvPr id="1323" name="Shape 132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1324" name="Shape 1324"/>
          <p:cNvPicPr preferRelativeResize="0"/>
          <p:nvPr/>
        </p:nvPicPr>
        <p:blipFill rotWithShape="1">
          <a:blip r:embed="rId3">
            <a:alphaModFix/>
          </a:blip>
          <a:srcRect b="0" l="0" r="0" t="0"/>
          <a:stretch/>
        </p:blipFill>
        <p:spPr>
          <a:xfrm>
            <a:off x="9600" y="1412700"/>
            <a:ext cx="9162900" cy="41439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8" name="Shape 1328"/>
        <p:cNvGrpSpPr/>
        <p:nvPr/>
      </p:nvGrpSpPr>
      <p:grpSpPr>
        <a:xfrm>
          <a:off x="0" y="0"/>
          <a:ext cx="0" cy="0"/>
          <a:chOff x="0" y="0"/>
          <a:chExt cx="0" cy="0"/>
        </a:xfrm>
      </p:grpSpPr>
      <p:sp>
        <p:nvSpPr>
          <p:cNvPr id="1329" name="Shape 1329"/>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SzPct val="25000"/>
              <a:buNone/>
            </a:pPr>
            <a:r>
              <a:rPr lang="en-US"/>
              <a:t>找到遞交作業的「範例用類別」</a:t>
            </a:r>
          </a:p>
          <a:p>
            <a:pPr lvl="0" rtl="0">
              <a:spcBef>
                <a:spcPts val="0"/>
              </a:spcBef>
              <a:buSzPct val="25000"/>
              <a:buNone/>
            </a:pPr>
            <a:r>
              <a:t/>
            </a:r>
            <a:endParaRPr/>
          </a:p>
        </p:txBody>
      </p:sp>
      <p:sp>
        <p:nvSpPr>
          <p:cNvPr id="1330" name="Shape 1330"/>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pic>
        <p:nvPicPr>
          <p:cNvPr id="1331" name="Shape 1331"/>
          <p:cNvPicPr preferRelativeResize="0"/>
          <p:nvPr/>
        </p:nvPicPr>
        <p:blipFill rotWithShape="1">
          <a:blip r:embed="rId3">
            <a:alphaModFix/>
          </a:blip>
          <a:srcRect b="0" l="0" r="9107" t="0"/>
          <a:stretch/>
        </p:blipFill>
        <p:spPr>
          <a:xfrm>
            <a:off x="589225" y="1164425"/>
            <a:ext cx="6862200" cy="5693700"/>
          </a:xfrm>
          <a:prstGeom prst="rect">
            <a:avLst/>
          </a:prstGeom>
          <a:noFill/>
          <a:ln>
            <a:noFill/>
          </a:ln>
        </p:spPr>
      </p:pic>
      <p:sp>
        <p:nvSpPr>
          <p:cNvPr id="1332" name="Shape 1332"/>
          <p:cNvSpPr/>
          <p:nvPr/>
        </p:nvSpPr>
        <p:spPr>
          <a:xfrm>
            <a:off x="695974" y="4740487"/>
            <a:ext cx="1799700" cy="426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33" name="Shape 1333"/>
          <p:cNvSpPr/>
          <p:nvPr/>
        </p:nvSpPr>
        <p:spPr>
          <a:xfrm>
            <a:off x="1755572" y="3446815"/>
            <a:ext cx="990300" cy="915600"/>
          </a:xfrm>
          <a:prstGeom prst="wedgeEllipseCallout">
            <a:avLst>
              <a:gd fmla="val -49535" name="adj1"/>
              <a:gd fmla="val 82270"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1</a:t>
            </a:r>
          </a:p>
        </p:txBody>
      </p:sp>
      <p:sp>
        <p:nvSpPr>
          <p:cNvPr id="1334" name="Shape 1334"/>
          <p:cNvSpPr/>
          <p:nvPr/>
        </p:nvSpPr>
        <p:spPr>
          <a:xfrm>
            <a:off x="3260533" y="5098815"/>
            <a:ext cx="1868699" cy="3546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35" name="Shape 1335"/>
          <p:cNvSpPr/>
          <p:nvPr/>
        </p:nvSpPr>
        <p:spPr>
          <a:xfrm>
            <a:off x="4825927" y="3824871"/>
            <a:ext cx="990300" cy="915600"/>
          </a:xfrm>
          <a:prstGeom prst="wedgeEllipseCallout">
            <a:avLst>
              <a:gd fmla="val -36799" name="adj1"/>
              <a:gd fmla="val 71645"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cap="none" strike="noStrike">
                <a:solidFill>
                  <a:schemeClr val="lt1"/>
                </a:solidFill>
                <a:latin typeface="Arial"/>
                <a:ea typeface="Arial"/>
                <a:cs typeface="Arial"/>
                <a:sym typeface="Arial"/>
              </a:rPr>
              <a:t>2</a:t>
            </a:r>
          </a:p>
        </p:txBody>
      </p:sp>
      <p:cxnSp>
        <p:nvCxnSpPr>
          <p:cNvPr id="1336" name="Shape 1336"/>
          <p:cNvCxnSpPr>
            <a:stCxn id="1332" idx="2"/>
            <a:endCxn id="1334" idx="1"/>
          </p:cNvCxnSpPr>
          <p:nvPr/>
        </p:nvCxnSpPr>
        <p:spPr>
          <a:xfrm>
            <a:off x="1595824" y="5167087"/>
            <a:ext cx="1664700" cy="108900"/>
          </a:xfrm>
          <a:prstGeom prst="straightConnector1">
            <a:avLst/>
          </a:prstGeom>
          <a:solidFill>
            <a:schemeClr val="accent1"/>
          </a:solidFill>
          <a:ln cap="flat" cmpd="sng" w="28575">
            <a:solidFill>
              <a:srgbClr val="FF0000"/>
            </a:solidFill>
            <a:prstDash val="solid"/>
            <a:round/>
            <a:headEnd len="med" w="med" type="none"/>
            <a:tailEnd len="lg" w="lg" type="stealth"/>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0" name="Shape 1340"/>
        <p:cNvGrpSpPr/>
        <p:nvPr/>
      </p:nvGrpSpPr>
      <p:grpSpPr>
        <a:xfrm>
          <a:off x="0" y="0"/>
          <a:ext cx="0" cy="0"/>
          <a:chOff x="0" y="0"/>
          <a:chExt cx="0" cy="0"/>
        </a:xfrm>
      </p:grpSpPr>
      <p:pic>
        <p:nvPicPr>
          <p:cNvPr id="1341" name="Shape 1341"/>
          <p:cNvPicPr preferRelativeResize="0"/>
          <p:nvPr/>
        </p:nvPicPr>
        <p:blipFill rotWithShape="1">
          <a:blip r:embed="rId3">
            <a:alphaModFix/>
          </a:blip>
          <a:srcRect b="0" l="0" r="0" t="14646"/>
          <a:stretch/>
        </p:blipFill>
        <p:spPr>
          <a:xfrm>
            <a:off x="0" y="1154166"/>
            <a:ext cx="9144000" cy="5703900"/>
          </a:xfrm>
          <a:prstGeom prst="rect">
            <a:avLst/>
          </a:prstGeom>
          <a:noFill/>
          <a:ln>
            <a:noFill/>
          </a:ln>
        </p:spPr>
      </p:pic>
      <p:sp>
        <p:nvSpPr>
          <p:cNvPr id="1342" name="Shape 1342"/>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找到遞交作業的「範例用類別」</a:t>
            </a:r>
          </a:p>
          <a:p>
            <a:pPr lvl="0" rtl="0">
              <a:spcBef>
                <a:spcPts val="0"/>
              </a:spcBef>
              <a:buSzPct val="25000"/>
              <a:buNone/>
            </a:pPr>
            <a:r>
              <a:t/>
            </a:r>
            <a:endParaRPr/>
          </a:p>
        </p:txBody>
      </p:sp>
      <p:sp>
        <p:nvSpPr>
          <p:cNvPr id="1343" name="Shape 134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344" name="Shape 1344"/>
          <p:cNvSpPr/>
          <p:nvPr/>
        </p:nvSpPr>
        <p:spPr>
          <a:xfrm>
            <a:off x="1492683" y="5167608"/>
            <a:ext cx="6573900" cy="8700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45" name="Shape 1345"/>
          <p:cNvSpPr/>
          <p:nvPr/>
        </p:nvSpPr>
        <p:spPr>
          <a:xfrm rot="5400000">
            <a:off x="3883293" y="3571079"/>
            <a:ext cx="2018700" cy="870000"/>
          </a:xfrm>
          <a:prstGeom prst="righ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9" name="Shape 1349"/>
        <p:cNvGrpSpPr/>
        <p:nvPr/>
      </p:nvGrpSpPr>
      <p:grpSpPr>
        <a:xfrm>
          <a:off x="0" y="0"/>
          <a:ext cx="0" cy="0"/>
          <a:chOff x="0" y="0"/>
          <a:chExt cx="0" cy="0"/>
        </a:xfrm>
      </p:grpSpPr>
      <p:pic>
        <p:nvPicPr>
          <p:cNvPr id="1350" name="Shape 1350"/>
          <p:cNvPicPr preferRelativeResize="0"/>
          <p:nvPr/>
        </p:nvPicPr>
        <p:blipFill rotWithShape="1">
          <a:blip r:embed="rId3">
            <a:alphaModFix/>
          </a:blip>
          <a:srcRect b="0" l="0" r="0" t="9165"/>
          <a:stretch/>
        </p:blipFill>
        <p:spPr>
          <a:xfrm>
            <a:off x="0" y="781475"/>
            <a:ext cx="9153600" cy="6076500"/>
          </a:xfrm>
          <a:prstGeom prst="rect">
            <a:avLst/>
          </a:prstGeom>
          <a:noFill/>
          <a:ln>
            <a:noFill/>
          </a:ln>
        </p:spPr>
      </p:pic>
      <p:grpSp>
        <p:nvGrpSpPr>
          <p:cNvPr id="1351" name="Shape 1351"/>
          <p:cNvGrpSpPr/>
          <p:nvPr/>
        </p:nvGrpSpPr>
        <p:grpSpPr>
          <a:xfrm>
            <a:off x="-9525" y="0"/>
            <a:ext cx="9153600" cy="1412700"/>
            <a:chOff x="-9525" y="0"/>
            <a:chExt cx="9153600" cy="1412700"/>
          </a:xfrm>
        </p:grpSpPr>
        <p:grpSp>
          <p:nvGrpSpPr>
            <p:cNvPr id="1352" name="Shape 1352"/>
            <p:cNvGrpSpPr/>
            <p:nvPr/>
          </p:nvGrpSpPr>
          <p:grpSpPr>
            <a:xfrm>
              <a:off x="-9525" y="0"/>
              <a:ext cx="9153600" cy="1412700"/>
              <a:chOff x="-9525" y="0"/>
              <a:chExt cx="9153600" cy="1412700"/>
            </a:xfrm>
          </p:grpSpPr>
          <p:sp>
            <p:nvSpPr>
              <p:cNvPr id="1353" name="Shape 1353"/>
              <p:cNvSpPr/>
              <p:nvPr/>
            </p:nvSpPr>
            <p:spPr>
              <a:xfrm>
                <a:off x="0" y="0"/>
                <a:ext cx="9144000" cy="1412700"/>
              </a:xfrm>
              <a:prstGeom prst="rect">
                <a:avLst/>
              </a:prstGeom>
              <a:gradFill>
                <a:gsLst>
                  <a:gs pos="0">
                    <a:srgbClr val="F0AAAA">
                      <a:alpha val="0"/>
                    </a:srgbClr>
                  </a:gs>
                  <a:gs pos="27000">
                    <a:schemeClr val="lt1"/>
                  </a:gs>
                  <a:gs pos="100000">
                    <a:schemeClr val="lt1"/>
                  </a:gs>
                </a:gsLst>
                <a:lin ang="16200038"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354" name="Shape 1354"/>
              <p:cNvSpPr/>
              <p:nvPr/>
            </p:nvSpPr>
            <p:spPr>
              <a:xfrm>
                <a:off x="-9525" y="344487"/>
                <a:ext cx="91536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55" name="Shape 1355"/>
              <p:cNvSpPr/>
              <p:nvPr/>
            </p:nvSpPr>
            <p:spPr>
              <a:xfrm>
                <a:off x="-9525" y="344487"/>
                <a:ext cx="8194800" cy="633300"/>
              </a:xfrm>
              <a:custGeom>
                <a:pathLst>
                  <a:path extrusionOk="0" h="120000" w="120000">
                    <a:moveTo>
                      <a:pt x="0" y="0"/>
                    </a:moveTo>
                    <a:lnTo>
                      <a:pt x="120000" y="163"/>
                    </a:lnTo>
                    <a:lnTo>
                      <a:pt x="119976" y="118939"/>
                    </a:lnTo>
                    <a:lnTo>
                      <a:pt x="0" y="120000"/>
                    </a:lnTo>
                    <a:lnTo>
                      <a:pt x="0"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56" name="Shape 1356"/>
              <p:cNvSpPr/>
              <p:nvPr/>
            </p:nvSpPr>
            <p:spPr>
              <a:xfrm>
                <a:off x="152399" y="427672"/>
                <a:ext cx="473400" cy="419099"/>
              </a:xfrm>
              <a:prstGeom prst="hexagon">
                <a:avLst>
                  <a:gd fmla="val 30000" name="adj"/>
                  <a:gd fmla="val 115470" name="vf"/>
                </a:avLst>
              </a:prstGeom>
              <a:solidFill>
                <a:schemeClr val="hlink"/>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57" name="Shape 1357"/>
              <p:cNvSpPr/>
              <p:nvPr/>
            </p:nvSpPr>
            <p:spPr>
              <a:xfrm>
                <a:off x="517263" y="228600"/>
                <a:ext cx="473400" cy="419100"/>
              </a:xfrm>
              <a:prstGeom prst="hexagon">
                <a:avLst>
                  <a:gd fmla="val 30000" name="adj"/>
                  <a:gd fmla="val 115470" name="vf"/>
                </a:avLst>
              </a:prstGeom>
              <a:solidFill>
                <a:schemeClr val="accent2"/>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358" name="Shape 1358"/>
              <p:cNvSpPr/>
              <p:nvPr/>
            </p:nvSpPr>
            <p:spPr>
              <a:xfrm>
                <a:off x="517263" y="647699"/>
                <a:ext cx="473400" cy="419100"/>
              </a:xfrm>
              <a:prstGeom prst="hexagon">
                <a:avLst>
                  <a:gd fmla="val 30000" name="adj"/>
                  <a:gd fmla="val 115470" name="vf"/>
                </a:avLst>
              </a:prstGeom>
              <a:solidFill>
                <a:schemeClr val="accent1"/>
              </a:solidFill>
              <a:ln cap="flat" cmpd="sng" w="28575">
                <a:solidFill>
                  <a:schemeClr val="lt1"/>
                </a:solidFill>
                <a:prstDash val="solid"/>
                <a:miter/>
                <a:headEnd len="med" w="med" type="none"/>
                <a:tailEnd len="med" w="med" type="none"/>
              </a:ln>
              <a:effectLst>
                <a:outerShdw rotWithShape="0" algn="ctr" dir="1593903" dist="56796">
                  <a:srgbClr val="666633">
                    <a:alpha val="49800"/>
                  </a:srgbClr>
                </a:outerShdw>
              </a:effectLst>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359" name="Shape 1359"/>
            <p:cNvSpPr/>
            <p:nvPr/>
          </p:nvSpPr>
          <p:spPr>
            <a:xfrm>
              <a:off x="8153400" y="347662"/>
              <a:ext cx="990600" cy="624000"/>
            </a:xfrm>
            <a:prstGeom prst="rect">
              <a:avLst/>
            </a:prstGeom>
            <a:solidFill>
              <a:schemeClr val="dk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grpSp>
      <p:sp>
        <p:nvSpPr>
          <p:cNvPr id="1360" name="Shape 1360"/>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rtl="0">
              <a:spcBef>
                <a:spcPts val="0"/>
              </a:spcBef>
              <a:buSzPct val="25000"/>
              <a:buNone/>
            </a:pPr>
            <a:r>
              <a:rPr lang="en-US"/>
              <a:t>已經建檔的文件</a:t>
            </a:r>
          </a:p>
        </p:txBody>
      </p:sp>
      <p:sp>
        <p:nvSpPr>
          <p:cNvPr id="1361" name="Shape 136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從數位典藏到數位人文</a:t>
            </a:r>
          </a:p>
        </p:txBody>
      </p:sp>
      <p:sp>
        <p:nvSpPr>
          <p:cNvPr id="276" name="Shape 276"/>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77" name="Shape 277"/>
          <p:cNvSpPr txBox="1"/>
          <p:nvPr>
            <p:ph idx="1" type="body"/>
          </p:nvPr>
        </p:nvSpPr>
        <p:spPr>
          <a:xfrm>
            <a:off x="457200" y="1916832"/>
            <a:ext cx="3682800" cy="4209300"/>
          </a:xfrm>
          <a:prstGeom prst="rect">
            <a:avLst/>
          </a:prstGeom>
        </p:spPr>
        <p:txBody>
          <a:bodyPr anchorCtr="0" anchor="t" bIns="91425" lIns="91425" rIns="91425" tIns="91425">
            <a:noAutofit/>
          </a:bodyPr>
          <a:lstStyle/>
          <a:p>
            <a:pPr lvl="0">
              <a:spcBef>
                <a:spcPts val="0"/>
              </a:spcBef>
              <a:buNone/>
            </a:pPr>
            <a:r>
              <a:t/>
            </a:r>
            <a:endParaRPr/>
          </a:p>
        </p:txBody>
      </p:sp>
      <p:sp>
        <p:nvSpPr>
          <p:cNvPr id="278" name="Shape 278"/>
          <p:cNvSpPr txBox="1"/>
          <p:nvPr>
            <p:ph idx="2" type="body"/>
          </p:nvPr>
        </p:nvSpPr>
        <p:spPr>
          <a:xfrm>
            <a:off x="4211960" y="1916832"/>
            <a:ext cx="3816300" cy="4209300"/>
          </a:xfrm>
          <a:prstGeom prst="rect">
            <a:avLst/>
          </a:prstGeom>
        </p:spPr>
        <p:txBody>
          <a:bodyPr anchorCtr="0" anchor="t" bIns="91425" lIns="91425" rIns="91425" tIns="91425">
            <a:noAutofit/>
          </a:bodyPr>
          <a:lstStyle/>
          <a:p>
            <a:pPr lvl="0">
              <a:spcBef>
                <a:spcPts val="0"/>
              </a:spcBef>
              <a:buNone/>
            </a:pPr>
            <a:r>
              <a:t/>
            </a:r>
            <a:endParaRPr/>
          </a:p>
        </p:txBody>
      </p:sp>
      <p:sp>
        <p:nvSpPr>
          <p:cNvPr id="279" name="Shape 279"/>
          <p:cNvSpPr txBox="1"/>
          <p:nvPr>
            <p:ph idx="3" type="subTitle"/>
          </p:nvPr>
        </p:nvSpPr>
        <p:spPr>
          <a:xfrm>
            <a:off x="457200" y="1276925"/>
            <a:ext cx="3682800" cy="639900"/>
          </a:xfrm>
          <a:prstGeom prst="rect">
            <a:avLst/>
          </a:prstGeom>
        </p:spPr>
        <p:txBody>
          <a:bodyPr anchorCtr="0" anchor="b" bIns="91425" lIns="91425" rIns="91425" tIns="91425">
            <a:noAutofit/>
          </a:bodyPr>
          <a:lstStyle/>
          <a:p>
            <a:pPr lvl="0">
              <a:spcBef>
                <a:spcPts val="0"/>
              </a:spcBef>
              <a:buNone/>
            </a:pPr>
            <a:r>
              <a:rPr lang="en-US"/>
              <a:t>數位典藏的成果</a:t>
            </a:r>
          </a:p>
        </p:txBody>
      </p:sp>
      <p:sp>
        <p:nvSpPr>
          <p:cNvPr id="280" name="Shape 280"/>
          <p:cNvSpPr txBox="1"/>
          <p:nvPr>
            <p:ph idx="4" type="subTitle"/>
          </p:nvPr>
        </p:nvSpPr>
        <p:spPr>
          <a:xfrm>
            <a:off x="4211950" y="1276925"/>
            <a:ext cx="3816300" cy="639900"/>
          </a:xfrm>
          <a:prstGeom prst="rect">
            <a:avLst/>
          </a:prstGeom>
        </p:spPr>
        <p:txBody>
          <a:bodyPr anchorCtr="0" anchor="b" bIns="91425" lIns="91425" rIns="91425" tIns="91425">
            <a:noAutofit/>
          </a:bodyPr>
          <a:lstStyle/>
          <a:p>
            <a:pPr lvl="0">
              <a:spcBef>
                <a:spcPts val="0"/>
              </a:spcBef>
              <a:buNone/>
            </a:pPr>
            <a:r>
              <a:rPr lang="en-US"/>
              <a:t>數位人文的研究</a:t>
            </a:r>
          </a:p>
        </p:txBody>
      </p:sp>
      <p:sp>
        <p:nvSpPr>
          <p:cNvPr id="281" name="Shape 281"/>
          <p:cNvSpPr/>
          <p:nvPr/>
        </p:nvSpPr>
        <p:spPr>
          <a:xfrm>
            <a:off x="5308375" y="2828925"/>
            <a:ext cx="2241900" cy="22419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a:t>數位人文的研究分析</a:t>
            </a:r>
          </a:p>
          <a:p>
            <a:pPr lvl="0" rtl="0">
              <a:spcBef>
                <a:spcPts val="0"/>
              </a:spcBef>
              <a:buNone/>
            </a:pPr>
            <a:r>
              <a:rPr lang="en-US"/>
              <a:t>找劉昭麟老師的研究</a:t>
            </a:r>
          </a:p>
        </p:txBody>
      </p:sp>
      <p:pic>
        <p:nvPicPr>
          <p:cNvPr id="282" name="Shape 282"/>
          <p:cNvPicPr preferRelativeResize="0"/>
          <p:nvPr/>
        </p:nvPicPr>
        <p:blipFill rotWithShape="1">
          <a:blip r:embed="rId3">
            <a:alphaModFix/>
          </a:blip>
          <a:srcRect b="0" l="0" r="2629" t="0"/>
          <a:stretch/>
        </p:blipFill>
        <p:spPr>
          <a:xfrm>
            <a:off x="457200" y="1916825"/>
            <a:ext cx="3682799" cy="4209300"/>
          </a:xfrm>
          <a:prstGeom prst="rect">
            <a:avLst/>
          </a:prstGeom>
          <a:noFill/>
          <a:ln>
            <a:noFill/>
          </a:ln>
        </p:spPr>
      </p:pic>
      <p:pic>
        <p:nvPicPr>
          <p:cNvPr id="283" name="Shape 283"/>
          <p:cNvPicPr preferRelativeResize="0"/>
          <p:nvPr/>
        </p:nvPicPr>
        <p:blipFill rotWithShape="1">
          <a:blip r:embed="rId4">
            <a:alphaModFix/>
          </a:blip>
          <a:srcRect b="6916" l="0" r="0" t="0"/>
          <a:stretch/>
        </p:blipFill>
        <p:spPr>
          <a:xfrm>
            <a:off x="4211950" y="1916825"/>
            <a:ext cx="3816299" cy="4209299"/>
          </a:xfrm>
          <a:prstGeom prst="rect">
            <a:avLst/>
          </a:prstGeom>
          <a:noFill/>
          <a:ln>
            <a:noFill/>
          </a:ln>
        </p:spPr>
      </p:pic>
      <p:sp>
        <p:nvSpPr>
          <p:cNvPr id="284" name="Shape 284"/>
          <p:cNvSpPr/>
          <p:nvPr/>
        </p:nvSpPr>
        <p:spPr>
          <a:xfrm>
            <a:off x="3494950" y="3542875"/>
            <a:ext cx="1566000" cy="957300"/>
          </a:xfrm>
          <a:prstGeom prst="righ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5" name="Shape 285"/>
          <p:cNvSpPr txBox="1"/>
          <p:nvPr/>
        </p:nvSpPr>
        <p:spPr>
          <a:xfrm>
            <a:off x="0" y="6386525"/>
            <a:ext cx="8139300" cy="460800"/>
          </a:xfrm>
          <a:prstGeom prst="rect">
            <a:avLst/>
          </a:prstGeom>
          <a:noFill/>
          <a:ln>
            <a:noFill/>
          </a:ln>
        </p:spPr>
        <p:txBody>
          <a:bodyPr anchorCtr="0" anchor="ctr" bIns="91425" lIns="91425" rIns="91425" tIns="91425">
            <a:noAutofit/>
          </a:bodyPr>
          <a:lstStyle/>
          <a:p>
            <a:pPr lvl="0" rtl="0">
              <a:spcBef>
                <a:spcPts val="0"/>
              </a:spcBef>
              <a:buNone/>
            </a:pPr>
            <a:r>
              <a:rPr lang="en-US" sz="1100"/>
              <a:t>Clough, P., Tang, J., Hall, M. M., &amp; Warner, A. (2011). Linking archival data to location: a case study at the UK National Archives. </a:t>
            </a:r>
            <a:r>
              <a:rPr i="1" lang="en-US" sz="1100"/>
              <a:t>Aslib Proceedings</a:t>
            </a:r>
            <a:r>
              <a:rPr lang="en-US" sz="1100"/>
              <a:t>, </a:t>
            </a:r>
            <a:r>
              <a:rPr i="1" lang="en-US" sz="1100"/>
              <a:t>63</a:t>
            </a:r>
            <a:r>
              <a:rPr lang="en-US" sz="1100"/>
              <a:t>(2/3), 127-147. doi:10.1108/00012531111135628</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5" name="Shape 1365"/>
        <p:cNvGrpSpPr/>
        <p:nvPr/>
      </p:nvGrpSpPr>
      <p:grpSpPr>
        <a:xfrm>
          <a:off x="0" y="0"/>
          <a:ext cx="0" cy="0"/>
          <a:chOff x="0" y="0"/>
          <a:chExt cx="0" cy="0"/>
        </a:xfrm>
      </p:grpSpPr>
      <p:pic>
        <p:nvPicPr>
          <p:cNvPr id="1366" name="Shape 1366"/>
          <p:cNvPicPr preferRelativeResize="0"/>
          <p:nvPr/>
        </p:nvPicPr>
        <p:blipFill rotWithShape="1">
          <a:blip r:embed="rId3">
            <a:alphaModFix/>
          </a:blip>
          <a:srcRect b="0" l="0" r="0" t="0"/>
          <a:stretch/>
        </p:blipFill>
        <p:spPr>
          <a:xfrm>
            <a:off x="-1" y="47625"/>
            <a:ext cx="6924600" cy="3600600"/>
          </a:xfrm>
          <a:prstGeom prst="rect">
            <a:avLst/>
          </a:prstGeom>
          <a:noFill/>
          <a:ln>
            <a:noFill/>
          </a:ln>
        </p:spPr>
      </p:pic>
      <p:pic>
        <p:nvPicPr>
          <p:cNvPr id="1367" name="Shape 1367"/>
          <p:cNvPicPr preferRelativeResize="0"/>
          <p:nvPr/>
        </p:nvPicPr>
        <p:blipFill rotWithShape="1">
          <a:blip r:embed="rId4">
            <a:alphaModFix/>
          </a:blip>
          <a:srcRect b="0" l="0" r="0" t="0"/>
          <a:stretch/>
        </p:blipFill>
        <p:spPr>
          <a:xfrm>
            <a:off x="4392876" y="2771774"/>
            <a:ext cx="4751099" cy="4086300"/>
          </a:xfrm>
          <a:prstGeom prst="rect">
            <a:avLst/>
          </a:prstGeom>
          <a:noFill/>
          <a:ln cap="flat" cmpd="sng" w="9525">
            <a:solidFill>
              <a:schemeClr val="dk1"/>
            </a:solidFill>
            <a:prstDash val="solid"/>
            <a:miter/>
            <a:headEnd len="med" w="med" type="none"/>
            <a:tailEnd len="med" w="med" type="none"/>
          </a:ln>
        </p:spPr>
      </p:pic>
      <p:sp>
        <p:nvSpPr>
          <p:cNvPr id="1368" name="Shape 1368"/>
          <p:cNvSpPr/>
          <p:nvPr/>
        </p:nvSpPr>
        <p:spPr>
          <a:xfrm>
            <a:off x="304800" y="1990725"/>
            <a:ext cx="3905100" cy="523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69" name="Shape 1369"/>
          <p:cNvSpPr/>
          <p:nvPr/>
        </p:nvSpPr>
        <p:spPr>
          <a:xfrm rot="2868041">
            <a:off x="3508819" y="3106893"/>
            <a:ext cx="1927612" cy="955310"/>
          </a:xfrm>
          <a:prstGeom prst="right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70" name="Shape 1370"/>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5" name="Shape 1375"/>
        <p:cNvGrpSpPr/>
        <p:nvPr/>
      </p:nvGrpSpPr>
      <p:grpSpPr>
        <a:xfrm>
          <a:off x="0" y="0"/>
          <a:ext cx="0" cy="0"/>
          <a:chOff x="0" y="0"/>
          <a:chExt cx="0" cy="0"/>
        </a:xfrm>
      </p:grpSpPr>
      <p:sp>
        <p:nvSpPr>
          <p:cNvPr id="1376" name="Shape 1376"/>
          <p:cNvSpPr txBox="1"/>
          <p:nvPr>
            <p:ph type="title"/>
          </p:nvPr>
        </p:nvSpPr>
        <p:spPr>
          <a:xfrm>
            <a:off x="3006925" y="4943700"/>
            <a:ext cx="5487900" cy="660000"/>
          </a:xfrm>
          <a:prstGeom prst="rect">
            <a:avLst/>
          </a:prstGeom>
        </p:spPr>
        <p:txBody>
          <a:bodyPr anchorCtr="0" anchor="ctr" bIns="91425" lIns="91425" rIns="91425" tIns="91425">
            <a:noAutofit/>
          </a:bodyPr>
          <a:lstStyle/>
          <a:p>
            <a:pPr lvl="0" rtl="0">
              <a:spcBef>
                <a:spcPts val="0"/>
              </a:spcBef>
              <a:buNone/>
            </a:pPr>
            <a:r>
              <a:rPr lang="en-US"/>
              <a:t>試著操作看看吧！</a:t>
            </a:r>
          </a:p>
        </p:txBody>
      </p:sp>
      <p:sp>
        <p:nvSpPr>
          <p:cNvPr id="1377" name="Shape 1377"/>
          <p:cNvSpPr txBox="1"/>
          <p:nvPr>
            <p:ph idx="1" type="body"/>
          </p:nvPr>
        </p:nvSpPr>
        <p:spPr>
          <a:xfrm>
            <a:off x="3006925" y="1052775"/>
            <a:ext cx="5071800" cy="2938800"/>
          </a:xfrm>
          <a:prstGeom prst="rect">
            <a:avLst/>
          </a:prstGeom>
        </p:spPr>
        <p:txBody>
          <a:bodyPr anchorCtr="0" anchor="t" bIns="91425" lIns="91425" rIns="91425" tIns="91425">
            <a:noAutofit/>
          </a:bodyPr>
          <a:lstStyle/>
          <a:p>
            <a:pPr lvl="0" rtl="0">
              <a:spcBef>
                <a:spcPts val="0"/>
              </a:spcBef>
              <a:buNone/>
            </a:pPr>
            <a:r>
              <a:t/>
            </a:r>
            <a:endParaRPr/>
          </a:p>
        </p:txBody>
      </p:sp>
      <p:sp>
        <p:nvSpPr>
          <p:cNvPr id="1378" name="Shape 1378"/>
          <p:cNvSpPr txBox="1"/>
          <p:nvPr>
            <p:ph idx="12" type="sldNum"/>
          </p:nvPr>
        </p:nvSpPr>
        <p:spPr>
          <a:xfrm>
            <a:off x="8130700" y="5798700"/>
            <a:ext cx="769200" cy="2286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solidFill>
                  <a:srgbClr val="FFFFFF"/>
                </a:solidFill>
              </a:rPr>
              <a:t>‹#›</a:t>
            </a:fld>
          </a:p>
        </p:txBody>
      </p:sp>
      <p:pic>
        <p:nvPicPr>
          <p:cNvPr id="1379" name="Shape 1379"/>
          <p:cNvPicPr preferRelativeResize="0"/>
          <p:nvPr/>
        </p:nvPicPr>
        <p:blipFill rotWithShape="1">
          <a:blip r:embed="rId3">
            <a:alphaModFix/>
          </a:blip>
          <a:srcRect b="0" l="0" r="0" t="0"/>
          <a:stretch/>
        </p:blipFill>
        <p:spPr>
          <a:xfrm>
            <a:off x="3006925" y="1052775"/>
            <a:ext cx="4021200" cy="2938800"/>
          </a:xfrm>
          <a:prstGeom prst="rect">
            <a:avLst/>
          </a:prstGeom>
          <a:noFill/>
          <a:ln cap="flat" cmpd="sng" w="38100">
            <a:solidFill>
              <a:schemeClr val="dk1"/>
            </a:solidFill>
            <a:prstDash val="solid"/>
            <a:round/>
            <a:headEnd len="med" w="med" type="none"/>
            <a:tailEnd len="med" w="med" type="none"/>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4" name="Shape 1384"/>
        <p:cNvGrpSpPr/>
        <p:nvPr/>
      </p:nvGrpSpPr>
      <p:grpSpPr>
        <a:xfrm>
          <a:off x="0" y="0"/>
          <a:ext cx="0" cy="0"/>
          <a:chOff x="0" y="0"/>
          <a:chExt cx="0" cy="0"/>
        </a:xfrm>
      </p:grpSpPr>
      <p:sp>
        <p:nvSpPr>
          <p:cNvPr id="1385" name="Shape 1385"/>
          <p:cNvSpPr txBox="1"/>
          <p:nvPr>
            <p:ph type="title"/>
          </p:nvPr>
        </p:nvSpPr>
        <p:spPr>
          <a:xfrm>
            <a:off x="722325" y="3777049"/>
            <a:ext cx="7772400" cy="660000"/>
          </a:xfrm>
          <a:prstGeom prst="rect">
            <a:avLst/>
          </a:prstGeom>
        </p:spPr>
        <p:txBody>
          <a:bodyPr anchorCtr="0" anchor="ctr" bIns="91425" lIns="91425" rIns="91425" tIns="91425">
            <a:noAutofit/>
          </a:bodyPr>
          <a:lstStyle/>
          <a:p>
            <a:pPr lvl="0">
              <a:spcBef>
                <a:spcPts val="0"/>
              </a:spcBef>
              <a:buNone/>
            </a:pPr>
            <a:r>
              <a:rPr lang="en-US"/>
              <a:t>5. 規劃遞交表單</a:t>
            </a:r>
          </a:p>
        </p:txBody>
      </p:sp>
      <p:sp>
        <p:nvSpPr>
          <p:cNvPr id="1386" name="Shape 1386"/>
          <p:cNvSpPr txBox="1"/>
          <p:nvPr>
            <p:ph idx="1" type="body"/>
          </p:nvPr>
        </p:nvSpPr>
        <p:spPr>
          <a:xfrm>
            <a:off x="722312" y="2276872"/>
            <a:ext cx="7772400" cy="1500300"/>
          </a:xfrm>
          <a:prstGeom prst="rect">
            <a:avLst/>
          </a:prstGeom>
        </p:spPr>
        <p:txBody>
          <a:bodyPr anchorCtr="0" anchor="b" bIns="91425" lIns="91425" rIns="91425" tIns="91425">
            <a:noAutofit/>
          </a:bodyPr>
          <a:lstStyle/>
          <a:p>
            <a:pPr lvl="0">
              <a:spcBef>
                <a:spcPts val="0"/>
              </a:spcBef>
              <a:buNone/>
            </a:pPr>
            <a:r>
              <a:rPr lang="en-US"/>
              <a:t>DSpace-DLLL系統功能導覽</a:t>
            </a:r>
          </a:p>
        </p:txBody>
      </p:sp>
      <p:sp>
        <p:nvSpPr>
          <p:cNvPr id="1387" name="Shape 1387"/>
          <p:cNvSpPr txBox="1"/>
          <p:nvPr>
            <p:ph idx="12" type="sldNum"/>
          </p:nvPr>
        </p:nvSpPr>
        <p:spPr>
          <a:xfrm>
            <a:off x="8191499" y="3978000"/>
            <a:ext cx="6477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solidFill>
                  <a:schemeClr val="lt1"/>
                </a:solidFill>
              </a:rPr>
              <a:t>‹#›</a:t>
            </a:fld>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1" name="Shape 1391"/>
        <p:cNvGrpSpPr/>
        <p:nvPr/>
      </p:nvGrpSpPr>
      <p:grpSpPr>
        <a:xfrm>
          <a:off x="0" y="0"/>
          <a:ext cx="0" cy="0"/>
          <a:chOff x="0" y="0"/>
          <a:chExt cx="0" cy="0"/>
        </a:xfrm>
      </p:grpSpPr>
      <p:pic>
        <p:nvPicPr>
          <p:cNvPr id="1392" name="Shape 1392"/>
          <p:cNvPicPr preferRelativeResize="0"/>
          <p:nvPr/>
        </p:nvPicPr>
        <p:blipFill rotWithShape="1">
          <a:blip r:embed="rId3">
            <a:alphaModFix/>
          </a:blip>
          <a:srcRect b="0" l="0" r="0" t="0"/>
          <a:stretch/>
        </p:blipFill>
        <p:spPr>
          <a:xfrm>
            <a:off x="-4800" y="1381200"/>
            <a:ext cx="9153600" cy="4943400"/>
          </a:xfrm>
          <a:prstGeom prst="rect">
            <a:avLst/>
          </a:prstGeom>
          <a:noFill/>
          <a:ln>
            <a:noFill/>
          </a:ln>
        </p:spPr>
      </p:pic>
      <p:sp>
        <p:nvSpPr>
          <p:cNvPr id="1393" name="Shape 1393"/>
          <p:cNvSpPr txBox="1"/>
          <p:nvPr>
            <p:ph type="title"/>
          </p:nvPr>
        </p:nvSpPr>
        <p:spPr>
          <a:xfrm>
            <a:off x="1143000" y="381000"/>
            <a:ext cx="6705600" cy="563700"/>
          </a:xfrm>
          <a:prstGeom prst="rect">
            <a:avLst/>
          </a:prstGeom>
          <a:noFill/>
          <a:ln>
            <a:noFill/>
          </a:ln>
        </p:spPr>
        <p:txBody>
          <a:bodyPr anchorCtr="0" anchor="t" bIns="45700" lIns="91425" rIns="91425" tIns="45700">
            <a:noAutofit/>
          </a:bodyPr>
          <a:lstStyle/>
          <a:p>
            <a:pPr lvl="0">
              <a:spcBef>
                <a:spcPts val="0"/>
              </a:spcBef>
              <a:buClr>
                <a:srgbClr val="000000"/>
              </a:buClr>
              <a:buSzPct val="34375"/>
              <a:buFont typeface="Arial"/>
              <a:buNone/>
            </a:pPr>
            <a:r>
              <a:rPr lang="en-US"/>
              <a:t>遞交表單的組成</a:t>
            </a:r>
          </a:p>
          <a:p>
            <a:pPr lvl="0" rtl="0">
              <a:spcBef>
                <a:spcPts val="0"/>
              </a:spcBef>
              <a:buSzPct val="25000"/>
              <a:buNone/>
            </a:pPr>
            <a:r>
              <a:t/>
            </a:r>
            <a:endParaRPr/>
          </a:p>
        </p:txBody>
      </p:sp>
      <p:sp>
        <p:nvSpPr>
          <p:cNvPr id="1394" name="Shape 1394"/>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1395" name="Shape 1395"/>
          <p:cNvSpPr/>
          <p:nvPr/>
        </p:nvSpPr>
        <p:spPr>
          <a:xfrm>
            <a:off x="3198875" y="2321450"/>
            <a:ext cx="1966200" cy="4422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96" name="Shape 1396"/>
          <p:cNvSpPr/>
          <p:nvPr/>
        </p:nvSpPr>
        <p:spPr>
          <a:xfrm>
            <a:off x="1012600" y="3172950"/>
            <a:ext cx="6121500" cy="10125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397" name="Shape 1397"/>
          <p:cNvSpPr/>
          <p:nvPr/>
        </p:nvSpPr>
        <p:spPr>
          <a:xfrm>
            <a:off x="3246774" y="1381200"/>
            <a:ext cx="999300" cy="600600"/>
          </a:xfrm>
          <a:prstGeom prst="wedgeRoundRectCallout">
            <a:avLst>
              <a:gd fmla="val 23507" name="adj1"/>
              <a:gd fmla="val 95055"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lang="en-US" sz="2400">
                <a:solidFill>
                  <a:srgbClr val="FFFFFF"/>
                </a:solidFill>
              </a:rPr>
              <a:t>頁</a:t>
            </a:r>
          </a:p>
        </p:txBody>
      </p:sp>
      <p:sp>
        <p:nvSpPr>
          <p:cNvPr id="1398" name="Shape 1398"/>
          <p:cNvSpPr/>
          <p:nvPr/>
        </p:nvSpPr>
        <p:spPr>
          <a:xfrm>
            <a:off x="554200" y="4637575"/>
            <a:ext cx="2771099" cy="1444200"/>
          </a:xfrm>
          <a:prstGeom prst="wedgeRoundRectCallout">
            <a:avLst>
              <a:gd fmla="val 32565" name="adj1"/>
              <a:gd fmla="val -92456"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lang="en-US" sz="2400">
                <a:solidFill>
                  <a:srgbClr val="FFFFFF"/>
                </a:solidFill>
              </a:rPr>
              <a:t>欄位設定</a:t>
            </a:r>
          </a:p>
          <a:p>
            <a:pPr indent="-381000" lvl="0" marL="457200" rtl="0">
              <a:spcBef>
                <a:spcPts val="0"/>
              </a:spcBef>
              <a:buClr>
                <a:srgbClr val="FFFFFF"/>
              </a:buClr>
              <a:buSzPct val="100000"/>
              <a:buChar char="●"/>
            </a:pPr>
            <a:r>
              <a:rPr lang="en-US" sz="2400">
                <a:solidFill>
                  <a:srgbClr val="FFFFFF"/>
                </a:solidFill>
              </a:rPr>
              <a:t>後設資料欄位</a:t>
            </a:r>
          </a:p>
          <a:p>
            <a:pPr indent="-381000" lvl="0" marL="457200" rtl="0">
              <a:spcBef>
                <a:spcPts val="0"/>
              </a:spcBef>
              <a:buClr>
                <a:srgbClr val="FFFFFF"/>
              </a:buClr>
              <a:buSzPct val="100000"/>
              <a:buChar char="●"/>
            </a:pPr>
            <a:r>
              <a:rPr lang="en-US" sz="2400">
                <a:solidFill>
                  <a:srgbClr val="FFFFFF"/>
                </a:solidFill>
              </a:rPr>
              <a:t>輸入形態</a:t>
            </a:r>
          </a:p>
        </p:txBody>
      </p:sp>
      <p:sp>
        <p:nvSpPr>
          <p:cNvPr id="1399" name="Shape 1399"/>
          <p:cNvSpPr/>
          <p:nvPr/>
        </p:nvSpPr>
        <p:spPr>
          <a:xfrm>
            <a:off x="6459325" y="4637575"/>
            <a:ext cx="1679999" cy="600600"/>
          </a:xfrm>
          <a:prstGeom prst="wedgeRoundRectCallout">
            <a:avLst>
              <a:gd fmla="val 15510" name="adj1"/>
              <a:gd fmla="val -121441" name="adj2"/>
              <a:gd fmla="val 16667" name="adj3"/>
            </a:avLst>
          </a:prstGeom>
          <a:solidFill>
            <a:srgbClr val="FF0000"/>
          </a:solidFill>
          <a:ln cap="flat" cmpd="sng" w="38100">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lang="en-US" sz="2400">
                <a:solidFill>
                  <a:srgbClr val="FFFFFF"/>
                </a:solidFill>
              </a:rPr>
              <a:t>允許重複</a:t>
            </a:r>
          </a:p>
        </p:txBody>
      </p:sp>
      <p:sp>
        <p:nvSpPr>
          <p:cNvPr id="1400" name="Shape 1400"/>
          <p:cNvSpPr/>
          <p:nvPr/>
        </p:nvSpPr>
        <p:spPr>
          <a:xfrm>
            <a:off x="7180200" y="3743250"/>
            <a:ext cx="668400" cy="4422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5" name="Shape 1405"/>
        <p:cNvGrpSpPr/>
        <p:nvPr/>
      </p:nvGrpSpPr>
      <p:grpSpPr>
        <a:xfrm>
          <a:off x="0" y="0"/>
          <a:ext cx="0" cy="0"/>
          <a:chOff x="0" y="0"/>
          <a:chExt cx="0" cy="0"/>
        </a:xfrm>
      </p:grpSpPr>
      <p:sp>
        <p:nvSpPr>
          <p:cNvPr id="1406" name="Shape 1406"/>
          <p:cNvSpPr txBox="1"/>
          <p:nvPr>
            <p:ph idx="5" type="subTitle"/>
          </p:nvPr>
        </p:nvSpPr>
        <p:spPr>
          <a:xfrm>
            <a:off x="3195875" y="165350"/>
            <a:ext cx="4652700" cy="342300"/>
          </a:xfrm>
          <a:prstGeom prst="rect">
            <a:avLst/>
          </a:prstGeom>
        </p:spPr>
        <p:txBody>
          <a:bodyPr anchorCtr="0" anchor="b" bIns="91425" lIns="91425" rIns="91425" tIns="91425">
            <a:noAutofit/>
          </a:bodyPr>
          <a:lstStyle/>
          <a:p>
            <a:pPr indent="0" lvl="0" marL="0" rtl="0">
              <a:spcBef>
                <a:spcPts val="0"/>
              </a:spcBef>
              <a:buNone/>
            </a:pPr>
            <a:r>
              <a:rPr lang="en-US" sz="2400"/>
              <a:t>Metadata Schema</a:t>
            </a:r>
          </a:p>
        </p:txBody>
      </p:sp>
      <p:sp>
        <p:nvSpPr>
          <p:cNvPr id="1407" name="Shape 1407"/>
          <p:cNvSpPr txBox="1"/>
          <p:nvPr>
            <p:ph type="title"/>
          </p:nvPr>
        </p:nvSpPr>
        <p:spPr>
          <a:xfrm>
            <a:off x="1143000" y="507750"/>
            <a:ext cx="6705600" cy="563700"/>
          </a:xfrm>
          <a:prstGeom prst="rect">
            <a:avLst/>
          </a:prstGeom>
        </p:spPr>
        <p:txBody>
          <a:bodyPr anchorCtr="0" anchor="ctr" bIns="91425" lIns="91425" rIns="91425" tIns="91425">
            <a:noAutofit/>
          </a:bodyPr>
          <a:lstStyle/>
          <a:p>
            <a:pPr lvl="0">
              <a:spcBef>
                <a:spcPts val="0"/>
              </a:spcBef>
              <a:buNone/>
            </a:pPr>
            <a:r>
              <a:rPr lang="en-US"/>
              <a:t>後設資料與後設資料規範</a:t>
            </a:r>
          </a:p>
        </p:txBody>
      </p:sp>
      <p:sp>
        <p:nvSpPr>
          <p:cNvPr id="1408" name="Shape 1408"/>
          <p:cNvSpPr txBox="1"/>
          <p:nvPr>
            <p:ph idx="3" type="subTitle"/>
          </p:nvPr>
        </p:nvSpPr>
        <p:spPr>
          <a:xfrm>
            <a:off x="457200" y="1496450"/>
            <a:ext cx="3682800" cy="639900"/>
          </a:xfrm>
          <a:prstGeom prst="rect">
            <a:avLst/>
          </a:prstGeom>
        </p:spPr>
        <p:txBody>
          <a:bodyPr anchorCtr="0" anchor="b" bIns="91425" lIns="91425" rIns="91425" tIns="91425">
            <a:noAutofit/>
          </a:bodyPr>
          <a:lstStyle/>
          <a:p>
            <a:pPr lvl="0">
              <a:spcBef>
                <a:spcPts val="0"/>
              </a:spcBef>
              <a:buNone/>
            </a:pPr>
            <a:r>
              <a:rPr lang="en-US"/>
              <a:t>圖書館自動化系統</a:t>
            </a:r>
          </a:p>
        </p:txBody>
      </p:sp>
      <p:sp>
        <p:nvSpPr>
          <p:cNvPr id="1409" name="Shape 1409"/>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410" name="Shape 1410"/>
          <p:cNvSpPr txBox="1"/>
          <p:nvPr>
            <p:ph idx="1" type="body"/>
          </p:nvPr>
        </p:nvSpPr>
        <p:spPr>
          <a:xfrm>
            <a:off x="457200" y="2136350"/>
            <a:ext cx="3682800" cy="3989700"/>
          </a:xfrm>
          <a:prstGeom prst="rect">
            <a:avLst/>
          </a:prstGeom>
        </p:spPr>
        <p:txBody>
          <a:bodyPr anchorCtr="0" anchor="t" bIns="91425" lIns="91425" rIns="91425" tIns="91425">
            <a:noAutofit/>
          </a:bodyPr>
          <a:lstStyle/>
          <a:p>
            <a:pPr lvl="0" algn="ctr">
              <a:spcBef>
                <a:spcPts val="0"/>
              </a:spcBef>
              <a:buNone/>
            </a:pPr>
            <a:r>
              <a:rPr lang="en-US"/>
              <a:t>使用MARC21描述書籍</a:t>
            </a:r>
          </a:p>
        </p:txBody>
      </p:sp>
      <p:sp>
        <p:nvSpPr>
          <p:cNvPr id="1411" name="Shape 1411"/>
          <p:cNvSpPr txBox="1"/>
          <p:nvPr>
            <p:ph idx="2" type="body"/>
          </p:nvPr>
        </p:nvSpPr>
        <p:spPr>
          <a:xfrm>
            <a:off x="4211952" y="2136350"/>
            <a:ext cx="3816300" cy="3989700"/>
          </a:xfrm>
          <a:prstGeom prst="rect">
            <a:avLst/>
          </a:prstGeom>
        </p:spPr>
        <p:txBody>
          <a:bodyPr anchorCtr="0" anchor="t" bIns="91425" lIns="91425" rIns="91425" tIns="91425">
            <a:noAutofit/>
          </a:bodyPr>
          <a:lstStyle/>
          <a:p>
            <a:pPr lvl="0" algn="ctr">
              <a:spcBef>
                <a:spcPts val="0"/>
              </a:spcBef>
              <a:buNone/>
            </a:pPr>
            <a:r>
              <a:rPr lang="en-US"/>
              <a:t>都柏林後設資料核心集</a:t>
            </a:r>
            <a:br>
              <a:rPr lang="en-US"/>
            </a:br>
          </a:p>
        </p:txBody>
      </p:sp>
      <p:sp>
        <p:nvSpPr>
          <p:cNvPr id="1412" name="Shape 1412"/>
          <p:cNvSpPr txBox="1"/>
          <p:nvPr>
            <p:ph idx="4" type="subTitle"/>
          </p:nvPr>
        </p:nvSpPr>
        <p:spPr>
          <a:xfrm>
            <a:off x="4211952" y="1496450"/>
            <a:ext cx="3816300" cy="639900"/>
          </a:xfrm>
          <a:prstGeom prst="rect">
            <a:avLst/>
          </a:prstGeom>
        </p:spPr>
        <p:txBody>
          <a:bodyPr anchorCtr="0" anchor="b" bIns="91425" lIns="91425" rIns="91425" tIns="91425">
            <a:noAutofit/>
          </a:bodyPr>
          <a:lstStyle/>
          <a:p>
            <a:pPr lvl="0">
              <a:spcBef>
                <a:spcPts val="0"/>
              </a:spcBef>
              <a:buNone/>
            </a:pPr>
            <a:r>
              <a:rPr lang="en-US"/>
              <a:t>數位典藏</a:t>
            </a:r>
          </a:p>
        </p:txBody>
      </p:sp>
      <p:pic>
        <p:nvPicPr>
          <p:cNvPr id="1413" name="Shape 1413"/>
          <p:cNvPicPr preferRelativeResize="0"/>
          <p:nvPr/>
        </p:nvPicPr>
        <p:blipFill rotWithShape="1">
          <a:blip r:embed="rId3">
            <a:alphaModFix/>
          </a:blip>
          <a:srcRect b="0" l="0" r="0" t="0"/>
          <a:stretch/>
        </p:blipFill>
        <p:spPr>
          <a:xfrm>
            <a:off x="5368752" y="4401721"/>
            <a:ext cx="1502700" cy="1502700"/>
          </a:xfrm>
          <a:prstGeom prst="rect">
            <a:avLst/>
          </a:prstGeom>
          <a:noFill/>
          <a:ln>
            <a:noFill/>
          </a:ln>
        </p:spPr>
      </p:pic>
      <p:sp>
        <p:nvSpPr>
          <p:cNvPr id="1414" name="Shape 1414"/>
          <p:cNvSpPr/>
          <p:nvPr/>
        </p:nvSpPr>
        <p:spPr>
          <a:xfrm>
            <a:off x="4412352" y="3060450"/>
            <a:ext cx="3415500" cy="737100"/>
          </a:xfrm>
          <a:prstGeom prst="wedgeRoundRectCallout">
            <a:avLst>
              <a:gd fmla="val 3412" name="adj1"/>
              <a:gd fmla="val 115680" name="adj2"/>
              <a:gd fmla="val 16667" name="adj3"/>
            </a:avLst>
          </a:prstGeom>
          <a:solidFill>
            <a:srgbClr val="FFFFFF"/>
          </a:solidFill>
          <a:ln cap="flat" cmpd="sng" w="38100">
            <a:solidFill>
              <a:schemeClr val="dk1"/>
            </a:solidFill>
            <a:prstDash val="solid"/>
            <a:round/>
            <a:headEnd len="med" w="med" type="none"/>
            <a:tailEnd len="med" w="med" type="none"/>
          </a:ln>
        </p:spPr>
        <p:txBody>
          <a:bodyPr anchorCtr="0" anchor="t" bIns="45700" lIns="91425" rIns="91425" tIns="45700">
            <a:noAutofit/>
          </a:bodyPr>
          <a:lstStyle/>
          <a:p>
            <a:pPr lvl="0" rtl="0" algn="ctr">
              <a:lnSpc>
                <a:spcPct val="115000"/>
              </a:lnSpc>
              <a:spcBef>
                <a:spcPts val="560"/>
              </a:spcBef>
              <a:spcAft>
                <a:spcPts val="1000"/>
              </a:spcAft>
              <a:buNone/>
            </a:pPr>
            <a:r>
              <a:rPr b="1" lang="en-US" sz="2400">
                <a:solidFill>
                  <a:schemeClr val="dk1"/>
                </a:solidFill>
              </a:rPr>
              <a:t>dc.creator = </a:t>
            </a:r>
            <a:r>
              <a:rPr lang="en-US" sz="2400">
                <a:solidFill>
                  <a:schemeClr val="dk1"/>
                </a:solidFill>
              </a:rPr>
              <a:t>陳 志銘</a:t>
            </a:r>
          </a:p>
        </p:txBody>
      </p:sp>
      <p:pic>
        <p:nvPicPr>
          <p:cNvPr descr="secret_book_by_artdesigner_lv.png" id="1415" name="Shape 1415"/>
          <p:cNvPicPr preferRelativeResize="0"/>
          <p:nvPr/>
        </p:nvPicPr>
        <p:blipFill>
          <a:blip r:embed="rId4">
            <a:alphaModFix/>
          </a:blip>
          <a:stretch>
            <a:fillRect/>
          </a:stretch>
        </p:blipFill>
        <p:spPr>
          <a:xfrm>
            <a:off x="1547249" y="4401725"/>
            <a:ext cx="1502700" cy="1502700"/>
          </a:xfrm>
          <a:prstGeom prst="rect">
            <a:avLst/>
          </a:prstGeom>
          <a:noFill/>
          <a:ln>
            <a:noFill/>
          </a:ln>
        </p:spPr>
      </p:pic>
      <p:sp>
        <p:nvSpPr>
          <p:cNvPr id="1416" name="Shape 1416"/>
          <p:cNvSpPr/>
          <p:nvPr/>
        </p:nvSpPr>
        <p:spPr>
          <a:xfrm>
            <a:off x="590850" y="3060450"/>
            <a:ext cx="3415500" cy="737100"/>
          </a:xfrm>
          <a:prstGeom prst="wedgeRoundRectCallout">
            <a:avLst>
              <a:gd fmla="val -11918" name="adj1"/>
              <a:gd fmla="val 109436" name="adj2"/>
              <a:gd fmla="val 16667" name="adj3"/>
            </a:avLst>
          </a:prstGeom>
          <a:solidFill>
            <a:srgbClr val="FFFFFF"/>
          </a:solidFill>
          <a:ln cap="flat" cmpd="sng" w="38100">
            <a:solidFill>
              <a:schemeClr val="dk1"/>
            </a:solidFill>
            <a:prstDash val="solid"/>
            <a:round/>
            <a:headEnd len="med" w="med" type="none"/>
            <a:tailEnd len="med" w="med" type="none"/>
          </a:ln>
        </p:spPr>
        <p:txBody>
          <a:bodyPr anchorCtr="0" anchor="t" bIns="45700" lIns="91425" rIns="91425" tIns="45700">
            <a:noAutofit/>
          </a:bodyPr>
          <a:lstStyle/>
          <a:p>
            <a:pPr lvl="0" rtl="0" algn="ctr">
              <a:lnSpc>
                <a:spcPct val="115000"/>
              </a:lnSpc>
              <a:spcBef>
                <a:spcPts val="560"/>
              </a:spcBef>
              <a:spcAft>
                <a:spcPts val="1000"/>
              </a:spcAft>
              <a:buNone/>
            </a:pPr>
            <a:r>
              <a:rPr b="1" lang="en-US" sz="2400">
                <a:solidFill>
                  <a:schemeClr val="dk1"/>
                </a:solidFill>
              </a:rPr>
              <a:t>100 1_ $a陳$b志銘</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1" name="Shape 1421"/>
        <p:cNvGrpSpPr/>
        <p:nvPr/>
      </p:nvGrpSpPr>
      <p:grpSpPr>
        <a:xfrm>
          <a:off x="0" y="0"/>
          <a:ext cx="0" cy="0"/>
          <a:chOff x="0" y="0"/>
          <a:chExt cx="0" cy="0"/>
        </a:xfrm>
      </p:grpSpPr>
      <p:sp>
        <p:nvSpPr>
          <p:cNvPr id="1422" name="Shape 1422"/>
          <p:cNvSpPr txBox="1"/>
          <p:nvPr>
            <p:ph type="title"/>
          </p:nvPr>
        </p:nvSpPr>
        <p:spPr>
          <a:xfrm>
            <a:off x="1143000" y="507650"/>
            <a:ext cx="6705600" cy="563700"/>
          </a:xfrm>
          <a:prstGeom prst="rect">
            <a:avLst/>
          </a:prstGeom>
        </p:spPr>
        <p:txBody>
          <a:bodyPr anchorCtr="0" anchor="ctr" bIns="91425" lIns="91425" rIns="91425" tIns="91425">
            <a:noAutofit/>
          </a:bodyPr>
          <a:lstStyle/>
          <a:p>
            <a:pPr lvl="0">
              <a:spcBef>
                <a:spcPts val="0"/>
              </a:spcBef>
              <a:buNone/>
            </a:pPr>
            <a:r>
              <a:rPr lang="en-US"/>
              <a:t>都柏林後設資料核心集</a:t>
            </a:r>
          </a:p>
        </p:txBody>
      </p:sp>
      <p:sp>
        <p:nvSpPr>
          <p:cNvPr id="1423" name="Shape 1423"/>
          <p:cNvSpPr txBox="1"/>
          <p:nvPr>
            <p:ph idx="2" type="body"/>
          </p:nvPr>
        </p:nvSpPr>
        <p:spPr>
          <a:xfrm>
            <a:off x="457200" y="1228762"/>
            <a:ext cx="7643100" cy="5095800"/>
          </a:xfrm>
          <a:prstGeom prst="rect">
            <a:avLst/>
          </a:prstGeom>
        </p:spPr>
        <p:txBody>
          <a:bodyPr anchorCtr="0" anchor="t" bIns="91425" lIns="91425" rIns="91425" tIns="91425">
            <a:noAutofit/>
          </a:bodyPr>
          <a:lstStyle/>
          <a:p>
            <a:pPr indent="-393700" lvl="0" marL="457200">
              <a:spcBef>
                <a:spcPts val="0"/>
              </a:spcBef>
              <a:buSzPct val="100000"/>
            </a:pPr>
            <a:r>
              <a:rPr lang="en-US" sz="2600"/>
              <a:t>源起於 1995 年美國俄亥俄州都柏林市，為了改善網路資訊資源之描述與搜尋效能， </a:t>
            </a:r>
            <a:r>
              <a:rPr b="1" lang="en-US" sz="2600">
                <a:solidFill>
                  <a:srgbClr val="597E38"/>
                </a:solidFill>
              </a:rPr>
              <a:t>Dublin Core Metadata Initiative (DCMI)組織</a:t>
            </a:r>
            <a:r>
              <a:rPr lang="en-US" sz="2600"/>
              <a:t>提出此後設資料規範成為 ISO 標準文件，官方文件名稱又稱為 「DCMI Element Set」 </a:t>
            </a:r>
          </a:p>
          <a:p>
            <a:pPr indent="-393700" lvl="0" marL="457200">
              <a:spcBef>
                <a:spcPts val="0"/>
              </a:spcBef>
              <a:buSzPct val="100000"/>
            </a:pPr>
            <a:r>
              <a:rPr lang="en-US" sz="2600"/>
              <a:t>DC以</a:t>
            </a:r>
            <a:r>
              <a:rPr b="1" lang="en-US" sz="2600">
                <a:solidFill>
                  <a:srgbClr val="597E38"/>
                </a:solidFill>
              </a:rPr>
              <a:t>15項資料元素(欄位)</a:t>
            </a:r>
            <a:r>
              <a:rPr lang="en-US" sz="2600"/>
              <a:t>作為描述資料的</a:t>
            </a:r>
            <a:r>
              <a:rPr b="1" lang="en-US" sz="2600">
                <a:solidFill>
                  <a:srgbClr val="597E38"/>
                </a:solidFill>
              </a:rPr>
              <a:t>最小核心</a:t>
            </a:r>
            <a:r>
              <a:rPr lang="en-US" sz="2600"/>
              <a:t>，可以對任何資源做一般性的描述或進一步深入的描述，具有延展性，是個易用、易懂的資源描述集</a:t>
            </a:r>
          </a:p>
          <a:p>
            <a:pPr indent="-393700" lvl="0" marL="457200">
              <a:spcBef>
                <a:spcPts val="0"/>
              </a:spcBef>
              <a:buSzPct val="100000"/>
            </a:pPr>
            <a:r>
              <a:rPr lang="en-US" sz="2600"/>
              <a:t>DC可描述跨領域與主題的資料，因而可提升資源在各領域及主題的可見度，主要應用於</a:t>
            </a:r>
            <a:r>
              <a:rPr b="1" lang="en-US" sz="2600">
                <a:solidFill>
                  <a:srgbClr val="597E38"/>
                </a:solidFill>
              </a:rPr>
              <a:t>描述網路數位資源</a:t>
            </a:r>
            <a:r>
              <a:rPr lang="en-US" sz="2600"/>
              <a:t>，使用範圍擴及全球，影響深遠</a:t>
            </a:r>
          </a:p>
        </p:txBody>
      </p:sp>
      <p:sp>
        <p:nvSpPr>
          <p:cNvPr id="1424" name="Shape 1424"/>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425" name="Shape 1425"/>
          <p:cNvSpPr txBox="1"/>
          <p:nvPr>
            <p:ph idx="1" type="subTitle"/>
          </p:nvPr>
        </p:nvSpPr>
        <p:spPr>
          <a:xfrm>
            <a:off x="990900" y="165350"/>
            <a:ext cx="6857700" cy="342300"/>
          </a:xfrm>
          <a:prstGeom prst="rect">
            <a:avLst/>
          </a:prstGeom>
        </p:spPr>
        <p:txBody>
          <a:bodyPr anchorCtr="0" anchor="b" bIns="91425" lIns="91425" rIns="91425" tIns="91425">
            <a:noAutofit/>
          </a:bodyPr>
          <a:lstStyle/>
          <a:p>
            <a:pPr lvl="0">
              <a:spcBef>
                <a:spcPts val="0"/>
              </a:spcBef>
              <a:buNone/>
            </a:pPr>
            <a:r>
              <a:rPr lang="en-US"/>
              <a:t>The Dublin Core Metadata Element Set, DC</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0" name="Shape 1430"/>
        <p:cNvGrpSpPr/>
        <p:nvPr/>
      </p:nvGrpSpPr>
      <p:grpSpPr>
        <a:xfrm>
          <a:off x="0" y="0"/>
          <a:ext cx="0" cy="0"/>
          <a:chOff x="0" y="0"/>
          <a:chExt cx="0" cy="0"/>
        </a:xfrm>
      </p:grpSpPr>
      <p:sp>
        <p:nvSpPr>
          <p:cNvPr id="1431" name="Shape 1431"/>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DC後設資料規範的欄位</a:t>
            </a:r>
          </a:p>
        </p:txBody>
      </p:sp>
      <p:sp>
        <p:nvSpPr>
          <p:cNvPr id="1432" name="Shape 1432"/>
          <p:cNvSpPr txBox="1"/>
          <p:nvPr>
            <p:ph idx="1" type="body"/>
          </p:nvPr>
        </p:nvSpPr>
        <p:spPr>
          <a:xfrm>
            <a:off x="457200" y="1531575"/>
            <a:ext cx="3610800" cy="4793100"/>
          </a:xfrm>
          <a:prstGeom prst="rect">
            <a:avLst/>
          </a:prstGeom>
        </p:spPr>
        <p:txBody>
          <a:bodyPr anchorCtr="0" anchor="t" bIns="91425" lIns="91425" rIns="91425" tIns="91425">
            <a:noAutofit/>
          </a:bodyPr>
          <a:lstStyle/>
          <a:p>
            <a:pPr indent="-228600" lvl="0" marL="457200" rtl="0">
              <a:lnSpc>
                <a:spcPct val="150000"/>
              </a:lnSpc>
              <a:spcBef>
                <a:spcPts val="0"/>
              </a:spcBef>
            </a:pPr>
            <a:r>
              <a:rPr lang="en-US"/>
              <a:t>標題 dc.title</a:t>
            </a:r>
          </a:p>
          <a:p>
            <a:pPr indent="-228600" lvl="0" marL="457200" rtl="0">
              <a:lnSpc>
                <a:spcPct val="150000"/>
              </a:lnSpc>
              <a:spcBef>
                <a:spcPts val="0"/>
              </a:spcBef>
            </a:pPr>
            <a:r>
              <a:rPr lang="en-US"/>
              <a:t>著作者 dc.creator</a:t>
            </a:r>
          </a:p>
          <a:p>
            <a:pPr indent="-228600" lvl="0" marL="457200" rtl="0">
              <a:lnSpc>
                <a:spcPct val="150000"/>
              </a:lnSpc>
              <a:spcBef>
                <a:spcPts val="0"/>
              </a:spcBef>
            </a:pPr>
            <a:r>
              <a:rPr lang="en-US"/>
              <a:t>格式 dc.format</a:t>
            </a:r>
          </a:p>
          <a:p>
            <a:pPr indent="-228600" lvl="0" marL="457200" rtl="0">
              <a:lnSpc>
                <a:spcPct val="150000"/>
              </a:lnSpc>
              <a:spcBef>
                <a:spcPts val="0"/>
              </a:spcBef>
            </a:pPr>
            <a:r>
              <a:rPr lang="en-US"/>
              <a:t>描述 dc.description</a:t>
            </a:r>
          </a:p>
          <a:p>
            <a:pPr indent="-228600" lvl="0" marL="457200" rtl="0">
              <a:lnSpc>
                <a:spcPct val="150000"/>
              </a:lnSpc>
              <a:spcBef>
                <a:spcPts val="0"/>
              </a:spcBef>
            </a:pPr>
            <a:r>
              <a:rPr lang="en-US"/>
              <a:t>出版者 dc.publisher</a:t>
            </a:r>
          </a:p>
          <a:p>
            <a:pPr indent="-228600" lvl="0" marL="457200" rtl="0">
              <a:lnSpc>
                <a:spcPct val="150000"/>
              </a:lnSpc>
              <a:spcBef>
                <a:spcPts val="0"/>
              </a:spcBef>
            </a:pPr>
            <a:r>
              <a:rPr lang="en-US"/>
              <a:t>貢獻者 dc.contributor</a:t>
            </a:r>
          </a:p>
          <a:p>
            <a:pPr indent="-228600" lvl="0" marL="457200" rtl="0">
              <a:lnSpc>
                <a:spcPct val="150000"/>
              </a:lnSpc>
              <a:spcBef>
                <a:spcPts val="0"/>
              </a:spcBef>
            </a:pPr>
            <a:r>
              <a:rPr lang="en-US"/>
              <a:t>日期 dc.date</a:t>
            </a:r>
          </a:p>
          <a:p>
            <a:pPr indent="-228600" lvl="0" marL="457200" rtl="0">
              <a:lnSpc>
                <a:spcPct val="150000"/>
              </a:lnSpc>
              <a:spcBef>
                <a:spcPts val="0"/>
              </a:spcBef>
            </a:pPr>
            <a:r>
              <a:rPr lang="en-US"/>
              <a:t>資料類型 dc.type</a:t>
            </a:r>
          </a:p>
        </p:txBody>
      </p:sp>
      <p:sp>
        <p:nvSpPr>
          <p:cNvPr id="1433" name="Shape 143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434" name="Shape 1434"/>
          <p:cNvSpPr txBox="1"/>
          <p:nvPr>
            <p:ph idx="2" type="body"/>
          </p:nvPr>
        </p:nvSpPr>
        <p:spPr>
          <a:xfrm>
            <a:off x="4211955" y="1531575"/>
            <a:ext cx="3888299" cy="4793100"/>
          </a:xfrm>
          <a:prstGeom prst="rect">
            <a:avLst/>
          </a:prstGeom>
        </p:spPr>
        <p:txBody>
          <a:bodyPr anchorCtr="0" anchor="t" bIns="91425" lIns="91425" rIns="91425" tIns="91425">
            <a:noAutofit/>
          </a:bodyPr>
          <a:lstStyle/>
          <a:p>
            <a:pPr indent="-228600" lvl="0" marL="457200">
              <a:lnSpc>
                <a:spcPct val="150000"/>
              </a:lnSpc>
              <a:spcBef>
                <a:spcPts val="0"/>
              </a:spcBef>
            </a:pPr>
            <a:r>
              <a:rPr lang="en-US"/>
              <a:t>主題∕關鍵字 dc.subject</a:t>
            </a:r>
          </a:p>
          <a:p>
            <a:pPr indent="-228600" lvl="0" marL="457200">
              <a:lnSpc>
                <a:spcPct val="150000"/>
              </a:lnSpc>
              <a:spcBef>
                <a:spcPts val="0"/>
              </a:spcBef>
            </a:pPr>
            <a:r>
              <a:rPr lang="en-US"/>
              <a:t>資料識別 dc.identifier</a:t>
            </a:r>
          </a:p>
          <a:p>
            <a:pPr indent="-228600" lvl="0" marL="457200">
              <a:lnSpc>
                <a:spcPct val="150000"/>
              </a:lnSpc>
              <a:spcBef>
                <a:spcPts val="0"/>
              </a:spcBef>
            </a:pPr>
            <a:r>
              <a:rPr lang="en-US"/>
              <a:t>來源 dc.source</a:t>
            </a:r>
          </a:p>
          <a:p>
            <a:pPr indent="-228600" lvl="0" marL="457200">
              <a:lnSpc>
                <a:spcPct val="150000"/>
              </a:lnSpc>
              <a:spcBef>
                <a:spcPts val="0"/>
              </a:spcBef>
            </a:pPr>
            <a:r>
              <a:rPr lang="en-US"/>
              <a:t>語言 dc.language</a:t>
            </a:r>
          </a:p>
          <a:p>
            <a:pPr indent="-228600" lvl="0" marL="457200">
              <a:lnSpc>
                <a:spcPct val="150000"/>
              </a:lnSpc>
              <a:spcBef>
                <a:spcPts val="0"/>
              </a:spcBef>
            </a:pPr>
            <a:r>
              <a:rPr lang="en-US"/>
              <a:t>關連 dc.relation</a:t>
            </a:r>
          </a:p>
          <a:p>
            <a:pPr indent="-228600" lvl="0" marL="457200">
              <a:lnSpc>
                <a:spcPct val="150000"/>
              </a:lnSpc>
              <a:spcBef>
                <a:spcPts val="0"/>
              </a:spcBef>
            </a:pPr>
            <a:r>
              <a:rPr lang="en-US"/>
              <a:t>範圍 dc.coverage</a:t>
            </a:r>
          </a:p>
          <a:p>
            <a:pPr indent="-228600" lvl="0" marL="457200">
              <a:lnSpc>
                <a:spcPct val="150000"/>
              </a:lnSpc>
              <a:spcBef>
                <a:spcPts val="0"/>
              </a:spcBef>
            </a:pPr>
            <a:r>
              <a:rPr lang="en-US"/>
              <a:t>授權管理 dc.rights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9" name="Shape 1439"/>
        <p:cNvGrpSpPr/>
        <p:nvPr/>
      </p:nvGrpSpPr>
      <p:grpSpPr>
        <a:xfrm>
          <a:off x="0" y="0"/>
          <a:ext cx="0" cy="0"/>
          <a:chOff x="0" y="0"/>
          <a:chExt cx="0" cy="0"/>
        </a:xfrm>
      </p:grpSpPr>
      <p:sp>
        <p:nvSpPr>
          <p:cNvPr id="1440" name="Shape 1440"/>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DC的擴充與組成</a:t>
            </a:r>
          </a:p>
        </p:txBody>
      </p:sp>
      <p:sp>
        <p:nvSpPr>
          <p:cNvPr id="1441" name="Shape 1441"/>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442" name="Shape 1442"/>
          <p:cNvSpPr txBox="1"/>
          <p:nvPr/>
        </p:nvSpPr>
        <p:spPr>
          <a:xfrm>
            <a:off x="457200" y="3241975"/>
            <a:ext cx="7643100" cy="773400"/>
          </a:xfrm>
          <a:prstGeom prst="rect">
            <a:avLst/>
          </a:prstGeom>
          <a:noFill/>
          <a:ln>
            <a:noFill/>
          </a:ln>
        </p:spPr>
        <p:txBody>
          <a:bodyPr anchorCtr="0" anchor="t" bIns="91425" lIns="91425" rIns="91425" tIns="91425">
            <a:noAutofit/>
          </a:bodyPr>
          <a:lstStyle/>
          <a:p>
            <a:pPr lvl="0" rtl="0" algn="ctr">
              <a:spcBef>
                <a:spcPts val="0"/>
              </a:spcBef>
              <a:buNone/>
            </a:pPr>
            <a:r>
              <a:rPr lang="en-US" sz="3000"/>
              <a:t>(</a:t>
            </a:r>
            <a:r>
              <a:rPr lang="en-US" sz="3000"/>
              <a:t>主題詞之</a:t>
            </a:r>
            <a:r>
              <a:rPr lang="en-US" sz="3000"/>
              <a:t>)</a:t>
            </a:r>
          </a:p>
          <a:p>
            <a:pPr lvl="0" algn="ctr">
              <a:spcBef>
                <a:spcPts val="0"/>
              </a:spcBef>
              <a:buNone/>
            </a:pPr>
            <a:r>
              <a:rPr lang="en-US" sz="3000"/>
              <a:t>美國國會圖書館標題法</a:t>
            </a:r>
          </a:p>
          <a:p>
            <a:pPr lvl="0" algn="ctr">
              <a:spcBef>
                <a:spcPts val="0"/>
              </a:spcBef>
              <a:buNone/>
            </a:pPr>
            <a:r>
              <a:rPr b="1" lang="en-US" sz="3600">
                <a:solidFill>
                  <a:schemeClr val="dk1"/>
                </a:solidFill>
              </a:rPr>
              <a:t>dc.subject</a:t>
            </a:r>
            <a:r>
              <a:rPr b="1" lang="en-US" sz="3600">
                <a:solidFill>
                  <a:srgbClr val="597E38"/>
                </a:solidFill>
              </a:rPr>
              <a:t>.lcsh</a:t>
            </a:r>
          </a:p>
        </p:txBody>
      </p:sp>
      <p:sp>
        <p:nvSpPr>
          <p:cNvPr id="1443" name="Shape 1443"/>
          <p:cNvSpPr txBox="1"/>
          <p:nvPr/>
        </p:nvSpPr>
        <p:spPr>
          <a:xfrm>
            <a:off x="457200" y="1170775"/>
            <a:ext cx="7643100" cy="773400"/>
          </a:xfrm>
          <a:prstGeom prst="rect">
            <a:avLst/>
          </a:prstGeom>
          <a:noFill/>
          <a:ln>
            <a:noFill/>
          </a:ln>
        </p:spPr>
        <p:txBody>
          <a:bodyPr anchorCtr="0" anchor="t" bIns="91425" lIns="91425" rIns="91425" tIns="91425">
            <a:noAutofit/>
          </a:bodyPr>
          <a:lstStyle/>
          <a:p>
            <a:pPr lvl="0" rtl="0" algn="ctr">
              <a:spcBef>
                <a:spcPts val="0"/>
              </a:spcBef>
              <a:buNone/>
            </a:pPr>
            <a:r>
              <a:rPr lang="en-US" sz="3000"/>
              <a:t>主題詞</a:t>
            </a:r>
          </a:p>
          <a:p>
            <a:pPr lvl="0" rtl="0" algn="ctr">
              <a:spcBef>
                <a:spcPts val="0"/>
              </a:spcBef>
              <a:buNone/>
            </a:pPr>
            <a:r>
              <a:rPr b="1" lang="en-US" sz="3600">
                <a:solidFill>
                  <a:schemeClr val="dk1"/>
                </a:solidFill>
              </a:rPr>
              <a:t>dc.subject</a:t>
            </a:r>
          </a:p>
        </p:txBody>
      </p:sp>
      <p:sp>
        <p:nvSpPr>
          <p:cNvPr id="1444" name="Shape 1444"/>
          <p:cNvSpPr/>
          <p:nvPr/>
        </p:nvSpPr>
        <p:spPr>
          <a:xfrm>
            <a:off x="3902700" y="2413500"/>
            <a:ext cx="752100" cy="736500"/>
          </a:xfrm>
          <a:prstGeom prst="downArrow">
            <a:avLst>
              <a:gd fmla="val 50000" name="adj1"/>
              <a:gd fmla="val 50000" name="adj2"/>
            </a:avLst>
          </a:prstGeom>
          <a:solidFill>
            <a:srgbClr val="FF0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5" name="Shape 1445"/>
          <p:cNvSpPr/>
          <p:nvPr/>
        </p:nvSpPr>
        <p:spPr>
          <a:xfrm>
            <a:off x="1113075" y="5133175"/>
            <a:ext cx="2243700" cy="1093200"/>
          </a:xfrm>
          <a:prstGeom prst="wedgeRoundRectCallout">
            <a:avLst>
              <a:gd fmla="val 31680" name="adj1"/>
              <a:gd fmla="val -74209"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2400"/>
              <a:t>後設資料規範</a:t>
            </a:r>
          </a:p>
          <a:p>
            <a:pPr lvl="0" algn="ctr">
              <a:spcBef>
                <a:spcPts val="0"/>
              </a:spcBef>
              <a:buNone/>
            </a:pPr>
            <a:r>
              <a:rPr lang="en-US" sz="2400"/>
              <a:t>Schema</a:t>
            </a:r>
          </a:p>
        </p:txBody>
      </p:sp>
      <p:sp>
        <p:nvSpPr>
          <p:cNvPr id="1446" name="Shape 1446"/>
          <p:cNvSpPr/>
          <p:nvPr/>
        </p:nvSpPr>
        <p:spPr>
          <a:xfrm>
            <a:off x="3517975" y="5133175"/>
            <a:ext cx="1829700" cy="1093200"/>
          </a:xfrm>
          <a:prstGeom prst="wedgeRoundRectCallout">
            <a:avLst>
              <a:gd fmla="val -17130" name="adj1"/>
              <a:gd fmla="val -75263"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元素</a:t>
            </a:r>
          </a:p>
          <a:p>
            <a:pPr lvl="0" rtl="0" algn="ctr">
              <a:spcBef>
                <a:spcPts val="0"/>
              </a:spcBef>
              <a:buNone/>
            </a:pPr>
            <a:r>
              <a:rPr lang="en-US" sz="2400"/>
              <a:t>Element</a:t>
            </a:r>
          </a:p>
        </p:txBody>
      </p:sp>
      <p:sp>
        <p:nvSpPr>
          <p:cNvPr id="1447" name="Shape 1447"/>
          <p:cNvSpPr/>
          <p:nvPr/>
        </p:nvSpPr>
        <p:spPr>
          <a:xfrm>
            <a:off x="5508875" y="5133175"/>
            <a:ext cx="1829700" cy="1093200"/>
          </a:xfrm>
          <a:prstGeom prst="wedgeRoundRectCallout">
            <a:avLst>
              <a:gd fmla="val -45443" name="adj1"/>
              <a:gd fmla="val -77367"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400"/>
              <a:t>修飾語</a:t>
            </a:r>
          </a:p>
          <a:p>
            <a:pPr lvl="0" rtl="0" algn="ctr">
              <a:spcBef>
                <a:spcPts val="0"/>
              </a:spcBef>
              <a:buNone/>
            </a:pPr>
            <a:r>
              <a:rPr lang="en-US" sz="2400"/>
              <a:t>Qualifier</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1" name="Shape 1451"/>
        <p:cNvGrpSpPr/>
        <p:nvPr/>
      </p:nvGrpSpPr>
      <p:grpSpPr>
        <a:xfrm>
          <a:off x="0" y="0"/>
          <a:ext cx="0" cy="0"/>
          <a:chOff x="0" y="0"/>
          <a:chExt cx="0" cy="0"/>
        </a:xfrm>
      </p:grpSpPr>
      <p:sp>
        <p:nvSpPr>
          <p:cNvPr id="1452" name="Shape 1452"/>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遞交表單編輯工具</a:t>
            </a:r>
          </a:p>
        </p:txBody>
      </p:sp>
      <p:pic>
        <p:nvPicPr>
          <p:cNvPr descr="2011-05-24_223754 編輯遞交表單.tif" id="1453" name="Shape 1453"/>
          <p:cNvPicPr preferRelativeResize="0"/>
          <p:nvPr>
            <p:ph idx="2" type="body"/>
          </p:nvPr>
        </p:nvPicPr>
        <p:blipFill rotWithShape="1">
          <a:blip r:embed="rId3">
            <a:alphaModFix/>
          </a:blip>
          <a:srcRect b="3593" l="15000" r="20318" t="16945"/>
          <a:stretch/>
        </p:blipFill>
        <p:spPr>
          <a:xfrm>
            <a:off x="2698775" y="1095255"/>
            <a:ext cx="6445223" cy="5762743"/>
          </a:xfrm>
          <a:prstGeom prst="rect">
            <a:avLst/>
          </a:prstGeom>
          <a:noFill/>
          <a:ln>
            <a:noFill/>
          </a:ln>
        </p:spPr>
      </p:pic>
      <p:sp>
        <p:nvSpPr>
          <p:cNvPr id="1454" name="Shape 1454"/>
          <p:cNvSpPr/>
          <p:nvPr/>
        </p:nvSpPr>
        <p:spPr>
          <a:xfrm>
            <a:off x="2411759" y="1052736"/>
            <a:ext cx="1440300" cy="5805300"/>
          </a:xfrm>
          <a:prstGeom prst="rect">
            <a:avLst/>
          </a:prstGeom>
          <a:gradFill>
            <a:gsLst>
              <a:gs pos="0">
                <a:srgbClr val="939393">
                  <a:alpha val="0"/>
                </a:srgbClr>
              </a:gs>
              <a:gs pos="50000">
                <a:schemeClr val="lt1"/>
              </a:gs>
              <a:gs pos="100000">
                <a:schemeClr val="lt1"/>
              </a:gs>
            </a:gsLst>
            <a:lin ang="10800000" scaled="0"/>
          </a:gra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55" name="Shape 1455"/>
          <p:cNvSpPr txBox="1"/>
          <p:nvPr>
            <p:ph idx="1" type="body"/>
          </p:nvPr>
        </p:nvSpPr>
        <p:spPr>
          <a:xfrm>
            <a:off x="323528" y="1844824"/>
            <a:ext cx="3168351" cy="4479776"/>
          </a:xfrm>
          <a:prstGeom prst="rect">
            <a:avLst/>
          </a:prstGeom>
          <a:noFill/>
          <a:ln>
            <a:noFill/>
          </a:ln>
        </p:spPr>
        <p:txBody>
          <a:bodyPr anchorCtr="0" anchor="t" bIns="45700" lIns="91425" rIns="91425" tIns="45700">
            <a:noAutofit/>
          </a:bodyPr>
          <a:lstStyle/>
          <a:p>
            <a:pPr indent="-342900" lvl="0" marL="342900" marR="0" rtl="0" algn="l">
              <a:lnSpc>
                <a:spcPct val="115000"/>
              </a:lnSpc>
              <a:spcBef>
                <a:spcPts val="0"/>
              </a:spcBef>
              <a:spcAft>
                <a:spcPts val="0"/>
              </a:spcAft>
              <a:buClr>
                <a:schemeClr val="hlink"/>
              </a:buClr>
              <a:buSzPct val="100000"/>
              <a:buFont typeface="Noto Sans Symbols"/>
            </a:pPr>
            <a:r>
              <a:rPr b="1" i="0" lang="en-US" sz="2400" u="none" cap="none" strike="noStrike">
                <a:solidFill>
                  <a:srgbClr val="597E38"/>
                </a:solidFill>
                <a:latin typeface="Arial"/>
                <a:ea typeface="Arial"/>
                <a:cs typeface="Arial"/>
                <a:sym typeface="Arial"/>
              </a:rPr>
              <a:t>遞交表單</a:t>
            </a:r>
          </a:p>
          <a:p>
            <a:pPr indent="-288925" lvl="1" marL="542925" marR="0" rtl="0" algn="l">
              <a:lnSpc>
                <a:spcPct val="115000"/>
              </a:lnSpc>
              <a:spcBef>
                <a:spcPts val="400"/>
              </a:spcBef>
              <a:spcAft>
                <a:spcPts val="0"/>
              </a:spcAft>
              <a:buClr>
                <a:schemeClr val="accent1"/>
              </a:buClr>
              <a:buSzPct val="100000"/>
              <a:buFont typeface="Noto Sans Symbols"/>
            </a:pPr>
            <a:r>
              <a:rPr b="0" i="0" lang="en-US" sz="2000" u="none" cap="none" strike="noStrike">
                <a:solidFill>
                  <a:schemeClr val="dk1"/>
                </a:solidFill>
                <a:latin typeface="Arial"/>
                <a:ea typeface="Arial"/>
                <a:cs typeface="Arial"/>
                <a:sym typeface="Arial"/>
              </a:rPr>
              <a:t>遞交作業中規範後設資料填寫的表單</a:t>
            </a:r>
          </a:p>
          <a:p>
            <a:pPr indent="-342900" lvl="0" marL="342900" marR="0" rtl="0" algn="l">
              <a:lnSpc>
                <a:spcPct val="115000"/>
              </a:lnSpc>
              <a:spcBef>
                <a:spcPts val="480"/>
              </a:spcBef>
              <a:spcAft>
                <a:spcPts val="0"/>
              </a:spcAft>
              <a:buClr>
                <a:schemeClr val="hlink"/>
              </a:buClr>
              <a:buSzPct val="100000"/>
              <a:buFont typeface="Noto Sans Symbols"/>
            </a:pPr>
            <a:r>
              <a:rPr b="1" i="0" lang="en-US" sz="2400" u="none" cap="none" strike="noStrike">
                <a:solidFill>
                  <a:srgbClr val="597E38"/>
                </a:solidFill>
                <a:latin typeface="Arial"/>
                <a:ea typeface="Arial"/>
                <a:cs typeface="Arial"/>
                <a:sym typeface="Arial"/>
              </a:rPr>
              <a:t>遞交表單編輯工具</a:t>
            </a:r>
          </a:p>
          <a:p>
            <a:pPr indent="-288925" lvl="1" marL="542925" marR="0" rtl="0" algn="l">
              <a:lnSpc>
                <a:spcPct val="115000"/>
              </a:lnSpc>
              <a:spcBef>
                <a:spcPts val="400"/>
              </a:spcBef>
              <a:spcAft>
                <a:spcPts val="0"/>
              </a:spcAft>
              <a:buClr>
                <a:schemeClr val="accent1"/>
              </a:buClr>
              <a:buSzPct val="100000"/>
              <a:buFont typeface="Noto Sans Symbols"/>
            </a:pPr>
            <a:r>
              <a:rPr b="0" i="0" lang="en-US" sz="2000" u="none" cap="none" strike="noStrike">
                <a:solidFill>
                  <a:schemeClr val="dk1"/>
                </a:solidFill>
                <a:latin typeface="Arial"/>
                <a:ea typeface="Arial"/>
                <a:cs typeface="Arial"/>
                <a:sym typeface="Arial"/>
              </a:rPr>
              <a:t>網頁所見即得編輯器</a:t>
            </a:r>
          </a:p>
          <a:p>
            <a:pPr indent="-288925" lvl="1" marL="542925" marR="0" rtl="0" algn="l">
              <a:lnSpc>
                <a:spcPct val="115000"/>
              </a:lnSpc>
              <a:spcBef>
                <a:spcPts val="400"/>
              </a:spcBef>
              <a:spcAft>
                <a:spcPts val="0"/>
              </a:spcAft>
              <a:buClr>
                <a:schemeClr val="accent1"/>
              </a:buClr>
              <a:buSzPct val="100000"/>
              <a:buFont typeface="Noto Sans Symbols"/>
            </a:pPr>
            <a:r>
              <a:rPr b="0" i="0" lang="en-US" sz="2000" u="none" cap="none" strike="noStrike">
                <a:solidFill>
                  <a:schemeClr val="dk1"/>
                </a:solidFill>
                <a:latin typeface="Arial"/>
                <a:ea typeface="Arial"/>
                <a:cs typeface="Arial"/>
                <a:sym typeface="Arial"/>
              </a:rPr>
              <a:t>可設定表單、頁數、欄位</a:t>
            </a:r>
          </a:p>
          <a:p>
            <a:pPr indent="-317500" lvl="0" marL="342900" marR="0" rtl="0" algn="l">
              <a:lnSpc>
                <a:spcPct val="115000"/>
              </a:lnSpc>
              <a:spcBef>
                <a:spcPts val="560"/>
              </a:spcBef>
              <a:spcAft>
                <a:spcPts val="0"/>
              </a:spcAft>
              <a:buClr>
                <a:schemeClr val="hlink"/>
              </a:buClr>
              <a:buSzPct val="100000"/>
              <a:buFont typeface="Noto Sans Symbols"/>
            </a:pPr>
            <a:r>
              <a:rPr b="0" i="0" lang="en-US" u="none" cap="none" strike="noStrike">
                <a:solidFill>
                  <a:schemeClr val="dk1"/>
                </a:solidFill>
                <a:latin typeface="Arial"/>
                <a:ea typeface="Arial"/>
                <a:cs typeface="Arial"/>
                <a:sym typeface="Arial"/>
              </a:rPr>
              <a:t>客製化設定後設資料標準</a:t>
            </a:r>
          </a:p>
        </p:txBody>
      </p:sp>
      <p:sp>
        <p:nvSpPr>
          <p:cNvPr id="1456" name="Shape 1456"/>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0" name="Shape 1460"/>
        <p:cNvGrpSpPr/>
        <p:nvPr/>
      </p:nvGrpSpPr>
      <p:grpSpPr>
        <a:xfrm>
          <a:off x="0" y="0"/>
          <a:ext cx="0" cy="0"/>
          <a:chOff x="0" y="0"/>
          <a:chExt cx="0" cy="0"/>
        </a:xfrm>
      </p:grpSpPr>
      <p:sp>
        <p:nvSpPr>
          <p:cNvPr id="1461" name="Shape 1461"/>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遞交表單編輯工具</a:t>
            </a:r>
          </a:p>
        </p:txBody>
      </p:sp>
      <p:pic>
        <p:nvPicPr>
          <p:cNvPr descr="2011-05-24_223754 編輯遞交表單.tif" id="1462" name="Shape 1462"/>
          <p:cNvPicPr preferRelativeResize="0"/>
          <p:nvPr>
            <p:ph idx="2" type="body"/>
          </p:nvPr>
        </p:nvPicPr>
        <p:blipFill rotWithShape="1">
          <a:blip r:embed="rId3">
            <a:alphaModFix/>
          </a:blip>
          <a:srcRect b="3593" l="15000" r="20318" t="16945"/>
          <a:stretch/>
        </p:blipFill>
        <p:spPr>
          <a:xfrm>
            <a:off x="2698775" y="1095255"/>
            <a:ext cx="6445223" cy="5762743"/>
          </a:xfrm>
          <a:prstGeom prst="rect">
            <a:avLst/>
          </a:prstGeom>
          <a:noFill/>
          <a:ln>
            <a:noFill/>
          </a:ln>
        </p:spPr>
      </p:pic>
      <p:sp>
        <p:nvSpPr>
          <p:cNvPr id="1463" name="Shape 1463"/>
          <p:cNvSpPr/>
          <p:nvPr/>
        </p:nvSpPr>
        <p:spPr>
          <a:xfrm>
            <a:off x="2699791" y="1700808"/>
            <a:ext cx="5904656" cy="1152128"/>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64" name="Shape 1464"/>
          <p:cNvSpPr/>
          <p:nvPr/>
        </p:nvSpPr>
        <p:spPr>
          <a:xfrm>
            <a:off x="2699791" y="2852935"/>
            <a:ext cx="3024335" cy="72008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65" name="Shape 1465"/>
          <p:cNvSpPr/>
          <p:nvPr/>
        </p:nvSpPr>
        <p:spPr>
          <a:xfrm>
            <a:off x="3131840" y="3573016"/>
            <a:ext cx="6012160" cy="3284983"/>
          </a:xfrm>
          <a:prstGeom prst="roundRect">
            <a:avLst>
              <a:gd fmla="val 4152"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66" name="Shape 1466"/>
          <p:cNvSpPr/>
          <p:nvPr/>
        </p:nvSpPr>
        <p:spPr>
          <a:xfrm>
            <a:off x="539552" y="1988840"/>
            <a:ext cx="1512167" cy="576064"/>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latin typeface="Arial"/>
                <a:ea typeface="Arial"/>
                <a:cs typeface="Arial"/>
                <a:sym typeface="Arial"/>
              </a:rPr>
              <a:t>表單設定</a:t>
            </a:r>
          </a:p>
        </p:txBody>
      </p:sp>
      <p:sp>
        <p:nvSpPr>
          <p:cNvPr id="1467" name="Shape 1467"/>
          <p:cNvSpPr/>
          <p:nvPr/>
        </p:nvSpPr>
        <p:spPr>
          <a:xfrm>
            <a:off x="539552" y="2924943"/>
            <a:ext cx="1512167" cy="576064"/>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latin typeface="Arial"/>
                <a:ea typeface="Arial"/>
                <a:cs typeface="Arial"/>
                <a:sym typeface="Arial"/>
              </a:rPr>
              <a:t>頁設定</a:t>
            </a:r>
          </a:p>
        </p:txBody>
      </p:sp>
      <p:sp>
        <p:nvSpPr>
          <p:cNvPr id="1468" name="Shape 1468"/>
          <p:cNvSpPr/>
          <p:nvPr/>
        </p:nvSpPr>
        <p:spPr>
          <a:xfrm>
            <a:off x="539552" y="4927476"/>
            <a:ext cx="1512167" cy="576064"/>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latin typeface="Arial"/>
                <a:ea typeface="Arial"/>
                <a:cs typeface="Arial"/>
                <a:sym typeface="Arial"/>
              </a:rPr>
              <a:t>欄位設定</a:t>
            </a:r>
          </a:p>
        </p:txBody>
      </p:sp>
      <p:cxnSp>
        <p:nvCxnSpPr>
          <p:cNvPr id="1469" name="Shape 1469"/>
          <p:cNvCxnSpPr>
            <a:stCxn id="1466" idx="3"/>
            <a:endCxn id="1463" idx="1"/>
          </p:cNvCxnSpPr>
          <p:nvPr/>
        </p:nvCxnSpPr>
        <p:spPr>
          <a:xfrm>
            <a:off x="2051719" y="2276872"/>
            <a:ext cx="648000" cy="0"/>
          </a:xfrm>
          <a:prstGeom prst="straightConnector1">
            <a:avLst/>
          </a:prstGeom>
          <a:solidFill>
            <a:schemeClr val="accent1"/>
          </a:solidFill>
          <a:ln cap="flat" cmpd="sng" w="28575">
            <a:solidFill>
              <a:srgbClr val="FF0000"/>
            </a:solidFill>
            <a:prstDash val="solid"/>
            <a:round/>
            <a:headEnd len="med" w="med" type="none"/>
            <a:tailEnd len="lg" w="lg" type="stealth"/>
          </a:ln>
        </p:spPr>
      </p:cxnSp>
      <p:cxnSp>
        <p:nvCxnSpPr>
          <p:cNvPr id="1470" name="Shape 1470"/>
          <p:cNvCxnSpPr>
            <a:stCxn id="1467" idx="3"/>
            <a:endCxn id="1464" idx="1"/>
          </p:cNvCxnSpPr>
          <p:nvPr/>
        </p:nvCxnSpPr>
        <p:spPr>
          <a:xfrm>
            <a:off x="2051719" y="3212975"/>
            <a:ext cx="648000" cy="0"/>
          </a:xfrm>
          <a:prstGeom prst="straightConnector1">
            <a:avLst/>
          </a:prstGeom>
          <a:solidFill>
            <a:schemeClr val="accent1"/>
          </a:solidFill>
          <a:ln cap="flat" cmpd="sng" w="28575">
            <a:solidFill>
              <a:srgbClr val="FF0000"/>
            </a:solidFill>
            <a:prstDash val="solid"/>
            <a:round/>
            <a:headEnd len="med" w="med" type="none"/>
            <a:tailEnd len="lg" w="lg" type="stealth"/>
          </a:ln>
        </p:spPr>
      </p:cxnSp>
      <p:cxnSp>
        <p:nvCxnSpPr>
          <p:cNvPr id="1471" name="Shape 1471"/>
          <p:cNvCxnSpPr>
            <a:stCxn id="1468" idx="3"/>
            <a:endCxn id="1465" idx="1"/>
          </p:cNvCxnSpPr>
          <p:nvPr/>
        </p:nvCxnSpPr>
        <p:spPr>
          <a:xfrm>
            <a:off x="2051719" y="5215508"/>
            <a:ext cx="1080000" cy="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1472" name="Shape 147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數位典藏特性</a:t>
            </a:r>
          </a:p>
        </p:txBody>
      </p:sp>
      <p:sp>
        <p:nvSpPr>
          <p:cNvPr id="292" name="Shape 292"/>
          <p:cNvSpPr txBox="1"/>
          <p:nvPr>
            <p:ph idx="1" type="body"/>
          </p:nvPr>
        </p:nvSpPr>
        <p:spPr>
          <a:xfrm>
            <a:off x="457200" y="1076325"/>
            <a:ext cx="7643100" cy="5248200"/>
          </a:xfrm>
          <a:prstGeom prst="rect">
            <a:avLst/>
          </a:prstGeom>
        </p:spPr>
        <p:txBody>
          <a:bodyPr anchorCtr="0" anchor="t" bIns="91425" lIns="91425" rIns="91425" tIns="91425">
            <a:noAutofit/>
          </a:bodyPr>
          <a:lstStyle/>
          <a:p>
            <a:pPr indent="-406400" lvl="0" marL="457200" marR="0" rtl="0" algn="l">
              <a:lnSpc>
                <a:spcPct val="100000"/>
              </a:lnSpc>
              <a:spcBef>
                <a:spcPts val="560"/>
              </a:spcBef>
              <a:spcAft>
                <a:spcPts val="0"/>
              </a:spcAft>
              <a:buClr>
                <a:schemeClr val="hlink"/>
              </a:buClr>
              <a:buSzPct val="100000"/>
              <a:buFont typeface="Noto Sans Symbols"/>
            </a:pPr>
            <a:r>
              <a:t/>
            </a:r>
            <a:endParaRPr/>
          </a:p>
        </p:txBody>
      </p:sp>
      <p:sp>
        <p:nvSpPr>
          <p:cNvPr id="293" name="Shape 293"/>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94" name="Shape 294"/>
          <p:cNvSpPr/>
          <p:nvPr/>
        </p:nvSpPr>
        <p:spPr>
          <a:xfrm>
            <a:off x="1976900" y="1187475"/>
            <a:ext cx="6123300" cy="1586400"/>
          </a:xfrm>
          <a:prstGeom prst="roundRect">
            <a:avLst>
              <a:gd fmla="val 16667" name="adj"/>
            </a:avLst>
          </a:prstGeom>
          <a:solidFill>
            <a:srgbClr val="FFFFFF"/>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indent="-406400" lvl="0" marL="9144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專題特展、分類目錄展示、虛擬展示、數位藝廊</a:t>
            </a:r>
          </a:p>
          <a:p>
            <a:pPr indent="-406400" lvl="0" marL="9144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線上展示數位藏品內容</a:t>
            </a:r>
          </a:p>
        </p:txBody>
      </p:sp>
      <p:sp>
        <p:nvSpPr>
          <p:cNvPr id="295" name="Shape 295"/>
          <p:cNvSpPr/>
          <p:nvPr/>
        </p:nvSpPr>
        <p:spPr>
          <a:xfrm>
            <a:off x="457200" y="1076325"/>
            <a:ext cx="1763700" cy="1073700"/>
          </a:xfrm>
          <a:prstGeom prst="roundRect">
            <a:avLst>
              <a:gd fmla="val 16667" name="adj"/>
            </a:avLst>
          </a:prstGeom>
          <a:solidFill>
            <a:schemeClr val="dk1"/>
          </a:solidFill>
          <a:ln>
            <a:noFill/>
          </a:ln>
        </p:spPr>
        <p:txBody>
          <a:bodyPr anchorCtr="0" anchor="ctr" bIns="91425" lIns="91425" rIns="91425" tIns="91425">
            <a:noAutofit/>
          </a:bodyPr>
          <a:lstStyle/>
          <a:p>
            <a:pPr lvl="0" algn="ctr">
              <a:spcBef>
                <a:spcPts val="0"/>
              </a:spcBef>
              <a:buNone/>
            </a:pPr>
            <a:r>
              <a:rPr lang="en-US" sz="3600">
                <a:solidFill>
                  <a:srgbClr val="FFFFFF"/>
                </a:solidFill>
              </a:rPr>
              <a:t>展示</a:t>
            </a:r>
          </a:p>
        </p:txBody>
      </p:sp>
      <p:sp>
        <p:nvSpPr>
          <p:cNvPr id="296" name="Shape 296"/>
          <p:cNvSpPr/>
          <p:nvPr/>
        </p:nvSpPr>
        <p:spPr>
          <a:xfrm>
            <a:off x="1976900" y="3316000"/>
            <a:ext cx="6123300" cy="1586400"/>
          </a:xfrm>
          <a:prstGeom prst="roundRect">
            <a:avLst>
              <a:gd fmla="val 16667" name="adj"/>
            </a:avLst>
          </a:prstGeom>
          <a:solidFill>
            <a:srgbClr val="FFFFFF"/>
          </a:solidFill>
          <a:ln cap="flat" cmpd="sng" w="38100">
            <a:solidFill>
              <a:srgbClr val="F0802C"/>
            </a:solidFill>
            <a:prstDash val="solid"/>
            <a:round/>
            <a:headEnd len="med" w="med" type="none"/>
            <a:tailEnd len="med" w="med" type="none"/>
          </a:ln>
        </p:spPr>
        <p:txBody>
          <a:bodyPr anchorCtr="0" anchor="ctr" bIns="91425" lIns="91425" rIns="91425" tIns="91425">
            <a:noAutofit/>
          </a:bodyPr>
          <a:lstStyle/>
          <a:p>
            <a:pPr indent="-406400" lvl="0" marL="9144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提供整合性查詢服務：將典藏資料進行語意標記及組織分類</a:t>
            </a:r>
          </a:p>
          <a:p>
            <a:pPr indent="-406400" lvl="0" marL="9144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提供機讀資料交換服務</a:t>
            </a:r>
          </a:p>
        </p:txBody>
      </p:sp>
      <p:sp>
        <p:nvSpPr>
          <p:cNvPr id="297" name="Shape 297"/>
          <p:cNvSpPr/>
          <p:nvPr/>
        </p:nvSpPr>
        <p:spPr>
          <a:xfrm>
            <a:off x="457200" y="3016612"/>
            <a:ext cx="1763700" cy="1073700"/>
          </a:xfrm>
          <a:prstGeom prst="roundRect">
            <a:avLst>
              <a:gd fmla="val 16667" name="adj"/>
            </a:avLst>
          </a:prstGeom>
          <a:solidFill>
            <a:srgbClr val="B36124"/>
          </a:solidFill>
          <a:ln>
            <a:noFill/>
          </a:ln>
        </p:spPr>
        <p:txBody>
          <a:bodyPr anchorCtr="0" anchor="ctr" bIns="91425" lIns="91425" rIns="91425" tIns="91425">
            <a:noAutofit/>
          </a:bodyPr>
          <a:lstStyle/>
          <a:p>
            <a:pPr lvl="0" rtl="0" algn="ctr">
              <a:spcBef>
                <a:spcPts val="0"/>
              </a:spcBef>
              <a:buNone/>
            </a:pPr>
            <a:r>
              <a:rPr lang="en-US" sz="3600">
                <a:solidFill>
                  <a:srgbClr val="FFFFFF"/>
                </a:solidFill>
              </a:rPr>
              <a:t>研究</a:t>
            </a:r>
          </a:p>
        </p:txBody>
      </p:sp>
      <p:sp>
        <p:nvSpPr>
          <p:cNvPr id="298" name="Shape 298"/>
          <p:cNvSpPr/>
          <p:nvPr/>
        </p:nvSpPr>
        <p:spPr>
          <a:xfrm>
            <a:off x="1976900" y="5109825"/>
            <a:ext cx="6123300" cy="1276800"/>
          </a:xfrm>
          <a:prstGeom prst="roundRect">
            <a:avLst>
              <a:gd fmla="val 16667" name="adj"/>
            </a:avLst>
          </a:prstGeom>
          <a:solidFill>
            <a:srgbClr val="FFFFFF"/>
          </a:solidFill>
          <a:ln cap="flat" cmpd="sng" w="38100">
            <a:solidFill>
              <a:srgbClr val="597E38"/>
            </a:solidFill>
            <a:prstDash val="solid"/>
            <a:round/>
            <a:headEnd len="med" w="med" type="none"/>
            <a:tailEnd len="med" w="med" type="none"/>
          </a:ln>
        </p:spPr>
        <p:txBody>
          <a:bodyPr anchorCtr="0" anchor="ctr" bIns="91425" lIns="91425" rIns="91425" tIns="91425">
            <a:noAutofit/>
          </a:bodyPr>
          <a:lstStyle/>
          <a:p>
            <a:pPr indent="-406400" lvl="0" marL="9144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供使用者線上自我學習</a:t>
            </a:r>
          </a:p>
          <a:p>
            <a:pPr indent="-406400" lvl="0" marL="914400"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作為製作教學課程之素材</a:t>
            </a:r>
          </a:p>
        </p:txBody>
      </p:sp>
      <p:sp>
        <p:nvSpPr>
          <p:cNvPr id="299" name="Shape 299"/>
          <p:cNvSpPr/>
          <p:nvPr/>
        </p:nvSpPr>
        <p:spPr>
          <a:xfrm>
            <a:off x="457200" y="4956925"/>
            <a:ext cx="1763700" cy="1073700"/>
          </a:xfrm>
          <a:prstGeom prst="roundRect">
            <a:avLst>
              <a:gd fmla="val 16667" name="adj"/>
            </a:avLst>
          </a:prstGeom>
          <a:solidFill>
            <a:srgbClr val="3B542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3600">
                <a:solidFill>
                  <a:srgbClr val="FFFFFF"/>
                </a:solidFill>
              </a:rPr>
              <a:t>教育</a:t>
            </a:r>
          </a:p>
        </p:txBody>
      </p:sp>
      <p:sp>
        <p:nvSpPr>
          <p:cNvPr id="300" name="Shape 300"/>
          <p:cNvSpPr txBox="1"/>
          <p:nvPr/>
        </p:nvSpPr>
        <p:spPr>
          <a:xfrm>
            <a:off x="0" y="6541975"/>
            <a:ext cx="6891600" cy="306000"/>
          </a:xfrm>
          <a:prstGeom prst="rect">
            <a:avLst/>
          </a:prstGeom>
          <a:noFill/>
          <a:ln>
            <a:noFill/>
          </a:ln>
        </p:spPr>
        <p:txBody>
          <a:bodyPr anchorCtr="0" anchor="ctr" bIns="91425" lIns="91425" rIns="91425" tIns="91425">
            <a:noAutofit/>
          </a:bodyPr>
          <a:lstStyle/>
          <a:p>
            <a:pPr indent="0" lvl="0" marL="0" rtl="0">
              <a:lnSpc>
                <a:spcPct val="135000"/>
              </a:lnSpc>
              <a:spcBef>
                <a:spcPts val="0"/>
              </a:spcBef>
              <a:buNone/>
            </a:pPr>
            <a:r>
              <a:rPr lang="en-US" sz="1100"/>
              <a:t>蔡永橙、黃國倫、邱志義（2007）。</a:t>
            </a:r>
            <a:r>
              <a:rPr i="1" lang="en-US" sz="1100"/>
              <a:t>數位典藏技術導論</a:t>
            </a:r>
            <a:r>
              <a:rPr lang="en-US" sz="1100"/>
              <a:t>。台北市：國立臺灣大學出版中心。</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6" name="Shape 1476"/>
        <p:cNvGrpSpPr/>
        <p:nvPr/>
      </p:nvGrpSpPr>
      <p:grpSpPr>
        <a:xfrm>
          <a:off x="0" y="0"/>
          <a:ext cx="0" cy="0"/>
          <a:chOff x="0" y="0"/>
          <a:chExt cx="0" cy="0"/>
        </a:xfrm>
      </p:grpSpPr>
      <p:sp>
        <p:nvSpPr>
          <p:cNvPr id="1477" name="Shape 1477"/>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遞交表單編輯欄位設定</a:t>
            </a:r>
          </a:p>
        </p:txBody>
      </p:sp>
      <p:sp>
        <p:nvSpPr>
          <p:cNvPr id="1478" name="Shape 147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pic>
        <p:nvPicPr>
          <p:cNvPr id="1479" name="Shape 1479"/>
          <p:cNvPicPr preferRelativeResize="0"/>
          <p:nvPr>
            <p:ph idx="2" type="body"/>
          </p:nvPr>
        </p:nvPicPr>
        <p:blipFill rotWithShape="1">
          <a:blip r:embed="rId3">
            <a:alphaModFix/>
          </a:blip>
          <a:srcRect b="2868" l="0" r="0" t="0"/>
          <a:stretch/>
        </p:blipFill>
        <p:spPr>
          <a:xfrm>
            <a:off x="2451925" y="993174"/>
            <a:ext cx="5687400" cy="5864700"/>
          </a:xfrm>
          <a:prstGeom prst="rect">
            <a:avLst/>
          </a:prstGeom>
          <a:noFill/>
          <a:ln>
            <a:noFill/>
          </a:ln>
        </p:spPr>
      </p:pic>
      <p:sp>
        <p:nvSpPr>
          <p:cNvPr id="1480" name="Shape 1480"/>
          <p:cNvSpPr/>
          <p:nvPr/>
        </p:nvSpPr>
        <p:spPr>
          <a:xfrm>
            <a:off x="2550925" y="2108575"/>
            <a:ext cx="1994700" cy="36030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81" name="Shape 1481"/>
          <p:cNvSpPr/>
          <p:nvPr/>
        </p:nvSpPr>
        <p:spPr>
          <a:xfrm>
            <a:off x="257725" y="2108575"/>
            <a:ext cx="1547400" cy="3603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rPr>
              <a:t>後設資料</a:t>
            </a:r>
          </a:p>
        </p:txBody>
      </p:sp>
      <p:sp>
        <p:nvSpPr>
          <p:cNvPr id="1482" name="Shape 1482"/>
          <p:cNvSpPr/>
          <p:nvPr/>
        </p:nvSpPr>
        <p:spPr>
          <a:xfrm>
            <a:off x="2550925" y="2468875"/>
            <a:ext cx="4436100" cy="57600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83" name="Shape 1483"/>
          <p:cNvSpPr/>
          <p:nvPr/>
        </p:nvSpPr>
        <p:spPr>
          <a:xfrm>
            <a:off x="2550925" y="3044875"/>
            <a:ext cx="2044500" cy="27090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484" name="Shape 1484"/>
          <p:cNvSpPr/>
          <p:nvPr/>
        </p:nvSpPr>
        <p:spPr>
          <a:xfrm>
            <a:off x="2550925" y="3315775"/>
            <a:ext cx="2818500" cy="317700"/>
          </a:xfrm>
          <a:prstGeom prst="roundRect">
            <a:avLst>
              <a:gd fmla="val 9081" name="adj"/>
            </a:avLst>
          </a:prstGeom>
          <a:noFill/>
          <a:ln cap="flat" cmpd="sng" w="285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cxnSp>
        <p:nvCxnSpPr>
          <p:cNvPr id="1485" name="Shape 1485"/>
          <p:cNvCxnSpPr>
            <a:stCxn id="1481" idx="3"/>
            <a:endCxn id="1480" idx="1"/>
          </p:cNvCxnSpPr>
          <p:nvPr/>
        </p:nvCxnSpPr>
        <p:spPr>
          <a:xfrm>
            <a:off x="1805125" y="2288725"/>
            <a:ext cx="745800" cy="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1486" name="Shape 1486"/>
          <p:cNvSpPr/>
          <p:nvPr/>
        </p:nvSpPr>
        <p:spPr>
          <a:xfrm>
            <a:off x="257725" y="2576725"/>
            <a:ext cx="1547400" cy="3603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rPr>
              <a:t>必須填寫</a:t>
            </a:r>
          </a:p>
        </p:txBody>
      </p:sp>
      <p:cxnSp>
        <p:nvCxnSpPr>
          <p:cNvPr id="1487" name="Shape 1487"/>
          <p:cNvCxnSpPr>
            <a:stCxn id="1486" idx="3"/>
            <a:endCxn id="1488" idx="1"/>
          </p:cNvCxnSpPr>
          <p:nvPr/>
        </p:nvCxnSpPr>
        <p:spPr>
          <a:xfrm>
            <a:off x="1805125" y="2756875"/>
            <a:ext cx="745800" cy="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1489" name="Shape 1489"/>
          <p:cNvSpPr/>
          <p:nvPr/>
        </p:nvSpPr>
        <p:spPr>
          <a:xfrm>
            <a:off x="257725" y="3000175"/>
            <a:ext cx="1547400" cy="3603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rPr>
              <a:t>允許重複</a:t>
            </a:r>
          </a:p>
        </p:txBody>
      </p:sp>
      <p:cxnSp>
        <p:nvCxnSpPr>
          <p:cNvPr id="1490" name="Shape 1490"/>
          <p:cNvCxnSpPr>
            <a:stCxn id="1489" idx="3"/>
            <a:endCxn id="1491" idx="1"/>
          </p:cNvCxnSpPr>
          <p:nvPr/>
        </p:nvCxnSpPr>
        <p:spPr>
          <a:xfrm>
            <a:off x="1805125" y="3180325"/>
            <a:ext cx="745800" cy="0"/>
          </a:xfrm>
          <a:prstGeom prst="straightConnector1">
            <a:avLst/>
          </a:prstGeom>
          <a:solidFill>
            <a:schemeClr val="accent1"/>
          </a:solidFill>
          <a:ln cap="flat" cmpd="sng" w="28575">
            <a:solidFill>
              <a:srgbClr val="FF0000"/>
            </a:solidFill>
            <a:prstDash val="solid"/>
            <a:round/>
            <a:headEnd len="med" w="med" type="none"/>
            <a:tailEnd len="lg" w="lg" type="stealth"/>
          </a:ln>
        </p:spPr>
      </p:cxnSp>
      <p:sp>
        <p:nvSpPr>
          <p:cNvPr id="1492" name="Shape 1492"/>
          <p:cNvSpPr/>
          <p:nvPr/>
        </p:nvSpPr>
        <p:spPr>
          <a:xfrm>
            <a:off x="257725" y="3603775"/>
            <a:ext cx="1547400" cy="360300"/>
          </a:xfrm>
          <a:prstGeom prst="roundRect">
            <a:avLst>
              <a:gd fmla="val 16667" name="adj"/>
            </a:avLst>
          </a:prstGeom>
          <a:solidFill>
            <a:srgbClr val="FF0000"/>
          </a:solidFill>
          <a:ln cap="flat" cmpd="sng" w="19050">
            <a:solidFill>
              <a:srgbClr val="FF0000"/>
            </a:solidFill>
            <a:prstDash val="solid"/>
            <a:round/>
            <a:headEnd len="med" w="med" type="none"/>
            <a:tailEnd len="med" w="med" type="none"/>
          </a:ln>
          <a:effectLst>
            <a:outerShdw blurRad="39999" rotWithShape="0" dir="5400000" dist="20000">
              <a:srgbClr val="000000">
                <a:alpha val="3765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lang="en-US" sz="2000">
                <a:solidFill>
                  <a:srgbClr val="FFFFFF"/>
                </a:solidFill>
              </a:rPr>
              <a:t>輸入形態</a:t>
            </a:r>
          </a:p>
        </p:txBody>
      </p:sp>
      <p:cxnSp>
        <p:nvCxnSpPr>
          <p:cNvPr id="1493" name="Shape 1493"/>
          <p:cNvCxnSpPr>
            <a:stCxn id="1492" idx="3"/>
            <a:endCxn id="1484" idx="1"/>
          </p:cNvCxnSpPr>
          <p:nvPr/>
        </p:nvCxnSpPr>
        <p:spPr>
          <a:xfrm flipH="1" rot="10800000">
            <a:off x="1805125" y="3474625"/>
            <a:ext cx="745800" cy="309300"/>
          </a:xfrm>
          <a:prstGeom prst="straightConnector1">
            <a:avLst/>
          </a:prstGeom>
          <a:solidFill>
            <a:schemeClr val="accent1"/>
          </a:solidFill>
          <a:ln cap="flat" cmpd="sng" w="28575">
            <a:solidFill>
              <a:srgbClr val="FF0000"/>
            </a:solidFill>
            <a:prstDash val="solid"/>
            <a:round/>
            <a:headEnd len="med" w="med" type="none"/>
            <a:tailEnd len="lg" w="lg" type="stealth"/>
          </a:ln>
        </p:spPr>
      </p:cxn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7" name="Shape 1497"/>
        <p:cNvGrpSpPr/>
        <p:nvPr/>
      </p:nvGrpSpPr>
      <p:grpSpPr>
        <a:xfrm>
          <a:off x="0" y="0"/>
          <a:ext cx="0" cy="0"/>
          <a:chOff x="0" y="0"/>
          <a:chExt cx="0" cy="0"/>
        </a:xfrm>
      </p:grpSpPr>
      <p:sp>
        <p:nvSpPr>
          <p:cNvPr id="1498" name="Shape 1498"/>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輸入型態</a:t>
            </a:r>
          </a:p>
        </p:txBody>
      </p:sp>
      <p:sp>
        <p:nvSpPr>
          <p:cNvPr id="1499" name="Shape 1499"/>
          <p:cNvSpPr txBox="1"/>
          <p:nvPr>
            <p:ph idx="1" type="body"/>
          </p:nvPr>
        </p:nvSpPr>
        <p:spPr>
          <a:xfrm>
            <a:off x="457200" y="1268759"/>
            <a:ext cx="3898776" cy="50558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單欄 </a:t>
            </a:r>
            <a:r>
              <a:rPr b="0" i="0" lang="en-US" sz="2000" u="none" cap="none" strike="noStrike">
                <a:solidFill>
                  <a:schemeClr val="dk1"/>
                </a:solidFill>
                <a:latin typeface="Arial"/>
                <a:ea typeface="Arial"/>
                <a:cs typeface="Arial"/>
                <a:sym typeface="Arial"/>
              </a:rPr>
              <a:t>onebox</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雙欄 </a:t>
            </a:r>
            <a:r>
              <a:rPr b="0" i="0" lang="en-US" sz="2000" u="none" cap="none" strike="noStrike">
                <a:solidFill>
                  <a:schemeClr val="dk1"/>
                </a:solidFill>
                <a:latin typeface="Arial"/>
                <a:ea typeface="Arial"/>
                <a:cs typeface="Arial"/>
                <a:sym typeface="Arial"/>
              </a:rPr>
              <a:t>twobox</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多行 </a:t>
            </a:r>
            <a:r>
              <a:rPr b="0" i="0" lang="en-US" sz="2000" u="none" cap="none" strike="noStrike">
                <a:solidFill>
                  <a:schemeClr val="dk1"/>
                </a:solidFill>
                <a:latin typeface="Arial"/>
                <a:ea typeface="Arial"/>
                <a:cs typeface="Arial"/>
                <a:sym typeface="Arial"/>
              </a:rPr>
              <a:t>textarea</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姓名</a:t>
            </a:r>
            <a:r>
              <a:rPr b="0" i="0" lang="en-US" sz="2000" u="none" cap="none" strike="noStrike">
                <a:solidFill>
                  <a:schemeClr val="dk1"/>
                </a:solidFill>
                <a:latin typeface="Arial"/>
                <a:ea typeface="Arial"/>
                <a:cs typeface="Arial"/>
                <a:sym typeface="Arial"/>
              </a:rPr>
              <a:t> name</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日期</a:t>
            </a:r>
            <a:r>
              <a:rPr b="0" i="0" lang="en-US" sz="2000" u="none" cap="none" strike="noStrike">
                <a:solidFill>
                  <a:schemeClr val="dk1"/>
                </a:solidFill>
                <a:latin typeface="Arial"/>
                <a:ea typeface="Arial"/>
                <a:cs typeface="Arial"/>
                <a:sym typeface="Arial"/>
              </a:rPr>
              <a:t> date</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集叢編號</a:t>
            </a:r>
            <a:r>
              <a:rPr b="0" i="0" lang="en-US" sz="2000" u="none" cap="none" strike="noStrike">
                <a:solidFill>
                  <a:schemeClr val="dk1"/>
                </a:solidFill>
                <a:latin typeface="Arial"/>
                <a:ea typeface="Arial"/>
                <a:cs typeface="Arial"/>
                <a:sym typeface="Arial"/>
              </a:rPr>
              <a:t> series</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下拉式選單</a:t>
            </a:r>
            <a:r>
              <a:rPr b="1" i="0"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dropdown</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條列選單</a:t>
            </a:r>
            <a:r>
              <a:rPr b="0" i="0" lang="en-US" sz="2000" u="none" cap="none" strike="noStrike">
                <a:solidFill>
                  <a:schemeClr val="dk1"/>
                </a:solidFill>
                <a:latin typeface="Arial"/>
                <a:ea typeface="Arial"/>
                <a:cs typeface="Arial"/>
                <a:sym typeface="Arial"/>
              </a:rPr>
              <a:t> list</a:t>
            </a:r>
          </a:p>
        </p:txBody>
      </p:sp>
      <p:sp>
        <p:nvSpPr>
          <p:cNvPr id="1500" name="Shape 1500"/>
          <p:cNvSpPr txBox="1"/>
          <p:nvPr>
            <p:ph idx="2" type="body"/>
          </p:nvPr>
        </p:nvSpPr>
        <p:spPr>
          <a:xfrm>
            <a:off x="4211960" y="1076325"/>
            <a:ext cx="3888432" cy="524827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25000"/>
              <a:buFont typeface="Noto Sans Symbols"/>
              <a:buNone/>
            </a:pPr>
            <a:r>
              <a:rPr b="1" i="0" lang="en-US" sz="2800" u="none" cap="none" strike="noStrike">
                <a:solidFill>
                  <a:srgbClr val="597E38"/>
                </a:solidFill>
                <a:latin typeface="Arial"/>
                <a:ea typeface="Arial"/>
                <a:cs typeface="Arial"/>
                <a:sym typeface="Arial"/>
              </a:rPr>
              <a:t>DSpace-DLLL開發</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所見即得表單</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檔案上傳</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臺灣地址</a:t>
            </a:r>
          </a:p>
          <a:p>
            <a:pPr indent="-342900" lvl="0" marL="342900" marR="0" rtl="0" algn="l">
              <a:spcBef>
                <a:spcPts val="480"/>
              </a:spcBef>
              <a:spcAft>
                <a:spcPts val="0"/>
              </a:spcAft>
              <a:buClr>
                <a:schemeClr val="hlink"/>
              </a:buClr>
              <a:buSzPct val="100000"/>
              <a:buFont typeface="Noto Sans Symbols"/>
            </a:pPr>
            <a:r>
              <a:rPr b="1" i="0" lang="en-US" sz="2400" u="none" cap="none" strike="noStrike">
                <a:solidFill>
                  <a:schemeClr val="dk1"/>
                </a:solidFill>
                <a:latin typeface="Arial"/>
                <a:ea typeface="Arial"/>
                <a:cs typeface="Arial"/>
                <a:sym typeface="Arial"/>
              </a:rPr>
              <a:t>XML後設資料</a:t>
            </a:r>
          </a:p>
        </p:txBody>
      </p:sp>
      <p:sp>
        <p:nvSpPr>
          <p:cNvPr id="1501" name="Shape 1501"/>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pic>
        <p:nvPicPr>
          <p:cNvPr id="1502" name="Shape 1502"/>
          <p:cNvPicPr preferRelativeResize="0"/>
          <p:nvPr/>
        </p:nvPicPr>
        <p:blipFill rotWithShape="1">
          <a:blip r:embed="rId3">
            <a:alphaModFix/>
          </a:blip>
          <a:srcRect b="0" l="0" r="0" t="0"/>
          <a:stretch/>
        </p:blipFill>
        <p:spPr>
          <a:xfrm>
            <a:off x="3851919" y="3429000"/>
            <a:ext cx="4283967" cy="3234427"/>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6" name="Shape 1506"/>
        <p:cNvGrpSpPr/>
        <p:nvPr/>
      </p:nvGrpSpPr>
      <p:grpSpPr>
        <a:xfrm>
          <a:off x="0" y="0"/>
          <a:ext cx="0" cy="0"/>
          <a:chOff x="0" y="0"/>
          <a:chExt cx="0" cy="0"/>
        </a:xfrm>
      </p:grpSpPr>
      <p:sp>
        <p:nvSpPr>
          <p:cNvPr id="1507" name="Shape 1507"/>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工作流程運作模式</a:t>
            </a:r>
          </a:p>
        </p:txBody>
      </p:sp>
      <p:sp>
        <p:nvSpPr>
          <p:cNvPr id="1508" name="Shape 1508"/>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1509" name="Shape 1509"/>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10" name="Shape 1510"/>
          <p:cNvSpPr/>
          <p:nvPr/>
        </p:nvSpPr>
        <p:spPr>
          <a:xfrm>
            <a:off x="3240930" y="1665236"/>
            <a:ext cx="1508399" cy="258900"/>
          </a:xfrm>
          <a:prstGeom prst="roundRect">
            <a:avLst>
              <a:gd fmla="val 16667" name="adj"/>
            </a:avLst>
          </a:prstGeom>
          <a:solidFill>
            <a:srgbClr val="FFFFFF"/>
          </a:solid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511" name="Shape 1511"/>
          <p:cNvSpPr/>
          <p:nvPr/>
        </p:nvSpPr>
        <p:spPr>
          <a:xfrm>
            <a:off x="3240930" y="1397944"/>
            <a:ext cx="1508399" cy="258900"/>
          </a:xfrm>
          <a:prstGeom prst="roundRect">
            <a:avLst>
              <a:gd fmla="val 16667" name="adj"/>
            </a:avLst>
          </a:prstGeom>
          <a:solidFill>
            <a:srgbClr val="FFFFFF"/>
          </a:solid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512" name="Shape 1512"/>
          <p:cNvSpPr/>
          <p:nvPr/>
        </p:nvSpPr>
        <p:spPr>
          <a:xfrm>
            <a:off x="3225052" y="1404928"/>
            <a:ext cx="2188499" cy="519299"/>
          </a:xfrm>
          <a:prstGeom prst="roundRect">
            <a:avLst>
              <a:gd fmla="val 16667" name="adj"/>
            </a:avLst>
          </a:prstGeom>
          <a:solidFill>
            <a:srgbClr val="FFFFFF"/>
          </a:solidFill>
          <a:ln cap="flat" cmpd="sng" w="31750">
            <a:solidFill>
              <a:srgbClr val="000000"/>
            </a:solidFill>
            <a:prstDash val="solid"/>
            <a:round/>
            <a:headEnd len="med" w="med" type="none"/>
            <a:tailEnd len="med" w="med" type="none"/>
          </a:ln>
        </p:spPr>
        <p:txBody>
          <a:bodyPr anchorCtr="0" anchor="ctr" bIns="0" lIns="0" rIns="540000" tIns="0">
            <a:noAutofit/>
          </a:bodyPr>
          <a:lstStyle/>
          <a:p>
            <a:pPr indent="0" lvl="0" marL="0" marR="0" rtl="0" algn="ctr">
              <a:lnSpc>
                <a:spcPct val="100000"/>
              </a:lnSpc>
              <a:spcBef>
                <a:spcPts val="0"/>
              </a:spcBef>
              <a:spcAft>
                <a:spcPts val="0"/>
              </a:spcAft>
              <a:buClr>
                <a:schemeClr val="dk1"/>
              </a:buClr>
              <a:buSzPct val="25000"/>
              <a:buFont typeface="Arial"/>
              <a:buNone/>
            </a:pPr>
            <a:r>
              <a:rPr lang="en-US" sz="1800">
                <a:solidFill>
                  <a:schemeClr val="dk1"/>
                </a:solidFill>
              </a:rPr>
              <a:t>         遞交者  </a:t>
            </a:r>
          </a:p>
        </p:txBody>
      </p:sp>
      <p:sp>
        <p:nvSpPr>
          <p:cNvPr id="1513" name="Shape 1513"/>
          <p:cNvSpPr/>
          <p:nvPr/>
        </p:nvSpPr>
        <p:spPr>
          <a:xfrm>
            <a:off x="3225050" y="2338325"/>
            <a:ext cx="2374500" cy="519300"/>
          </a:xfrm>
          <a:prstGeom prst="roundRect">
            <a:avLst>
              <a:gd fmla="val 16667" name="adj"/>
            </a:avLst>
          </a:prstGeom>
          <a:solidFill>
            <a:srgbClr val="FFFFFF"/>
          </a:solidFill>
          <a:ln cap="flat" cmpd="sng" w="31750">
            <a:solidFill>
              <a:srgbClr val="000000"/>
            </a:solidFill>
            <a:prstDash val="dash"/>
            <a:round/>
            <a:headEnd len="med" w="med" type="none"/>
            <a:tailEnd len="med" w="med" type="none"/>
          </a:ln>
        </p:spPr>
        <p:txBody>
          <a:bodyPr anchorCtr="0" anchor="ctr" bIns="0" lIns="0" rIns="540000" tIns="0">
            <a:noAutofit/>
          </a:bodyPr>
          <a:lstStyle/>
          <a:p>
            <a:pPr indent="0" lvl="0" marL="0" marR="0" rtl="0" algn="ctr">
              <a:lnSpc>
                <a:spcPct val="100000"/>
              </a:lnSpc>
              <a:spcBef>
                <a:spcPts val="0"/>
              </a:spcBef>
              <a:spcAft>
                <a:spcPts val="0"/>
              </a:spcAft>
              <a:buClr>
                <a:schemeClr val="dk1"/>
              </a:buClr>
              <a:buSzPct val="25000"/>
              <a:buFont typeface="Arial"/>
              <a:buNone/>
            </a:pPr>
            <a:r>
              <a:rPr lang="en-US" sz="1800">
                <a:solidFill>
                  <a:schemeClr val="dk1"/>
                </a:solidFill>
              </a:rPr>
              <a:t>     步驟1 查核者</a:t>
            </a:r>
          </a:p>
        </p:txBody>
      </p:sp>
      <p:sp>
        <p:nvSpPr>
          <p:cNvPr id="1514" name="Shape 1514"/>
          <p:cNvSpPr/>
          <p:nvPr/>
        </p:nvSpPr>
        <p:spPr>
          <a:xfrm>
            <a:off x="3225050" y="3302629"/>
            <a:ext cx="2374500" cy="654300"/>
          </a:xfrm>
          <a:prstGeom prst="roundRect">
            <a:avLst>
              <a:gd fmla="val 16667" name="adj"/>
            </a:avLst>
          </a:prstGeom>
          <a:solidFill>
            <a:srgbClr val="FFFFFF"/>
          </a:solidFill>
          <a:ln cap="flat" cmpd="sng" w="31750">
            <a:solidFill>
              <a:srgbClr val="000000"/>
            </a:solidFill>
            <a:prstDash val="dash"/>
            <a:round/>
            <a:headEnd len="med" w="med" type="none"/>
            <a:tailEnd len="med" w="med" type="none"/>
          </a:ln>
        </p:spPr>
        <p:txBody>
          <a:bodyPr anchorCtr="0" anchor="ctr" bIns="0" lIns="0" rIns="540000" tIns="0">
            <a:noAutofit/>
          </a:bodyPr>
          <a:lstStyle/>
          <a:p>
            <a:pPr indent="0" lvl="0" marL="0" marR="0" rtl="0" algn="ctr">
              <a:lnSpc>
                <a:spcPct val="100000"/>
              </a:lnSpc>
              <a:spcBef>
                <a:spcPts val="0"/>
              </a:spcBef>
              <a:spcAft>
                <a:spcPts val="0"/>
              </a:spcAft>
              <a:buClr>
                <a:schemeClr val="dk1"/>
              </a:buClr>
              <a:buSzPct val="25000"/>
              <a:buFont typeface="Arial"/>
              <a:buNone/>
            </a:pPr>
            <a:r>
              <a:rPr lang="en-US" sz="1800">
                <a:solidFill>
                  <a:schemeClr val="dk1"/>
                </a:solidFill>
              </a:rPr>
              <a:t>     步驟2 查核者</a:t>
            </a:r>
          </a:p>
        </p:txBody>
      </p:sp>
      <p:sp>
        <p:nvSpPr>
          <p:cNvPr id="1515" name="Shape 1515"/>
          <p:cNvSpPr/>
          <p:nvPr/>
        </p:nvSpPr>
        <p:spPr>
          <a:xfrm>
            <a:off x="3225050" y="4392649"/>
            <a:ext cx="2374500" cy="518700"/>
          </a:xfrm>
          <a:prstGeom prst="roundRect">
            <a:avLst>
              <a:gd fmla="val 16667" name="adj"/>
            </a:avLst>
          </a:prstGeom>
          <a:solidFill>
            <a:srgbClr val="FFFFFF"/>
          </a:solidFill>
          <a:ln cap="flat" cmpd="sng" w="31750">
            <a:solidFill>
              <a:srgbClr val="000000"/>
            </a:solidFill>
            <a:prstDash val="dash"/>
            <a:round/>
            <a:headEnd len="med" w="med" type="none"/>
            <a:tailEnd len="med" w="med" type="none"/>
          </a:ln>
        </p:spPr>
        <p:txBody>
          <a:bodyPr anchorCtr="0" anchor="ctr" bIns="0" lIns="0" rIns="540000" tIns="0">
            <a:noAutofit/>
          </a:bodyPr>
          <a:lstStyle/>
          <a:p>
            <a:pPr lvl="0" rtl="0" algn="ctr">
              <a:spcBef>
                <a:spcPts val="0"/>
              </a:spcBef>
              <a:buClr>
                <a:schemeClr val="dk1"/>
              </a:buClr>
              <a:buSzPct val="25000"/>
              <a:buFont typeface="Arial"/>
              <a:buNone/>
            </a:pPr>
            <a:r>
              <a:rPr lang="en-US" sz="1800">
                <a:solidFill>
                  <a:schemeClr val="dk1"/>
                </a:solidFill>
              </a:rPr>
              <a:t>     步驟3 查核者</a:t>
            </a:r>
          </a:p>
        </p:txBody>
      </p:sp>
      <p:sp>
        <p:nvSpPr>
          <p:cNvPr id="1516" name="Shape 1516"/>
          <p:cNvSpPr/>
          <p:nvPr/>
        </p:nvSpPr>
        <p:spPr>
          <a:xfrm>
            <a:off x="3836010" y="5541023"/>
            <a:ext cx="965400" cy="518700"/>
          </a:xfrm>
          <a:prstGeom prst="roundRect">
            <a:avLst>
              <a:gd fmla="val 16667" name="adj"/>
            </a:avLst>
          </a:prstGeom>
          <a:solidFill>
            <a:srgbClr val="FFFFFF"/>
          </a:solidFill>
          <a:ln cap="flat" cmpd="sng" w="31750">
            <a:solidFill>
              <a:srgbClr val="000000"/>
            </a:solidFill>
            <a:prstDash val="solid"/>
            <a:round/>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典藏步驟</a:t>
            </a:r>
          </a:p>
        </p:txBody>
      </p:sp>
      <p:cxnSp>
        <p:nvCxnSpPr>
          <p:cNvPr id="1517" name="Shape 1517"/>
          <p:cNvCxnSpPr/>
          <p:nvPr/>
        </p:nvCxnSpPr>
        <p:spPr>
          <a:xfrm>
            <a:off x="4347853" y="1940623"/>
            <a:ext cx="0" cy="432000"/>
          </a:xfrm>
          <a:prstGeom prst="straightConnector1">
            <a:avLst/>
          </a:prstGeom>
          <a:noFill/>
          <a:ln cap="flat" cmpd="sng" w="38100">
            <a:solidFill>
              <a:srgbClr val="000000"/>
            </a:solidFill>
            <a:prstDash val="solid"/>
            <a:round/>
            <a:headEnd len="med" w="med" type="none"/>
            <a:tailEnd len="lg" w="lg" type="triangle"/>
          </a:ln>
        </p:spPr>
      </p:cxnSp>
      <p:sp>
        <p:nvSpPr>
          <p:cNvPr id="1518" name="Shape 1518"/>
          <p:cNvSpPr txBox="1"/>
          <p:nvPr/>
        </p:nvSpPr>
        <p:spPr>
          <a:xfrm>
            <a:off x="3483757" y="1934697"/>
            <a:ext cx="792000" cy="2940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遞交</a:t>
            </a:r>
          </a:p>
        </p:txBody>
      </p:sp>
      <p:sp>
        <p:nvSpPr>
          <p:cNvPr id="1519" name="Shape 1519"/>
          <p:cNvSpPr txBox="1"/>
          <p:nvPr/>
        </p:nvSpPr>
        <p:spPr>
          <a:xfrm>
            <a:off x="3483757" y="2876726"/>
            <a:ext cx="836100" cy="2940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認可</a:t>
            </a:r>
          </a:p>
        </p:txBody>
      </p:sp>
      <p:sp>
        <p:nvSpPr>
          <p:cNvPr id="1520" name="Shape 1520"/>
          <p:cNvSpPr txBox="1"/>
          <p:nvPr/>
        </p:nvSpPr>
        <p:spPr>
          <a:xfrm>
            <a:off x="3555765" y="3956846"/>
            <a:ext cx="763500" cy="2940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認可</a:t>
            </a:r>
          </a:p>
        </p:txBody>
      </p:sp>
      <p:sp>
        <p:nvSpPr>
          <p:cNvPr id="1521" name="Shape 1521"/>
          <p:cNvSpPr txBox="1"/>
          <p:nvPr/>
        </p:nvSpPr>
        <p:spPr>
          <a:xfrm>
            <a:off x="3555765" y="4944376"/>
            <a:ext cx="763500" cy="2940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提交</a:t>
            </a:r>
          </a:p>
        </p:txBody>
      </p:sp>
      <p:pic>
        <p:nvPicPr>
          <p:cNvPr descr="MCj04316400000[1]" id="1522" name="Shape 1522"/>
          <p:cNvPicPr preferRelativeResize="0"/>
          <p:nvPr/>
        </p:nvPicPr>
        <p:blipFill rotWithShape="1">
          <a:blip r:embed="rId3">
            <a:alphaModFix/>
          </a:blip>
          <a:srcRect b="0" l="0" r="0" t="0"/>
          <a:stretch/>
        </p:blipFill>
        <p:spPr>
          <a:xfrm flipH="1">
            <a:off x="5139940" y="3199782"/>
            <a:ext cx="753218" cy="752989"/>
          </a:xfrm>
          <a:prstGeom prst="rect">
            <a:avLst/>
          </a:prstGeom>
          <a:noFill/>
          <a:ln>
            <a:noFill/>
          </a:ln>
        </p:spPr>
      </p:pic>
      <p:pic>
        <p:nvPicPr>
          <p:cNvPr descr="MCj04326230000[1]" id="1523" name="Shape 1523"/>
          <p:cNvPicPr preferRelativeResize="0"/>
          <p:nvPr/>
        </p:nvPicPr>
        <p:blipFill rotWithShape="1">
          <a:blip r:embed="rId4">
            <a:alphaModFix/>
          </a:blip>
          <a:srcRect b="0" l="0" r="0" t="0"/>
          <a:stretch/>
        </p:blipFill>
        <p:spPr>
          <a:xfrm>
            <a:off x="5139940" y="2127547"/>
            <a:ext cx="840225" cy="839971"/>
          </a:xfrm>
          <a:prstGeom prst="rect">
            <a:avLst/>
          </a:prstGeom>
          <a:noFill/>
          <a:ln>
            <a:noFill/>
          </a:ln>
        </p:spPr>
      </p:pic>
      <p:pic>
        <p:nvPicPr>
          <p:cNvPr descr="MCj04326210000[1]" id="1524" name="Shape 1524"/>
          <p:cNvPicPr preferRelativeResize="0"/>
          <p:nvPr/>
        </p:nvPicPr>
        <p:blipFill rotWithShape="1">
          <a:blip r:embed="rId5">
            <a:alphaModFix/>
          </a:blip>
          <a:srcRect b="0" l="0" r="0" t="0"/>
          <a:stretch/>
        </p:blipFill>
        <p:spPr>
          <a:xfrm>
            <a:off x="5155183" y="4126629"/>
            <a:ext cx="762109" cy="761878"/>
          </a:xfrm>
          <a:prstGeom prst="rect">
            <a:avLst/>
          </a:prstGeom>
          <a:noFill/>
          <a:ln>
            <a:noFill/>
          </a:ln>
        </p:spPr>
      </p:pic>
      <p:pic>
        <p:nvPicPr>
          <p:cNvPr descr="MCj04316010000[1]" id="1525" name="Shape 1525"/>
          <p:cNvPicPr preferRelativeResize="0"/>
          <p:nvPr/>
        </p:nvPicPr>
        <p:blipFill rotWithShape="1">
          <a:blip r:embed="rId6">
            <a:alphaModFix/>
          </a:blip>
          <a:srcRect b="0" l="0" r="0" t="0"/>
          <a:stretch/>
        </p:blipFill>
        <p:spPr>
          <a:xfrm>
            <a:off x="5148198" y="1292550"/>
            <a:ext cx="744962" cy="744737"/>
          </a:xfrm>
          <a:prstGeom prst="rect">
            <a:avLst/>
          </a:prstGeom>
          <a:noFill/>
          <a:ln>
            <a:noFill/>
          </a:ln>
        </p:spPr>
      </p:pic>
      <p:cxnSp>
        <p:nvCxnSpPr>
          <p:cNvPr id="1526" name="Shape 1526"/>
          <p:cNvCxnSpPr>
            <a:stCxn id="1527" idx="1"/>
            <a:endCxn id="1512" idx="1"/>
          </p:cNvCxnSpPr>
          <p:nvPr/>
        </p:nvCxnSpPr>
        <p:spPr>
          <a:xfrm flipH="1" rot="10800000">
            <a:off x="2619660" y="1664710"/>
            <a:ext cx="605400" cy="1215000"/>
          </a:xfrm>
          <a:prstGeom prst="bentConnector3">
            <a:avLst>
              <a:gd fmla="val -39333" name="adj1"/>
            </a:avLst>
          </a:prstGeom>
          <a:noFill/>
          <a:ln cap="flat" cmpd="sng" w="28575">
            <a:solidFill>
              <a:srgbClr val="000000"/>
            </a:solidFill>
            <a:prstDash val="solid"/>
            <a:miter/>
            <a:headEnd len="med" w="med" type="none"/>
            <a:tailEnd len="lg" w="lg" type="triangle"/>
          </a:ln>
        </p:spPr>
      </p:cxnSp>
      <p:cxnSp>
        <p:nvCxnSpPr>
          <p:cNvPr id="1528" name="Shape 1528"/>
          <p:cNvCxnSpPr>
            <a:stCxn id="1529" idx="1"/>
            <a:endCxn id="1512" idx="1"/>
          </p:cNvCxnSpPr>
          <p:nvPr/>
        </p:nvCxnSpPr>
        <p:spPr>
          <a:xfrm flipH="1" rot="10800000">
            <a:off x="2619660" y="1664676"/>
            <a:ext cx="605400" cy="2210400"/>
          </a:xfrm>
          <a:prstGeom prst="bentConnector3">
            <a:avLst>
              <a:gd fmla="val -39333" name="adj1"/>
            </a:avLst>
          </a:prstGeom>
          <a:noFill/>
          <a:ln cap="flat" cmpd="sng" w="28575">
            <a:solidFill>
              <a:srgbClr val="000000"/>
            </a:solidFill>
            <a:prstDash val="solid"/>
            <a:miter/>
            <a:headEnd len="med" w="med" type="none"/>
            <a:tailEnd len="lg" w="lg" type="triangle"/>
          </a:ln>
        </p:spPr>
      </p:cxnSp>
      <p:sp>
        <p:nvSpPr>
          <p:cNvPr id="1527" name="Shape 1527"/>
          <p:cNvSpPr txBox="1"/>
          <p:nvPr/>
        </p:nvSpPr>
        <p:spPr>
          <a:xfrm>
            <a:off x="2619660" y="2732710"/>
            <a:ext cx="741900" cy="29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駁回</a:t>
            </a:r>
          </a:p>
        </p:txBody>
      </p:sp>
      <p:sp>
        <p:nvSpPr>
          <p:cNvPr id="1529" name="Shape 1529"/>
          <p:cNvSpPr txBox="1"/>
          <p:nvPr/>
        </p:nvSpPr>
        <p:spPr>
          <a:xfrm>
            <a:off x="2619660" y="3728076"/>
            <a:ext cx="741900" cy="29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駁回</a:t>
            </a:r>
          </a:p>
        </p:txBody>
      </p:sp>
      <p:sp>
        <p:nvSpPr>
          <p:cNvPr id="1530" name="Shape 1530"/>
          <p:cNvSpPr/>
          <p:nvPr/>
        </p:nvSpPr>
        <p:spPr>
          <a:xfrm rot="7891524">
            <a:off x="5905696" y="3393720"/>
            <a:ext cx="462024" cy="522589"/>
          </a:xfrm>
          <a:custGeom>
            <a:pathLst>
              <a:path extrusionOk="0" h="120000" w="120000">
                <a:moveTo>
                  <a:pt x="117183" y="52638"/>
                </a:moveTo>
                <a:cubicBezTo>
                  <a:pt x="113477" y="23877"/>
                  <a:pt x="88994" y="2344"/>
                  <a:pt x="60000" y="2344"/>
                </a:cubicBezTo>
                <a:cubicBezTo>
                  <a:pt x="28155" y="2344"/>
                  <a:pt x="2344" y="28155"/>
                  <a:pt x="2344" y="60000"/>
                </a:cubicBezTo>
                <a:cubicBezTo>
                  <a:pt x="2338" y="83672"/>
                  <a:pt x="16811" y="104938"/>
                  <a:pt x="38833" y="113627"/>
                </a:cubicBezTo>
                <a:lnTo>
                  <a:pt x="37972" y="115811"/>
                </a:lnTo>
                <a:cubicBezTo>
                  <a:pt x="15055" y="106766"/>
                  <a:pt x="0" y="84633"/>
                  <a:pt x="0" y="60000"/>
                </a:cubicBezTo>
                <a:cubicBezTo>
                  <a:pt x="0" y="26861"/>
                  <a:pt x="26861" y="0"/>
                  <a:pt x="60000" y="0"/>
                </a:cubicBezTo>
                <a:cubicBezTo>
                  <a:pt x="90172" y="-5"/>
                  <a:pt x="115655" y="22411"/>
                  <a:pt x="119505" y="52338"/>
                </a:cubicBezTo>
                <a:lnTo>
                  <a:pt x="134383" y="50422"/>
                </a:lnTo>
                <a:lnTo>
                  <a:pt x="120405" y="68527"/>
                </a:lnTo>
                <a:lnTo>
                  <a:pt x="102305" y="54550"/>
                </a:lnTo>
                <a:lnTo>
                  <a:pt x="117183" y="52638"/>
                </a:lnTo>
                <a:close/>
              </a:path>
            </a:pathLst>
          </a:custGeom>
          <a:noFill/>
          <a:ln cap="flat" cmpd="sng" w="2857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31" name="Shape 1531"/>
          <p:cNvSpPr txBox="1"/>
          <p:nvPr/>
        </p:nvSpPr>
        <p:spPr>
          <a:xfrm>
            <a:off x="5931744" y="3956846"/>
            <a:ext cx="1728300" cy="29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編輯後設資料</a:t>
            </a:r>
          </a:p>
        </p:txBody>
      </p:sp>
      <p:sp>
        <p:nvSpPr>
          <p:cNvPr id="1532" name="Shape 1532"/>
          <p:cNvSpPr/>
          <p:nvPr/>
        </p:nvSpPr>
        <p:spPr>
          <a:xfrm rot="7891524">
            <a:off x="5905689" y="4434481"/>
            <a:ext cx="462024" cy="522589"/>
          </a:xfrm>
          <a:custGeom>
            <a:pathLst>
              <a:path extrusionOk="0" h="120000" w="120000">
                <a:moveTo>
                  <a:pt x="117183" y="52638"/>
                </a:moveTo>
                <a:cubicBezTo>
                  <a:pt x="113477" y="23877"/>
                  <a:pt x="88994" y="2344"/>
                  <a:pt x="60000" y="2344"/>
                </a:cubicBezTo>
                <a:cubicBezTo>
                  <a:pt x="28155" y="2344"/>
                  <a:pt x="2344" y="28155"/>
                  <a:pt x="2344" y="60000"/>
                </a:cubicBezTo>
                <a:cubicBezTo>
                  <a:pt x="2338" y="83672"/>
                  <a:pt x="16811" y="104938"/>
                  <a:pt x="38833" y="113627"/>
                </a:cubicBezTo>
                <a:lnTo>
                  <a:pt x="37972" y="115811"/>
                </a:lnTo>
                <a:cubicBezTo>
                  <a:pt x="15055" y="106766"/>
                  <a:pt x="0" y="84633"/>
                  <a:pt x="0" y="60000"/>
                </a:cubicBezTo>
                <a:cubicBezTo>
                  <a:pt x="0" y="26861"/>
                  <a:pt x="26861" y="0"/>
                  <a:pt x="60000" y="0"/>
                </a:cubicBezTo>
                <a:cubicBezTo>
                  <a:pt x="90172" y="-5"/>
                  <a:pt x="115655" y="22411"/>
                  <a:pt x="119505" y="52338"/>
                </a:cubicBezTo>
                <a:lnTo>
                  <a:pt x="134383" y="50422"/>
                </a:lnTo>
                <a:lnTo>
                  <a:pt x="120405" y="68527"/>
                </a:lnTo>
                <a:lnTo>
                  <a:pt x="102305" y="54550"/>
                </a:lnTo>
                <a:lnTo>
                  <a:pt x="117183" y="52638"/>
                </a:lnTo>
                <a:close/>
              </a:path>
            </a:pathLst>
          </a:custGeom>
          <a:noFill/>
          <a:ln cap="flat" cmpd="sng" w="2857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33" name="Shape 1533"/>
          <p:cNvSpPr txBox="1"/>
          <p:nvPr/>
        </p:nvSpPr>
        <p:spPr>
          <a:xfrm>
            <a:off x="5890171" y="4984375"/>
            <a:ext cx="1665900" cy="29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編輯後設資料</a:t>
            </a:r>
          </a:p>
        </p:txBody>
      </p:sp>
      <p:sp>
        <p:nvSpPr>
          <p:cNvPr id="1534" name="Shape 1534"/>
          <p:cNvSpPr/>
          <p:nvPr/>
        </p:nvSpPr>
        <p:spPr>
          <a:xfrm>
            <a:off x="5469892" y="5574583"/>
            <a:ext cx="965358" cy="518723"/>
          </a:xfrm>
          <a:prstGeom prst="flowChartDocument">
            <a:avLst/>
          </a:prstGeom>
          <a:gradFill>
            <a:gsLst>
              <a:gs pos="0">
                <a:srgbClr val="002456"/>
              </a:gs>
              <a:gs pos="80000">
                <a:srgbClr val="003170"/>
              </a:gs>
              <a:gs pos="100000">
                <a:srgbClr val="003074"/>
              </a:gs>
            </a:gsLst>
            <a:lin ang="16200000" scaled="0"/>
          </a:gradFill>
          <a:ln>
            <a:noFill/>
          </a:ln>
          <a:effectLst>
            <a:outerShdw blurRad="39999" rotWithShape="0" dir="5400000" dist="23000">
              <a:srgbClr val="000000">
                <a:alpha val="34901"/>
              </a:srgbClr>
            </a:outerShdw>
          </a:effectLst>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Arial"/>
              <a:buNone/>
            </a:pPr>
            <a:r>
              <a:rPr b="1" i="0" lang="en-US" sz="2000" u="none" cap="none" strike="noStrike">
                <a:solidFill>
                  <a:schemeClr val="lt1"/>
                </a:solidFill>
                <a:latin typeface="Arial"/>
                <a:ea typeface="Arial"/>
                <a:cs typeface="Arial"/>
                <a:sym typeface="Arial"/>
              </a:rPr>
              <a:t>文件</a:t>
            </a:r>
          </a:p>
        </p:txBody>
      </p:sp>
      <p:cxnSp>
        <p:nvCxnSpPr>
          <p:cNvPr id="1535" name="Shape 1535"/>
          <p:cNvCxnSpPr/>
          <p:nvPr/>
        </p:nvCxnSpPr>
        <p:spPr>
          <a:xfrm>
            <a:off x="4347853" y="2876726"/>
            <a:ext cx="0" cy="431999"/>
          </a:xfrm>
          <a:prstGeom prst="straightConnector1">
            <a:avLst/>
          </a:prstGeom>
          <a:noFill/>
          <a:ln cap="flat" cmpd="sng" w="38100">
            <a:solidFill>
              <a:srgbClr val="000000"/>
            </a:solidFill>
            <a:prstDash val="solid"/>
            <a:round/>
            <a:headEnd len="med" w="med" type="none"/>
            <a:tailEnd len="lg" w="lg" type="triangle"/>
          </a:ln>
        </p:spPr>
      </p:cxnSp>
      <p:cxnSp>
        <p:nvCxnSpPr>
          <p:cNvPr id="1536" name="Shape 1536"/>
          <p:cNvCxnSpPr/>
          <p:nvPr/>
        </p:nvCxnSpPr>
        <p:spPr>
          <a:xfrm>
            <a:off x="4347853" y="3956846"/>
            <a:ext cx="0" cy="432000"/>
          </a:xfrm>
          <a:prstGeom prst="straightConnector1">
            <a:avLst/>
          </a:prstGeom>
          <a:noFill/>
          <a:ln cap="flat" cmpd="sng" w="38100">
            <a:solidFill>
              <a:srgbClr val="000000"/>
            </a:solidFill>
            <a:prstDash val="solid"/>
            <a:round/>
            <a:headEnd len="med" w="med" type="none"/>
            <a:tailEnd len="lg" w="lg" type="triangle"/>
          </a:ln>
        </p:spPr>
      </p:cxnSp>
      <p:cxnSp>
        <p:nvCxnSpPr>
          <p:cNvPr id="1537" name="Shape 1537"/>
          <p:cNvCxnSpPr/>
          <p:nvPr/>
        </p:nvCxnSpPr>
        <p:spPr>
          <a:xfrm>
            <a:off x="4347853" y="4892951"/>
            <a:ext cx="0" cy="648000"/>
          </a:xfrm>
          <a:prstGeom prst="straightConnector1">
            <a:avLst/>
          </a:prstGeom>
          <a:noFill/>
          <a:ln cap="flat" cmpd="sng" w="38100">
            <a:solidFill>
              <a:srgbClr val="000000"/>
            </a:solidFill>
            <a:prstDash val="solid"/>
            <a:round/>
            <a:headEnd len="med" w="med" type="none"/>
            <a:tailEnd len="lg" w="lg" type="triangle"/>
          </a:ln>
        </p:spPr>
      </p:cxnSp>
      <p:cxnSp>
        <p:nvCxnSpPr>
          <p:cNvPr id="1538" name="Shape 1538"/>
          <p:cNvCxnSpPr/>
          <p:nvPr/>
        </p:nvCxnSpPr>
        <p:spPr>
          <a:xfrm rot="10800000">
            <a:off x="5145053" y="5468890"/>
            <a:ext cx="0" cy="648000"/>
          </a:xfrm>
          <a:prstGeom prst="straightConnector1">
            <a:avLst/>
          </a:prstGeom>
          <a:noFill/>
          <a:ln cap="flat" cmpd="sng" w="38100">
            <a:solidFill>
              <a:srgbClr val="000000"/>
            </a:solidFill>
            <a:prstDash val="solid"/>
            <a:round/>
            <a:headEnd len="med" w="med" type="none"/>
            <a:tailEnd len="lg" w="lg" type="triangle"/>
          </a:ln>
        </p:spPr>
      </p:cxnSp>
      <p:cxnSp>
        <p:nvCxnSpPr>
          <p:cNvPr id="1539" name="Shape 1539"/>
          <p:cNvCxnSpPr/>
          <p:nvPr/>
        </p:nvCxnSpPr>
        <p:spPr>
          <a:xfrm>
            <a:off x="179387" y="537368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1540" name="Shape 1540"/>
          <p:cNvSpPr txBox="1"/>
          <p:nvPr/>
        </p:nvSpPr>
        <p:spPr>
          <a:xfrm>
            <a:off x="323850" y="5591175"/>
            <a:ext cx="14400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完成</a:t>
            </a:r>
          </a:p>
        </p:txBody>
      </p:sp>
      <p:cxnSp>
        <p:nvCxnSpPr>
          <p:cNvPr id="1541" name="Shape 1541"/>
          <p:cNvCxnSpPr/>
          <p:nvPr/>
        </p:nvCxnSpPr>
        <p:spPr>
          <a:xfrm>
            <a:off x="179387" y="426483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1542" name="Shape 1542"/>
          <p:cNvSpPr txBox="1"/>
          <p:nvPr/>
        </p:nvSpPr>
        <p:spPr>
          <a:xfrm>
            <a:off x="323850" y="4482325"/>
            <a:ext cx="19689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步驟3查核者</a:t>
            </a:r>
          </a:p>
          <a:p>
            <a:pPr indent="0" lvl="0" marL="0" marR="0" rtl="0" algn="l">
              <a:lnSpc>
                <a:spcPct val="98750"/>
              </a:lnSpc>
              <a:spcBef>
                <a:spcPts val="0"/>
              </a:spcBef>
              <a:spcAft>
                <a:spcPts val="0"/>
              </a:spcAft>
              <a:buSzPct val="25000"/>
              <a:buNone/>
            </a:pPr>
            <a:r>
              <a:rPr lang="en-US" sz="2000">
                <a:solidFill>
                  <a:srgbClr val="3B5425"/>
                </a:solidFill>
              </a:rPr>
              <a:t>編輯</a:t>
            </a:r>
          </a:p>
        </p:txBody>
      </p:sp>
      <p:cxnSp>
        <p:nvCxnSpPr>
          <p:cNvPr id="1543" name="Shape 1543"/>
          <p:cNvCxnSpPr/>
          <p:nvPr/>
        </p:nvCxnSpPr>
        <p:spPr>
          <a:xfrm>
            <a:off x="179387" y="320423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1544" name="Shape 1544"/>
          <p:cNvSpPr txBox="1"/>
          <p:nvPr/>
        </p:nvSpPr>
        <p:spPr>
          <a:xfrm>
            <a:off x="323850" y="3421725"/>
            <a:ext cx="19689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步驟2查核者</a:t>
            </a:r>
          </a:p>
          <a:p>
            <a:pPr indent="0" lvl="0" marL="0" marR="0" rtl="0" algn="l">
              <a:lnSpc>
                <a:spcPct val="98750"/>
              </a:lnSpc>
              <a:spcBef>
                <a:spcPts val="0"/>
              </a:spcBef>
              <a:spcAft>
                <a:spcPts val="0"/>
              </a:spcAft>
              <a:buSzPct val="25000"/>
              <a:buNone/>
            </a:pPr>
            <a:r>
              <a:rPr lang="en-US" sz="2000">
                <a:solidFill>
                  <a:srgbClr val="3B5425"/>
                </a:solidFill>
              </a:rPr>
              <a:t>認可/駁回/</a:t>
            </a:r>
            <a:r>
              <a:rPr lang="en-US" sz="2000">
                <a:solidFill>
                  <a:srgbClr val="3B5425"/>
                </a:solidFill>
              </a:rPr>
              <a:t>編輯</a:t>
            </a:r>
          </a:p>
        </p:txBody>
      </p:sp>
      <p:cxnSp>
        <p:nvCxnSpPr>
          <p:cNvPr id="1545" name="Shape 1545"/>
          <p:cNvCxnSpPr/>
          <p:nvPr/>
        </p:nvCxnSpPr>
        <p:spPr>
          <a:xfrm>
            <a:off x="179387" y="225898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1546" name="Shape 1546"/>
          <p:cNvSpPr txBox="1"/>
          <p:nvPr/>
        </p:nvSpPr>
        <p:spPr>
          <a:xfrm>
            <a:off x="323850" y="2476475"/>
            <a:ext cx="19689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步驟1查核者</a:t>
            </a:r>
          </a:p>
          <a:p>
            <a:pPr indent="0" lvl="0" marL="0" marR="0" rtl="0" algn="l">
              <a:lnSpc>
                <a:spcPct val="98750"/>
              </a:lnSpc>
              <a:spcBef>
                <a:spcPts val="0"/>
              </a:spcBef>
              <a:spcAft>
                <a:spcPts val="0"/>
              </a:spcAft>
              <a:buSzPct val="25000"/>
              <a:buNone/>
            </a:pPr>
            <a:r>
              <a:rPr lang="en-US" sz="2000">
                <a:solidFill>
                  <a:srgbClr val="3B5425"/>
                </a:solidFill>
              </a:rPr>
              <a:t>認可/駁回</a:t>
            </a:r>
          </a:p>
        </p:txBody>
      </p:sp>
      <p:sp>
        <p:nvSpPr>
          <p:cNvPr id="1547" name="Shape 1547"/>
          <p:cNvSpPr txBox="1"/>
          <p:nvPr/>
        </p:nvSpPr>
        <p:spPr>
          <a:xfrm>
            <a:off x="323850" y="1499387"/>
            <a:ext cx="19689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遞交者</a:t>
            </a:r>
          </a:p>
          <a:p>
            <a:pPr indent="0" lvl="0" marL="0" marR="0" rtl="0" algn="l">
              <a:lnSpc>
                <a:spcPct val="98750"/>
              </a:lnSpc>
              <a:spcBef>
                <a:spcPts val="0"/>
              </a:spcBef>
              <a:spcAft>
                <a:spcPts val="0"/>
              </a:spcAft>
              <a:buSzPct val="25000"/>
              <a:buNone/>
            </a:pPr>
            <a:r>
              <a:rPr lang="en-US" sz="2000">
                <a:solidFill>
                  <a:srgbClr val="3B5425"/>
                </a:solidFill>
              </a:rPr>
              <a:t>新增</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1" name="Shape 1551"/>
        <p:cNvGrpSpPr/>
        <p:nvPr/>
      </p:nvGrpSpPr>
      <p:grpSpPr>
        <a:xfrm>
          <a:off x="0" y="0"/>
          <a:ext cx="0" cy="0"/>
          <a:chOff x="0" y="0"/>
          <a:chExt cx="0" cy="0"/>
        </a:xfrm>
      </p:grpSpPr>
      <p:sp>
        <p:nvSpPr>
          <p:cNvPr id="1552" name="Shape 1552"/>
          <p:cNvSpPr txBox="1"/>
          <p:nvPr>
            <p:ph type="title"/>
          </p:nvPr>
        </p:nvSpPr>
        <p:spPr>
          <a:xfrm>
            <a:off x="1143000" y="381000"/>
            <a:ext cx="6705600" cy="5637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工作流程運作模式</a:t>
            </a:r>
            <a:r>
              <a:rPr lang="en-US"/>
              <a:t>：舉例</a:t>
            </a:r>
          </a:p>
        </p:txBody>
      </p:sp>
      <p:sp>
        <p:nvSpPr>
          <p:cNvPr id="1553" name="Shape 1553"/>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1554" name="Shape 1554"/>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55" name="Shape 1555"/>
          <p:cNvSpPr/>
          <p:nvPr/>
        </p:nvSpPr>
        <p:spPr>
          <a:xfrm>
            <a:off x="1570355" y="1397944"/>
            <a:ext cx="1508400" cy="258900"/>
          </a:xfrm>
          <a:prstGeom prst="roundRect">
            <a:avLst>
              <a:gd fmla="val 16667" name="adj"/>
            </a:avLst>
          </a:prstGeom>
          <a:solidFill>
            <a:srgbClr val="FFFFFF"/>
          </a:solid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556" name="Shape 1556"/>
          <p:cNvSpPr/>
          <p:nvPr/>
        </p:nvSpPr>
        <p:spPr>
          <a:xfrm>
            <a:off x="2794242" y="1665236"/>
            <a:ext cx="1508399" cy="258900"/>
          </a:xfrm>
          <a:prstGeom prst="roundRect">
            <a:avLst>
              <a:gd fmla="val 16667" name="adj"/>
            </a:avLst>
          </a:prstGeom>
          <a:solidFill>
            <a:srgbClr val="FFFFFF"/>
          </a:solid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557" name="Shape 1557"/>
          <p:cNvSpPr/>
          <p:nvPr/>
        </p:nvSpPr>
        <p:spPr>
          <a:xfrm>
            <a:off x="3621930" y="1397944"/>
            <a:ext cx="1508400" cy="258900"/>
          </a:xfrm>
          <a:prstGeom prst="roundRect">
            <a:avLst>
              <a:gd fmla="val 16667" name="adj"/>
            </a:avLst>
          </a:prstGeom>
          <a:solidFill>
            <a:srgbClr val="FFFFFF"/>
          </a:solid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Font typeface="Verdana"/>
              <a:buNone/>
            </a:pPr>
            <a:r>
              <a:t/>
            </a:r>
            <a:endParaRPr b="0" i="0" sz="1800" u="none" cap="none" strike="noStrike">
              <a:solidFill>
                <a:schemeClr val="dk1"/>
              </a:solidFill>
              <a:latin typeface="Arial"/>
              <a:ea typeface="Arial"/>
              <a:cs typeface="Arial"/>
              <a:sym typeface="Arial"/>
            </a:endParaRPr>
          </a:p>
        </p:txBody>
      </p:sp>
      <p:sp>
        <p:nvSpPr>
          <p:cNvPr id="1558" name="Shape 1558"/>
          <p:cNvSpPr/>
          <p:nvPr/>
        </p:nvSpPr>
        <p:spPr>
          <a:xfrm>
            <a:off x="2778365" y="1404928"/>
            <a:ext cx="2188499" cy="519299"/>
          </a:xfrm>
          <a:prstGeom prst="roundRect">
            <a:avLst>
              <a:gd fmla="val 16667" name="adj"/>
            </a:avLst>
          </a:prstGeom>
          <a:solidFill>
            <a:srgbClr val="FFFFFF"/>
          </a:solidFill>
          <a:ln cap="flat" cmpd="sng" w="31750">
            <a:solidFill>
              <a:srgbClr val="000000"/>
            </a:solidFill>
            <a:prstDash val="solid"/>
            <a:round/>
            <a:headEnd len="med" w="med" type="none"/>
            <a:tailEnd len="med" w="med" type="none"/>
          </a:ln>
        </p:spPr>
        <p:txBody>
          <a:bodyPr anchorCtr="0" anchor="ctr" bIns="0" lIns="0" rIns="540000" tIns="0">
            <a:noAutofit/>
          </a:bodyPr>
          <a:lstStyle/>
          <a:p>
            <a:pPr indent="0" lvl="0" marL="0" marR="0" rtl="0" algn="ctr">
              <a:lnSpc>
                <a:spcPct val="100000"/>
              </a:lnSpc>
              <a:spcBef>
                <a:spcPts val="0"/>
              </a:spcBef>
              <a:spcAft>
                <a:spcPts val="0"/>
              </a:spcAft>
              <a:buClr>
                <a:schemeClr val="dk1"/>
              </a:buClr>
              <a:buSzPct val="25000"/>
              <a:buFont typeface="Arial"/>
              <a:buNone/>
            </a:pPr>
            <a:r>
              <a:rPr lang="en-US" sz="1800">
                <a:solidFill>
                  <a:schemeClr val="dk1"/>
                </a:solidFill>
              </a:rPr>
              <a:t>         遞交者  </a:t>
            </a:r>
          </a:p>
        </p:txBody>
      </p:sp>
      <p:sp>
        <p:nvSpPr>
          <p:cNvPr id="1559" name="Shape 1559"/>
          <p:cNvSpPr/>
          <p:nvPr/>
        </p:nvSpPr>
        <p:spPr>
          <a:xfrm>
            <a:off x="2778375" y="3302625"/>
            <a:ext cx="2352000" cy="654300"/>
          </a:xfrm>
          <a:prstGeom prst="roundRect">
            <a:avLst>
              <a:gd fmla="val 16667" name="adj"/>
            </a:avLst>
          </a:prstGeom>
          <a:solidFill>
            <a:srgbClr val="FFFFFF"/>
          </a:solidFill>
          <a:ln cap="flat" cmpd="sng" w="31750">
            <a:solidFill>
              <a:srgbClr val="000000"/>
            </a:solidFill>
            <a:prstDash val="dash"/>
            <a:round/>
            <a:headEnd len="med" w="med" type="none"/>
            <a:tailEnd len="med" w="med" type="none"/>
          </a:ln>
        </p:spPr>
        <p:txBody>
          <a:bodyPr anchorCtr="0" anchor="ctr" bIns="0" lIns="0" rIns="540000" tIns="0">
            <a:noAutofit/>
          </a:bodyPr>
          <a:lstStyle/>
          <a:p>
            <a:pPr indent="0" lvl="0" marL="0" marR="0" rtl="0" algn="ctr">
              <a:lnSpc>
                <a:spcPct val="100000"/>
              </a:lnSpc>
              <a:spcBef>
                <a:spcPts val="0"/>
              </a:spcBef>
              <a:spcAft>
                <a:spcPts val="0"/>
              </a:spcAft>
              <a:buClr>
                <a:schemeClr val="dk1"/>
              </a:buClr>
              <a:buSzPct val="25000"/>
              <a:buFont typeface="Arial"/>
              <a:buNone/>
            </a:pPr>
            <a:r>
              <a:rPr lang="en-US" sz="1800">
                <a:solidFill>
                  <a:schemeClr val="dk1"/>
                </a:solidFill>
              </a:rPr>
              <a:t>     步驟2 查核者</a:t>
            </a:r>
          </a:p>
        </p:txBody>
      </p:sp>
      <p:sp>
        <p:nvSpPr>
          <p:cNvPr id="1560" name="Shape 1560"/>
          <p:cNvSpPr/>
          <p:nvPr/>
        </p:nvSpPr>
        <p:spPr>
          <a:xfrm>
            <a:off x="3389323" y="5541023"/>
            <a:ext cx="965400" cy="518700"/>
          </a:xfrm>
          <a:prstGeom prst="roundRect">
            <a:avLst>
              <a:gd fmla="val 16667" name="adj"/>
            </a:avLst>
          </a:prstGeom>
          <a:solidFill>
            <a:srgbClr val="FFFFFF"/>
          </a:solidFill>
          <a:ln cap="flat" cmpd="sng" w="31750">
            <a:solidFill>
              <a:srgbClr val="000000"/>
            </a:solidFill>
            <a:prstDash val="solid"/>
            <a:round/>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典藏步驟</a:t>
            </a:r>
          </a:p>
        </p:txBody>
      </p:sp>
      <p:cxnSp>
        <p:nvCxnSpPr>
          <p:cNvPr id="1561" name="Shape 1561"/>
          <p:cNvCxnSpPr/>
          <p:nvPr/>
        </p:nvCxnSpPr>
        <p:spPr>
          <a:xfrm>
            <a:off x="3901166" y="1940623"/>
            <a:ext cx="0" cy="1355400"/>
          </a:xfrm>
          <a:prstGeom prst="straightConnector1">
            <a:avLst/>
          </a:prstGeom>
          <a:noFill/>
          <a:ln cap="flat" cmpd="sng" w="38100">
            <a:solidFill>
              <a:srgbClr val="000000"/>
            </a:solidFill>
            <a:prstDash val="solid"/>
            <a:round/>
            <a:headEnd len="med" w="med" type="none"/>
            <a:tailEnd len="lg" w="lg" type="triangle"/>
          </a:ln>
        </p:spPr>
      </p:cxnSp>
      <p:sp>
        <p:nvSpPr>
          <p:cNvPr id="1562" name="Shape 1562"/>
          <p:cNvSpPr txBox="1"/>
          <p:nvPr/>
        </p:nvSpPr>
        <p:spPr>
          <a:xfrm>
            <a:off x="3037069" y="1934697"/>
            <a:ext cx="792000" cy="2940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遞交</a:t>
            </a:r>
          </a:p>
        </p:txBody>
      </p:sp>
      <p:sp>
        <p:nvSpPr>
          <p:cNvPr id="1563" name="Shape 1563"/>
          <p:cNvSpPr txBox="1"/>
          <p:nvPr/>
        </p:nvSpPr>
        <p:spPr>
          <a:xfrm>
            <a:off x="3109077" y="3956846"/>
            <a:ext cx="763500" cy="2940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認可</a:t>
            </a:r>
          </a:p>
        </p:txBody>
      </p:sp>
      <p:pic>
        <p:nvPicPr>
          <p:cNvPr descr="MCj04316400000[1]" id="1564" name="Shape 1564"/>
          <p:cNvPicPr preferRelativeResize="0"/>
          <p:nvPr/>
        </p:nvPicPr>
        <p:blipFill rotWithShape="1">
          <a:blip r:embed="rId3">
            <a:alphaModFix/>
          </a:blip>
          <a:srcRect b="0" l="0" r="0" t="0"/>
          <a:stretch/>
        </p:blipFill>
        <p:spPr>
          <a:xfrm flipH="1">
            <a:off x="4693171" y="3199782"/>
            <a:ext cx="753300" cy="753000"/>
          </a:xfrm>
          <a:prstGeom prst="rect">
            <a:avLst/>
          </a:prstGeom>
          <a:noFill/>
          <a:ln>
            <a:noFill/>
          </a:ln>
        </p:spPr>
      </p:pic>
      <p:pic>
        <p:nvPicPr>
          <p:cNvPr descr="MCj04316010000[1]" id="1565" name="Shape 1565"/>
          <p:cNvPicPr preferRelativeResize="0"/>
          <p:nvPr/>
        </p:nvPicPr>
        <p:blipFill rotWithShape="1">
          <a:blip r:embed="rId4">
            <a:alphaModFix/>
          </a:blip>
          <a:srcRect b="0" l="0" r="0" t="0"/>
          <a:stretch/>
        </p:blipFill>
        <p:spPr>
          <a:xfrm>
            <a:off x="4701510" y="1292550"/>
            <a:ext cx="744900" cy="744600"/>
          </a:xfrm>
          <a:prstGeom prst="rect">
            <a:avLst/>
          </a:prstGeom>
          <a:noFill/>
          <a:ln>
            <a:noFill/>
          </a:ln>
        </p:spPr>
      </p:pic>
      <p:cxnSp>
        <p:nvCxnSpPr>
          <p:cNvPr id="1566" name="Shape 1566"/>
          <p:cNvCxnSpPr>
            <a:stCxn id="1559" idx="1"/>
            <a:endCxn id="1558" idx="1"/>
          </p:cNvCxnSpPr>
          <p:nvPr/>
        </p:nvCxnSpPr>
        <p:spPr>
          <a:xfrm flipH="1" rot="10800000">
            <a:off x="2778375" y="1664475"/>
            <a:ext cx="600" cy="1965300"/>
          </a:xfrm>
          <a:prstGeom prst="bentConnector3">
            <a:avLst>
              <a:gd fmla="val -39689103" name="adj1"/>
            </a:avLst>
          </a:prstGeom>
          <a:noFill/>
          <a:ln cap="flat" cmpd="sng" w="28575">
            <a:solidFill>
              <a:srgbClr val="000000"/>
            </a:solidFill>
            <a:prstDash val="solid"/>
            <a:miter/>
            <a:headEnd len="med" w="med" type="none"/>
            <a:tailEnd len="lg" w="lg" type="triangle"/>
          </a:ln>
        </p:spPr>
      </p:cxnSp>
      <p:sp>
        <p:nvSpPr>
          <p:cNvPr id="1567" name="Shape 1567"/>
          <p:cNvSpPr txBox="1"/>
          <p:nvPr/>
        </p:nvSpPr>
        <p:spPr>
          <a:xfrm>
            <a:off x="2540248" y="2813851"/>
            <a:ext cx="741900" cy="29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駁回</a:t>
            </a:r>
          </a:p>
        </p:txBody>
      </p:sp>
      <p:sp>
        <p:nvSpPr>
          <p:cNvPr id="1568" name="Shape 1568"/>
          <p:cNvSpPr/>
          <p:nvPr/>
        </p:nvSpPr>
        <p:spPr>
          <a:xfrm rot="-8101578">
            <a:off x="4721891" y="4043652"/>
            <a:ext cx="462235" cy="522693"/>
          </a:xfrm>
          <a:custGeom>
            <a:pathLst>
              <a:path extrusionOk="0" h="120000" w="120000">
                <a:moveTo>
                  <a:pt x="117183" y="52638"/>
                </a:moveTo>
                <a:cubicBezTo>
                  <a:pt x="113477" y="23877"/>
                  <a:pt x="88994" y="2344"/>
                  <a:pt x="60000" y="2344"/>
                </a:cubicBezTo>
                <a:cubicBezTo>
                  <a:pt x="28155" y="2344"/>
                  <a:pt x="2344" y="28155"/>
                  <a:pt x="2344" y="60000"/>
                </a:cubicBezTo>
                <a:cubicBezTo>
                  <a:pt x="2338" y="83672"/>
                  <a:pt x="16811" y="104938"/>
                  <a:pt x="38833" y="113627"/>
                </a:cubicBezTo>
                <a:lnTo>
                  <a:pt x="37972" y="115811"/>
                </a:lnTo>
                <a:cubicBezTo>
                  <a:pt x="15055" y="106766"/>
                  <a:pt x="0" y="84633"/>
                  <a:pt x="0" y="60000"/>
                </a:cubicBezTo>
                <a:cubicBezTo>
                  <a:pt x="0" y="26861"/>
                  <a:pt x="26861" y="0"/>
                  <a:pt x="60000" y="0"/>
                </a:cubicBezTo>
                <a:cubicBezTo>
                  <a:pt x="90172" y="-5"/>
                  <a:pt x="115655" y="22411"/>
                  <a:pt x="119505" y="52338"/>
                </a:cubicBezTo>
                <a:lnTo>
                  <a:pt x="134383" y="50422"/>
                </a:lnTo>
                <a:lnTo>
                  <a:pt x="120405" y="68527"/>
                </a:lnTo>
                <a:lnTo>
                  <a:pt x="102305" y="54550"/>
                </a:lnTo>
                <a:lnTo>
                  <a:pt x="117183" y="52638"/>
                </a:lnTo>
                <a:close/>
              </a:path>
            </a:pathLst>
          </a:custGeom>
          <a:noFill/>
          <a:ln cap="flat" cmpd="sng" w="2857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569" name="Shape 1569"/>
          <p:cNvSpPr txBox="1"/>
          <p:nvPr/>
        </p:nvSpPr>
        <p:spPr>
          <a:xfrm>
            <a:off x="4209806" y="4618746"/>
            <a:ext cx="1728300" cy="29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編輯後設資料</a:t>
            </a:r>
          </a:p>
        </p:txBody>
      </p:sp>
      <p:sp>
        <p:nvSpPr>
          <p:cNvPr id="1570" name="Shape 1570"/>
          <p:cNvSpPr/>
          <p:nvPr/>
        </p:nvSpPr>
        <p:spPr>
          <a:xfrm>
            <a:off x="5023205" y="5574583"/>
            <a:ext cx="965358" cy="518723"/>
          </a:xfrm>
          <a:prstGeom prst="flowChartDocument">
            <a:avLst/>
          </a:prstGeom>
          <a:gradFill>
            <a:gsLst>
              <a:gs pos="0">
                <a:srgbClr val="002456"/>
              </a:gs>
              <a:gs pos="80000">
                <a:srgbClr val="003170"/>
              </a:gs>
              <a:gs pos="100000">
                <a:srgbClr val="003074"/>
              </a:gs>
            </a:gsLst>
            <a:lin ang="16200038" scaled="0"/>
          </a:gradFill>
          <a:ln>
            <a:noFill/>
          </a:ln>
          <a:effectLst>
            <a:outerShdw blurRad="39999" rotWithShape="0" dir="5400000" dist="23000">
              <a:srgbClr val="000000">
                <a:alpha val="34900"/>
              </a:srgbClr>
            </a:outerShdw>
          </a:effectLst>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Arial"/>
              <a:buNone/>
            </a:pPr>
            <a:r>
              <a:rPr b="1" i="0" lang="en-US" sz="2000" u="none" cap="none" strike="noStrike">
                <a:solidFill>
                  <a:schemeClr val="lt1"/>
                </a:solidFill>
                <a:latin typeface="Arial"/>
                <a:ea typeface="Arial"/>
                <a:cs typeface="Arial"/>
                <a:sym typeface="Arial"/>
              </a:rPr>
              <a:t>文件</a:t>
            </a:r>
          </a:p>
        </p:txBody>
      </p:sp>
      <p:cxnSp>
        <p:nvCxnSpPr>
          <p:cNvPr id="1571" name="Shape 1571"/>
          <p:cNvCxnSpPr/>
          <p:nvPr/>
        </p:nvCxnSpPr>
        <p:spPr>
          <a:xfrm>
            <a:off x="3901166" y="3956846"/>
            <a:ext cx="0" cy="1592100"/>
          </a:xfrm>
          <a:prstGeom prst="straightConnector1">
            <a:avLst/>
          </a:prstGeom>
          <a:noFill/>
          <a:ln cap="flat" cmpd="sng" w="38100">
            <a:solidFill>
              <a:srgbClr val="000000"/>
            </a:solidFill>
            <a:prstDash val="solid"/>
            <a:round/>
            <a:headEnd len="med" w="med" type="none"/>
            <a:tailEnd len="lg" w="lg" type="triangle"/>
          </a:ln>
        </p:spPr>
      </p:cxnSp>
      <p:cxnSp>
        <p:nvCxnSpPr>
          <p:cNvPr id="1572" name="Shape 1572"/>
          <p:cNvCxnSpPr/>
          <p:nvPr/>
        </p:nvCxnSpPr>
        <p:spPr>
          <a:xfrm rot="10800000">
            <a:off x="4698366" y="5468890"/>
            <a:ext cx="0" cy="648000"/>
          </a:xfrm>
          <a:prstGeom prst="straightConnector1">
            <a:avLst/>
          </a:prstGeom>
          <a:noFill/>
          <a:ln cap="flat" cmpd="sng" w="38100">
            <a:solidFill>
              <a:srgbClr val="000000"/>
            </a:solidFill>
            <a:prstDash val="solid"/>
            <a:round/>
            <a:headEnd len="med" w="med" type="none"/>
            <a:tailEnd len="lg" w="lg" type="triangle"/>
          </a:ln>
        </p:spPr>
      </p:cxnSp>
      <p:sp>
        <p:nvSpPr>
          <p:cNvPr id="1573" name="Shape 1573"/>
          <p:cNvSpPr txBox="1"/>
          <p:nvPr/>
        </p:nvSpPr>
        <p:spPr>
          <a:xfrm>
            <a:off x="323850" y="5591175"/>
            <a:ext cx="14400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完成</a:t>
            </a:r>
          </a:p>
        </p:txBody>
      </p:sp>
      <p:cxnSp>
        <p:nvCxnSpPr>
          <p:cNvPr id="1574" name="Shape 1574"/>
          <p:cNvCxnSpPr/>
          <p:nvPr/>
        </p:nvCxnSpPr>
        <p:spPr>
          <a:xfrm>
            <a:off x="179387" y="506188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1575" name="Shape 1575"/>
          <p:cNvSpPr txBox="1"/>
          <p:nvPr/>
        </p:nvSpPr>
        <p:spPr>
          <a:xfrm>
            <a:off x="323850" y="3421725"/>
            <a:ext cx="19689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步驟2查核者</a:t>
            </a:r>
          </a:p>
          <a:p>
            <a:pPr indent="0" lvl="0" marL="0" marR="0" rtl="0" algn="l">
              <a:lnSpc>
                <a:spcPct val="98750"/>
              </a:lnSpc>
              <a:spcBef>
                <a:spcPts val="0"/>
              </a:spcBef>
              <a:spcAft>
                <a:spcPts val="0"/>
              </a:spcAft>
              <a:buSzPct val="25000"/>
              <a:buNone/>
            </a:pPr>
            <a:r>
              <a:rPr lang="en-US" sz="2000">
                <a:solidFill>
                  <a:srgbClr val="3B5425"/>
                </a:solidFill>
              </a:rPr>
              <a:t>認可/駁回/編輯</a:t>
            </a:r>
          </a:p>
        </p:txBody>
      </p:sp>
      <p:cxnSp>
        <p:nvCxnSpPr>
          <p:cNvPr id="1576" name="Shape 1576"/>
          <p:cNvCxnSpPr/>
          <p:nvPr/>
        </p:nvCxnSpPr>
        <p:spPr>
          <a:xfrm>
            <a:off x="179387" y="2596437"/>
            <a:ext cx="7848600" cy="0"/>
          </a:xfrm>
          <a:prstGeom prst="straightConnector1">
            <a:avLst/>
          </a:prstGeom>
          <a:solidFill>
            <a:schemeClr val="accent1"/>
          </a:solidFill>
          <a:ln cap="flat" cmpd="sng" w="9525">
            <a:solidFill>
              <a:srgbClr val="597E38"/>
            </a:solidFill>
            <a:prstDash val="dash"/>
            <a:round/>
            <a:headEnd len="med" w="med" type="none"/>
            <a:tailEnd len="med" w="med" type="none"/>
          </a:ln>
        </p:spPr>
      </p:cxnSp>
      <p:sp>
        <p:nvSpPr>
          <p:cNvPr id="1577" name="Shape 1577"/>
          <p:cNvSpPr txBox="1"/>
          <p:nvPr/>
        </p:nvSpPr>
        <p:spPr>
          <a:xfrm>
            <a:off x="323850" y="1499387"/>
            <a:ext cx="1968900" cy="501600"/>
          </a:xfrm>
          <a:prstGeom prst="rect">
            <a:avLst/>
          </a:prstGeom>
          <a:noFill/>
          <a:ln>
            <a:noFill/>
          </a:ln>
        </p:spPr>
        <p:txBody>
          <a:bodyPr anchorCtr="0" anchor="ctr" bIns="45700" lIns="91425" rIns="91425" tIns="45700">
            <a:noAutofit/>
          </a:bodyPr>
          <a:lstStyle/>
          <a:p>
            <a:pPr indent="0" lvl="0" marL="0" marR="0" rtl="0" algn="l">
              <a:lnSpc>
                <a:spcPct val="98750"/>
              </a:lnSpc>
              <a:spcBef>
                <a:spcPts val="0"/>
              </a:spcBef>
              <a:spcAft>
                <a:spcPts val="0"/>
              </a:spcAft>
              <a:buSzPct val="25000"/>
              <a:buNone/>
            </a:pPr>
            <a:r>
              <a:rPr b="1" lang="en-US" sz="2400">
                <a:solidFill>
                  <a:srgbClr val="3B5425"/>
                </a:solidFill>
              </a:rPr>
              <a:t>遞交者</a:t>
            </a:r>
          </a:p>
          <a:p>
            <a:pPr indent="0" lvl="0" marL="0" marR="0" rtl="0" algn="l">
              <a:lnSpc>
                <a:spcPct val="98750"/>
              </a:lnSpc>
              <a:spcBef>
                <a:spcPts val="0"/>
              </a:spcBef>
              <a:spcAft>
                <a:spcPts val="0"/>
              </a:spcAft>
              <a:buSzPct val="25000"/>
              <a:buNone/>
            </a:pPr>
            <a:r>
              <a:rPr lang="en-US" sz="2000">
                <a:solidFill>
                  <a:srgbClr val="3B5425"/>
                </a:solidFill>
              </a:rPr>
              <a:t>新增</a:t>
            </a:r>
          </a:p>
        </p:txBody>
      </p:sp>
      <p:sp>
        <p:nvSpPr>
          <p:cNvPr id="1578" name="Shape 1578"/>
          <p:cNvSpPr/>
          <p:nvPr/>
        </p:nvSpPr>
        <p:spPr>
          <a:xfrm>
            <a:off x="5845250" y="1443425"/>
            <a:ext cx="1866000" cy="654300"/>
          </a:xfrm>
          <a:prstGeom prst="wedgeRoundRectCallout">
            <a:avLst>
              <a:gd fmla="val -65423" name="adj1"/>
              <a:gd fmla="val -24213"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2800"/>
              <a:t>研究助理</a:t>
            </a:r>
          </a:p>
        </p:txBody>
      </p:sp>
      <p:sp>
        <p:nvSpPr>
          <p:cNvPr id="1579" name="Shape 1579"/>
          <p:cNvSpPr/>
          <p:nvPr/>
        </p:nvSpPr>
        <p:spPr>
          <a:xfrm>
            <a:off x="5845250" y="3280400"/>
            <a:ext cx="1866000" cy="654300"/>
          </a:xfrm>
          <a:prstGeom prst="wedgeRoundRectCallout">
            <a:avLst>
              <a:gd fmla="val -65423" name="adj1"/>
              <a:gd fmla="val -24213" name="adj2"/>
              <a:gd fmla="val 0" name="adj3"/>
            </a:avLst>
          </a:prstGeom>
          <a:solidFill>
            <a:srgbClr val="FFFFFF"/>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2800"/>
              <a:t>圖書館員</a:t>
            </a:r>
          </a:p>
        </p:txBody>
      </p:sp>
      <p:sp>
        <p:nvSpPr>
          <p:cNvPr id="1580" name="Shape 1580"/>
          <p:cNvSpPr txBox="1"/>
          <p:nvPr/>
        </p:nvSpPr>
        <p:spPr>
          <a:xfrm>
            <a:off x="5845250" y="2112550"/>
            <a:ext cx="1866000" cy="228600"/>
          </a:xfrm>
          <a:prstGeom prst="rect">
            <a:avLst/>
          </a:prstGeom>
          <a:noFill/>
          <a:ln>
            <a:noFill/>
          </a:ln>
        </p:spPr>
        <p:txBody>
          <a:bodyPr anchorCtr="0" anchor="t" bIns="91425" lIns="91425" rIns="91425" tIns="91425">
            <a:noAutofit/>
          </a:bodyPr>
          <a:lstStyle/>
          <a:p>
            <a:pPr lvl="0" algn="ctr">
              <a:spcBef>
                <a:spcPts val="0"/>
              </a:spcBef>
              <a:buNone/>
            </a:pPr>
            <a:r>
              <a:rPr lang="en-US" sz="2400"/>
              <a:t>協助建檔</a:t>
            </a:r>
          </a:p>
        </p:txBody>
      </p:sp>
      <p:sp>
        <p:nvSpPr>
          <p:cNvPr id="1581" name="Shape 1581"/>
          <p:cNvSpPr txBox="1"/>
          <p:nvPr/>
        </p:nvSpPr>
        <p:spPr>
          <a:xfrm>
            <a:off x="5845250" y="3962100"/>
            <a:ext cx="1866000" cy="228600"/>
          </a:xfrm>
          <a:prstGeom prst="rect">
            <a:avLst/>
          </a:prstGeom>
          <a:noFill/>
          <a:ln>
            <a:noFill/>
          </a:ln>
        </p:spPr>
        <p:txBody>
          <a:bodyPr anchorCtr="0" anchor="t" bIns="91425" lIns="91425" rIns="91425" tIns="91425">
            <a:noAutofit/>
          </a:bodyPr>
          <a:lstStyle/>
          <a:p>
            <a:pPr lvl="0" rtl="0" algn="ctr">
              <a:spcBef>
                <a:spcPts val="0"/>
              </a:spcBef>
              <a:buNone/>
            </a:pPr>
            <a:r>
              <a:rPr lang="en-US" sz="2400"/>
              <a:t>檢查</a:t>
            </a:r>
            <a:r>
              <a:rPr lang="en-US" sz="2400"/>
              <a:t>建檔</a:t>
            </a:r>
            <a:br>
              <a:rPr lang="en-US" sz="2400"/>
            </a:br>
            <a:r>
              <a:rPr lang="en-US" sz="2400"/>
              <a:t>正確性</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5" name="Shape 1585"/>
        <p:cNvGrpSpPr/>
        <p:nvPr/>
      </p:nvGrpSpPr>
      <p:grpSpPr>
        <a:xfrm>
          <a:off x="0" y="0"/>
          <a:ext cx="0" cy="0"/>
          <a:chOff x="0" y="0"/>
          <a:chExt cx="0" cy="0"/>
        </a:xfrm>
      </p:grpSpPr>
      <p:sp>
        <p:nvSpPr>
          <p:cNvPr id="1586" name="Shape 1586"/>
          <p:cNvSpPr txBox="1"/>
          <p:nvPr>
            <p:ph type="title"/>
          </p:nvPr>
        </p:nvSpPr>
        <p:spPr>
          <a:xfrm>
            <a:off x="722325" y="3777049"/>
            <a:ext cx="7772400" cy="660000"/>
          </a:xfrm>
          <a:prstGeom prst="rect">
            <a:avLst/>
          </a:prstGeom>
          <a:noFill/>
          <a:ln>
            <a:noFill/>
          </a:ln>
        </p:spPr>
        <p:txBody>
          <a:bodyPr anchorCtr="0" anchor="t" bIns="45700" lIns="91425" rIns="91425" tIns="45700">
            <a:noAutofit/>
          </a:bodyPr>
          <a:lstStyle/>
          <a:p>
            <a:pPr lvl="0" rtl="0">
              <a:spcBef>
                <a:spcPts val="0"/>
              </a:spcBef>
              <a:buNone/>
            </a:pPr>
            <a:r>
              <a:rPr lang="en-US"/>
              <a:t>進階開發實例</a:t>
            </a:r>
          </a:p>
        </p:txBody>
      </p:sp>
      <p:sp>
        <p:nvSpPr>
          <p:cNvPr id="1587" name="Shape 1587"/>
          <p:cNvSpPr txBox="1"/>
          <p:nvPr>
            <p:ph idx="12" type="sldNum"/>
          </p:nvPr>
        </p:nvSpPr>
        <p:spPr>
          <a:xfrm>
            <a:off x="8191499" y="3978000"/>
            <a:ext cx="647700" cy="228600"/>
          </a:xfrm>
          <a:prstGeom prst="rect">
            <a:avLst/>
          </a:prstGeom>
          <a:noFill/>
          <a:ln>
            <a:noFill/>
          </a:ln>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1588" name="Shape 1588"/>
          <p:cNvSpPr txBox="1"/>
          <p:nvPr>
            <p:ph idx="1" type="body"/>
          </p:nvPr>
        </p:nvSpPr>
        <p:spPr>
          <a:xfrm>
            <a:off x="722312" y="2276872"/>
            <a:ext cx="7772400" cy="15003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ans Symbols"/>
              <a:buNone/>
            </a:pPr>
            <a:r>
              <a:rPr lang="en-US"/>
              <a:t>Part 4.</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3" name="Shape 1593"/>
        <p:cNvGrpSpPr/>
        <p:nvPr/>
      </p:nvGrpSpPr>
      <p:grpSpPr>
        <a:xfrm>
          <a:off x="0" y="0"/>
          <a:ext cx="0" cy="0"/>
          <a:chOff x="0" y="0"/>
          <a:chExt cx="0" cy="0"/>
        </a:xfrm>
      </p:grpSpPr>
      <p:sp>
        <p:nvSpPr>
          <p:cNvPr id="1594" name="Shape 1594"/>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DSpace-DLLL 進階開發的方向</a:t>
            </a:r>
          </a:p>
        </p:txBody>
      </p:sp>
      <p:sp>
        <p:nvSpPr>
          <p:cNvPr id="1595" name="Shape 1595"/>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596" name="Shape 1596"/>
          <p:cNvSpPr/>
          <p:nvPr/>
        </p:nvSpPr>
        <p:spPr>
          <a:xfrm>
            <a:off x="4755900" y="1551075"/>
            <a:ext cx="2543400" cy="1041300"/>
          </a:xfrm>
          <a:prstGeom prst="roundRect">
            <a:avLst>
              <a:gd fmla="val 16667" name="adj"/>
            </a:avLst>
          </a:prstGeom>
          <a:solidFill>
            <a:srgbClr val="BF9000"/>
          </a:solidFill>
          <a:ln>
            <a:noFill/>
          </a:ln>
        </p:spPr>
        <p:txBody>
          <a:bodyPr anchorCtr="0" anchor="ctr" bIns="91425" lIns="91425" rIns="91425" tIns="91425">
            <a:noAutofit/>
          </a:bodyPr>
          <a:lstStyle/>
          <a:p>
            <a:pPr lvl="0" algn="ctr">
              <a:spcBef>
                <a:spcPts val="0"/>
              </a:spcBef>
              <a:buNone/>
            </a:pPr>
            <a:r>
              <a:rPr lang="en-US" sz="2400">
                <a:solidFill>
                  <a:srgbClr val="FFFFFF"/>
                </a:solidFill>
              </a:rPr>
              <a:t>後設資料規範</a:t>
            </a:r>
          </a:p>
          <a:p>
            <a:pPr lvl="0" algn="ctr">
              <a:spcBef>
                <a:spcPts val="0"/>
              </a:spcBef>
              <a:buNone/>
            </a:pPr>
            <a:r>
              <a:rPr lang="en-US" sz="2400">
                <a:solidFill>
                  <a:srgbClr val="FFFFFF"/>
                </a:solidFill>
              </a:rPr>
              <a:t>的制訂</a:t>
            </a:r>
          </a:p>
        </p:txBody>
      </p:sp>
      <p:sp>
        <p:nvSpPr>
          <p:cNvPr id="1597" name="Shape 1597"/>
          <p:cNvSpPr/>
          <p:nvPr/>
        </p:nvSpPr>
        <p:spPr>
          <a:xfrm>
            <a:off x="820900" y="1551075"/>
            <a:ext cx="2441700" cy="1041300"/>
          </a:xfrm>
          <a:prstGeom prst="roundRect">
            <a:avLst>
              <a:gd fmla="val 16667" name="adj"/>
            </a:avLst>
          </a:prstGeom>
          <a:solidFill>
            <a:schemeClr val="dk1"/>
          </a:solidFill>
          <a:ln>
            <a:noFill/>
          </a:ln>
        </p:spPr>
        <p:txBody>
          <a:bodyPr anchorCtr="0" anchor="ctr" bIns="91425" lIns="91425" rIns="91425" tIns="91425">
            <a:noAutofit/>
          </a:bodyPr>
          <a:lstStyle/>
          <a:p>
            <a:pPr lvl="0" rtl="0">
              <a:spcBef>
                <a:spcPts val="0"/>
              </a:spcBef>
              <a:buNone/>
            </a:pPr>
            <a:r>
              <a:rPr lang="en-US" sz="2400">
                <a:solidFill>
                  <a:srgbClr val="FFFFFF"/>
                </a:solidFill>
              </a:rPr>
              <a:t>網頁外觀的設計</a:t>
            </a:r>
          </a:p>
        </p:txBody>
      </p:sp>
      <p:sp>
        <p:nvSpPr>
          <p:cNvPr id="1598" name="Shape 1598"/>
          <p:cNvSpPr/>
          <p:nvPr/>
        </p:nvSpPr>
        <p:spPr>
          <a:xfrm>
            <a:off x="820900" y="5000000"/>
            <a:ext cx="2441700" cy="1041300"/>
          </a:xfrm>
          <a:prstGeom prst="roundRect">
            <a:avLst>
              <a:gd fmla="val 16667" name="adj"/>
            </a:avLst>
          </a:prstGeom>
          <a:solidFill>
            <a:srgbClr val="B36124"/>
          </a:solidFill>
          <a:ln>
            <a:noFill/>
          </a:ln>
        </p:spPr>
        <p:txBody>
          <a:bodyPr anchorCtr="0" anchor="ctr" bIns="91425" lIns="91425" rIns="91425" tIns="91425">
            <a:noAutofit/>
          </a:bodyPr>
          <a:lstStyle/>
          <a:p>
            <a:pPr lvl="0" rtl="0" algn="ctr">
              <a:spcBef>
                <a:spcPts val="0"/>
              </a:spcBef>
              <a:buNone/>
            </a:pPr>
            <a:r>
              <a:rPr lang="en-US" sz="2400">
                <a:solidFill>
                  <a:srgbClr val="FFFFFF"/>
                </a:solidFill>
              </a:rPr>
              <a:t>整合聯合目錄與資源探索系統</a:t>
            </a:r>
          </a:p>
        </p:txBody>
      </p:sp>
      <p:sp>
        <p:nvSpPr>
          <p:cNvPr id="1599" name="Shape 1599"/>
          <p:cNvSpPr/>
          <p:nvPr/>
        </p:nvSpPr>
        <p:spPr>
          <a:xfrm>
            <a:off x="4755900" y="5000050"/>
            <a:ext cx="2543400" cy="1041300"/>
          </a:xfrm>
          <a:prstGeom prst="roundRect">
            <a:avLst>
              <a:gd fmla="val 16667" name="adj"/>
            </a:avLst>
          </a:prstGeom>
          <a:solidFill>
            <a:srgbClr val="597E38"/>
          </a:solidFill>
          <a:ln>
            <a:noFill/>
          </a:ln>
        </p:spPr>
        <p:txBody>
          <a:bodyPr anchorCtr="0" anchor="ctr" bIns="91425" lIns="91425" rIns="91425" tIns="91425">
            <a:noAutofit/>
          </a:bodyPr>
          <a:lstStyle/>
          <a:p>
            <a:pPr lvl="0" algn="ctr">
              <a:spcBef>
                <a:spcPts val="0"/>
              </a:spcBef>
              <a:buNone/>
            </a:pPr>
            <a:r>
              <a:rPr lang="en-US" sz="2400">
                <a:solidFill>
                  <a:srgbClr val="FFFFFF"/>
                </a:solidFill>
              </a:rPr>
              <a:t>數位典藏</a:t>
            </a:r>
          </a:p>
          <a:p>
            <a:pPr lvl="0" rtl="0" algn="ctr">
              <a:spcBef>
                <a:spcPts val="0"/>
              </a:spcBef>
              <a:buNone/>
            </a:pPr>
            <a:r>
              <a:rPr lang="en-US" sz="2400">
                <a:solidFill>
                  <a:srgbClr val="FFFFFF"/>
                </a:solidFill>
              </a:rPr>
              <a:t>加值應用</a:t>
            </a:r>
          </a:p>
        </p:txBody>
      </p:sp>
      <p:sp>
        <p:nvSpPr>
          <p:cNvPr id="1600" name="Shape 1600"/>
          <p:cNvSpPr/>
          <p:nvPr/>
        </p:nvSpPr>
        <p:spPr>
          <a:xfrm rot="-2701058">
            <a:off x="5266648" y="2582043"/>
            <a:ext cx="689217" cy="873135"/>
          </a:xfrm>
          <a:prstGeom prst="rightArrow">
            <a:avLst>
              <a:gd fmla="val 50000" name="adj1"/>
              <a:gd fmla="val 50000" name="adj2"/>
            </a:avLst>
          </a:prstGeom>
          <a:solidFill>
            <a:srgbClr val="BF9000"/>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1" name="Shape 1601"/>
          <p:cNvSpPr/>
          <p:nvPr/>
        </p:nvSpPr>
        <p:spPr>
          <a:xfrm flipH="1" rot="-8098942">
            <a:off x="5266648" y="4147643"/>
            <a:ext cx="689217" cy="873135"/>
          </a:xfrm>
          <a:prstGeom prst="rightArrow">
            <a:avLst>
              <a:gd fmla="val 50000" name="adj1"/>
              <a:gd fmla="val 50000" name="adj2"/>
            </a:avLst>
          </a:prstGeom>
          <a:solidFill>
            <a:srgbClr val="597E38"/>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2" name="Shape 1602"/>
          <p:cNvSpPr/>
          <p:nvPr/>
        </p:nvSpPr>
        <p:spPr>
          <a:xfrm flipH="1" rot="2701058">
            <a:off x="1965523" y="2582043"/>
            <a:ext cx="689217" cy="873135"/>
          </a:xfrm>
          <a:prstGeom prst="rightArrow">
            <a:avLst>
              <a:gd fmla="val 50000" name="adj1"/>
              <a:gd fmla="val 50000" name="adj2"/>
            </a:avLst>
          </a:prstGeom>
          <a:solidFill>
            <a:schemeClr val="dk1"/>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3" name="Shape 1603"/>
          <p:cNvSpPr/>
          <p:nvPr/>
        </p:nvSpPr>
        <p:spPr>
          <a:xfrm rot="8098942">
            <a:off x="1965523" y="4147643"/>
            <a:ext cx="689217" cy="873135"/>
          </a:xfrm>
          <a:prstGeom prst="rightArrow">
            <a:avLst>
              <a:gd fmla="val 50000" name="adj1"/>
              <a:gd fmla="val 50000" name="adj2"/>
            </a:avLst>
          </a:prstGeom>
          <a:solidFill>
            <a:srgbClr val="B3612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1604" name="Shape 1604"/>
          <p:cNvGrpSpPr/>
          <p:nvPr/>
        </p:nvGrpSpPr>
        <p:grpSpPr>
          <a:xfrm>
            <a:off x="2366138" y="3095353"/>
            <a:ext cx="3148840" cy="1401712"/>
            <a:chOff x="4786800" y="4707425"/>
            <a:chExt cx="2496900" cy="1111500"/>
          </a:xfrm>
        </p:grpSpPr>
        <p:sp>
          <p:nvSpPr>
            <p:cNvPr id="1605" name="Shape 1605"/>
            <p:cNvSpPr/>
            <p:nvPr/>
          </p:nvSpPr>
          <p:spPr>
            <a:xfrm>
              <a:off x="4786800" y="4707425"/>
              <a:ext cx="2496900" cy="1111500"/>
            </a:xfrm>
            <a:prstGeom prst="roundRect">
              <a:avLst>
                <a:gd fmla="val 16667" name="adj"/>
              </a:avLst>
            </a:prstGeom>
            <a:solidFill>
              <a:srgbClr val="FFFFFF"/>
            </a:solidFill>
            <a:ln cap="flat" cmpd="sng" w="38100">
              <a:solidFill>
                <a:srgbClr val="3B542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606" name="Shape 1606"/>
            <p:cNvPicPr preferRelativeResize="0"/>
            <p:nvPr/>
          </p:nvPicPr>
          <p:blipFill>
            <a:blip r:embed="rId3">
              <a:alphaModFix/>
            </a:blip>
            <a:stretch>
              <a:fillRect/>
            </a:stretch>
          </p:blipFill>
          <p:spPr>
            <a:xfrm>
              <a:off x="4939875" y="4891700"/>
              <a:ext cx="2190750" cy="742950"/>
            </a:xfrm>
            <a:prstGeom prst="rect">
              <a:avLst/>
            </a:prstGeom>
            <a:noFill/>
            <a:ln>
              <a:noFill/>
            </a:ln>
          </p:spPr>
        </p:pic>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0" name="Shape 1610"/>
        <p:cNvGrpSpPr/>
        <p:nvPr/>
      </p:nvGrpSpPr>
      <p:grpSpPr>
        <a:xfrm>
          <a:off x="0" y="0"/>
          <a:ext cx="0" cy="0"/>
          <a:chOff x="0" y="0"/>
          <a:chExt cx="0" cy="0"/>
        </a:xfrm>
      </p:grpSpPr>
      <p:sp>
        <p:nvSpPr>
          <p:cNvPr id="1611" name="Shape 1611"/>
          <p:cNvSpPr/>
          <p:nvPr/>
        </p:nvSpPr>
        <p:spPr>
          <a:xfrm>
            <a:off x="0" y="2924943"/>
            <a:ext cx="9144000" cy="1656183"/>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Verdana"/>
              <a:buNone/>
            </a:pPr>
            <a:r>
              <a:t/>
            </a:r>
            <a:endParaRPr sz="1800">
              <a:solidFill>
                <a:schemeClr val="dk1"/>
              </a:solidFill>
              <a:latin typeface="Arial"/>
              <a:ea typeface="Arial"/>
              <a:cs typeface="Arial"/>
              <a:sym typeface="Arial"/>
            </a:endParaRPr>
          </a:p>
        </p:txBody>
      </p:sp>
      <p:sp>
        <p:nvSpPr>
          <p:cNvPr id="1612" name="Shape 1612"/>
          <p:cNvSpPr/>
          <p:nvPr/>
        </p:nvSpPr>
        <p:spPr>
          <a:xfrm>
            <a:off x="0" y="3356992"/>
            <a:ext cx="9144000" cy="1224135"/>
          </a:xfrm>
          <a:prstGeom prst="rect">
            <a:avLst/>
          </a:prstGeom>
          <a:solidFill>
            <a:schemeClr val="folHlink">
              <a:alpha val="39607"/>
            </a:schemeClr>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13" name="Shape 1613"/>
          <p:cNvSpPr txBox="1"/>
          <p:nvPr>
            <p:ph type="title"/>
          </p:nvPr>
        </p:nvSpPr>
        <p:spPr>
          <a:xfrm>
            <a:off x="2015408" y="3306101"/>
            <a:ext cx="5794800" cy="13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4000" u="none" cap="none" strike="noStrike">
                <a:solidFill>
                  <a:srgbClr val="001933"/>
                </a:solidFill>
                <a:latin typeface="Arial"/>
                <a:ea typeface="Arial"/>
                <a:cs typeface="Arial"/>
                <a:sym typeface="Arial"/>
              </a:rPr>
              <a:t>臺灣百年圖書館史</a:t>
            </a:r>
            <a:br>
              <a:rPr b="1" i="0" lang="en-US" sz="4000" u="none" cap="none" strike="noStrike">
                <a:solidFill>
                  <a:srgbClr val="001933"/>
                </a:solidFill>
                <a:latin typeface="Arial"/>
                <a:ea typeface="Arial"/>
                <a:cs typeface="Arial"/>
                <a:sym typeface="Arial"/>
              </a:rPr>
            </a:br>
            <a:r>
              <a:rPr b="1" i="0" lang="en-US" sz="4000" u="none" cap="none" strike="noStrike">
                <a:solidFill>
                  <a:srgbClr val="001933"/>
                </a:solidFill>
                <a:latin typeface="Arial"/>
                <a:ea typeface="Arial"/>
                <a:cs typeface="Arial"/>
                <a:sym typeface="Arial"/>
              </a:rPr>
              <a:t>數位圖書館 </a:t>
            </a:r>
          </a:p>
        </p:txBody>
      </p:sp>
      <p:sp>
        <p:nvSpPr>
          <p:cNvPr id="1614" name="Shape 1614"/>
          <p:cNvSpPr txBox="1"/>
          <p:nvPr>
            <p:ph idx="1" type="body"/>
          </p:nvPr>
        </p:nvSpPr>
        <p:spPr>
          <a:xfrm>
            <a:off x="2015408" y="1805915"/>
            <a:ext cx="5794800" cy="15003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ans Symbols"/>
              <a:buNone/>
            </a:pPr>
            <a:r>
              <a:rPr b="1" i="0" lang="en-US" sz="2800" u="none" cap="none" strike="noStrike">
                <a:solidFill>
                  <a:schemeClr val="dk1"/>
                </a:solidFill>
                <a:latin typeface="Arial"/>
                <a:ea typeface="Arial"/>
                <a:cs typeface="Arial"/>
                <a:sym typeface="Arial"/>
              </a:rPr>
              <a:t>DSpace-DLLL 應用實例</a:t>
            </a:r>
            <a:r>
              <a:rPr b="1" i="0" lang="en-US" sz="2800" u="none" cap="none" strike="noStrike">
                <a:solidFill>
                  <a:schemeClr val="dk1"/>
                </a:solidFill>
                <a:latin typeface="Arial"/>
                <a:ea typeface="Arial"/>
                <a:cs typeface="Arial"/>
                <a:sym typeface="Arial"/>
              </a:rPr>
              <a:t>1</a:t>
            </a:r>
          </a:p>
        </p:txBody>
      </p:sp>
      <p:sp>
        <p:nvSpPr>
          <p:cNvPr id="1615" name="Shape 1615"/>
          <p:cNvSpPr/>
          <p:nvPr/>
        </p:nvSpPr>
        <p:spPr>
          <a:xfrm>
            <a:off x="2015391" y="4614226"/>
            <a:ext cx="4256400" cy="83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u="sng">
                <a:solidFill>
                  <a:schemeClr val="hlink"/>
                </a:solidFill>
                <a:latin typeface="Verdana"/>
                <a:ea typeface="Verdana"/>
                <a:cs typeface="Verdana"/>
                <a:sym typeface="Verdana"/>
                <a:hlinkClick r:id="rId3"/>
              </a:rPr>
              <a:t>http://tlh.lias.nccu.edu.tw</a:t>
            </a:r>
          </a:p>
          <a:p>
            <a:pPr indent="0" lvl="0" marL="0" marR="0" rtl="0" algn="l">
              <a:spcBef>
                <a:spcPts val="0"/>
              </a:spcBef>
              <a:buNone/>
            </a:pPr>
            <a:r>
              <a:t/>
            </a:r>
            <a:endParaRPr sz="2400">
              <a:solidFill>
                <a:schemeClr val="dk1"/>
              </a:solidFill>
              <a:latin typeface="Verdana"/>
              <a:ea typeface="Verdana"/>
              <a:cs typeface="Verdana"/>
              <a:sym typeface="Verdana"/>
            </a:endParaRPr>
          </a:p>
        </p:txBody>
      </p:sp>
      <p:pic>
        <p:nvPicPr>
          <p:cNvPr descr="2011-05-24_233541 TLH Header.tif" id="1616" name="Shape 1616"/>
          <p:cNvPicPr preferRelativeResize="0"/>
          <p:nvPr/>
        </p:nvPicPr>
        <p:blipFill rotWithShape="1">
          <a:blip r:embed="rId4">
            <a:alphaModFix/>
          </a:blip>
          <a:srcRect b="39534" l="0" r="57267" t="0"/>
          <a:stretch/>
        </p:blipFill>
        <p:spPr>
          <a:xfrm>
            <a:off x="0" y="3356974"/>
            <a:ext cx="1977000" cy="1224000"/>
          </a:xfrm>
          <a:prstGeom prst="rect">
            <a:avLst/>
          </a:prstGeom>
          <a:noFill/>
          <a:ln>
            <a:noFill/>
          </a:ln>
        </p:spPr>
      </p:pic>
      <p:sp>
        <p:nvSpPr>
          <p:cNvPr id="1617" name="Shape 1617"/>
          <p:cNvSpPr/>
          <p:nvPr/>
        </p:nvSpPr>
        <p:spPr>
          <a:xfrm>
            <a:off x="7848600" y="369835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18" name="Shape 1618"/>
          <p:cNvSpPr/>
          <p:nvPr/>
        </p:nvSpPr>
        <p:spPr>
          <a:xfrm>
            <a:off x="8382000" y="339355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19" name="Shape 1619"/>
          <p:cNvSpPr/>
          <p:nvPr/>
        </p:nvSpPr>
        <p:spPr>
          <a:xfrm>
            <a:off x="8372475" y="3984103"/>
            <a:ext cx="609599" cy="533399"/>
          </a:xfrm>
          <a:prstGeom prst="hexagon">
            <a:avLst>
              <a:gd fmla="val 28571" name="adj"/>
              <a:gd fmla="val 115470" name="vf"/>
            </a:avLst>
          </a:prstGeom>
          <a:solidFill>
            <a:schemeClr val="dk2"/>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Verdana"/>
              <a:ea typeface="Verdana"/>
              <a:cs typeface="Verdana"/>
              <a:sym typeface="Verdana"/>
            </a:endParaRPr>
          </a:p>
        </p:txBody>
      </p:sp>
      <p:sp>
        <p:nvSpPr>
          <p:cNvPr id="1620" name="Shape 1620"/>
          <p:cNvSpPr txBox="1"/>
          <p:nvPr/>
        </p:nvSpPr>
        <p:spPr>
          <a:xfrm>
            <a:off x="8362950" y="4130400"/>
            <a:ext cx="609600" cy="228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Verdana"/>
              <a:buNone/>
            </a:pPr>
            <a:fld id="{00000000-1234-1234-1234-123412341234}" type="slidenum">
              <a:rPr b="0" i="0" lang="en-US" sz="1600" u="none" cap="none" strike="noStrike">
                <a:solidFill>
                  <a:schemeClr val="lt1"/>
                </a:solidFill>
                <a:latin typeface="Verdana"/>
                <a:ea typeface="Verdana"/>
                <a:cs typeface="Verdana"/>
                <a:sym typeface="Verdana"/>
              </a:rPr>
              <a:t>‹#›</a:t>
            </a:fld>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4" name="Shape 1624"/>
        <p:cNvGrpSpPr/>
        <p:nvPr/>
      </p:nvGrpSpPr>
      <p:grpSpPr>
        <a:xfrm>
          <a:off x="0" y="0"/>
          <a:ext cx="0" cy="0"/>
          <a:chOff x="0" y="0"/>
          <a:chExt cx="0" cy="0"/>
        </a:xfrm>
      </p:grpSpPr>
      <p:sp>
        <p:nvSpPr>
          <p:cNvPr id="1625" name="Shape 1625"/>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200" u="none" cap="none" strike="noStrike">
                <a:solidFill>
                  <a:schemeClr val="lt1"/>
                </a:solidFill>
                <a:latin typeface="Arial"/>
                <a:ea typeface="Arial"/>
                <a:cs typeface="Arial"/>
                <a:sym typeface="Arial"/>
              </a:rPr>
              <a:t>建置背景、內容與成果</a:t>
            </a:r>
          </a:p>
        </p:txBody>
      </p:sp>
      <p:sp>
        <p:nvSpPr>
          <p:cNvPr id="1626" name="Shape 1626"/>
          <p:cNvSpPr txBox="1"/>
          <p:nvPr>
            <p:ph idx="1" type="body"/>
          </p:nvPr>
        </p:nvSpPr>
        <p:spPr>
          <a:xfrm>
            <a:off x="457200" y="1076325"/>
            <a:ext cx="7643192" cy="5248275"/>
          </a:xfrm>
          <a:prstGeom prst="rect">
            <a:avLst/>
          </a:prstGeom>
          <a:noFill/>
          <a:ln>
            <a:noFill/>
          </a:ln>
        </p:spPr>
        <p:txBody>
          <a:bodyPr anchorCtr="0" anchor="ctr" bIns="45700" lIns="91425" rIns="91425" tIns="45700">
            <a:noAutofit/>
          </a:bodyPr>
          <a:lstStyle/>
          <a:p>
            <a:pPr indent="-342900" lvl="0" marL="342900" marR="0" rtl="0" algn="l">
              <a:spcBef>
                <a:spcPts val="0"/>
              </a:spcBef>
              <a:spcAft>
                <a:spcPts val="0"/>
              </a:spcAft>
              <a:buClr>
                <a:schemeClr val="hlink"/>
              </a:buClr>
              <a:buSzPct val="100000"/>
              <a:buFont typeface="Noto Sans Symbols"/>
            </a:pPr>
            <a:r>
              <a:rPr b="1" i="0" lang="en-US" sz="2800" u="none" cap="none" strike="noStrike">
                <a:solidFill>
                  <a:srgbClr val="597E38"/>
                </a:solidFill>
                <a:latin typeface="Arial"/>
                <a:ea typeface="Arial"/>
                <a:cs typeface="Arial"/>
                <a:sym typeface="Arial"/>
              </a:rPr>
              <a:t>國立政治大學圖書資訊與檔案學研究所</a:t>
            </a:r>
            <a:r>
              <a:rPr b="0" i="0" lang="en-US" sz="2800" u="none" cap="none" strike="noStrike">
                <a:solidFill>
                  <a:schemeClr val="dk1"/>
                </a:solidFill>
                <a:latin typeface="Arial"/>
                <a:ea typeface="Arial"/>
                <a:cs typeface="Arial"/>
                <a:sym typeface="Arial"/>
              </a:rPr>
              <a:t>於政治大學發展一流頂尖大學計畫支援，以DSpace-DLLL為基礎發展</a:t>
            </a:r>
          </a:p>
          <a:p>
            <a:pPr indent="-342900" lvl="0" marL="342900" marR="0" rtl="0" algn="l">
              <a:spcBef>
                <a:spcPts val="560"/>
              </a:spcBef>
              <a:spcAft>
                <a:spcPts val="0"/>
              </a:spcAft>
              <a:buClr>
                <a:schemeClr val="hlink"/>
              </a:buClr>
              <a:buSzPct val="100000"/>
              <a:buFont typeface="Noto Sans Symbols"/>
            </a:pPr>
            <a:r>
              <a:rPr b="0" i="0" lang="en-US" sz="2800" u="none" cap="none" strike="noStrike">
                <a:solidFill>
                  <a:schemeClr val="dk1"/>
                </a:solidFill>
                <a:latin typeface="Arial"/>
                <a:ea typeface="Arial"/>
                <a:cs typeface="Arial"/>
                <a:sym typeface="Arial"/>
              </a:rPr>
              <a:t>以</a:t>
            </a:r>
            <a:r>
              <a:rPr b="1" i="0" lang="en-US" sz="2800" u="none" cap="none" strike="noStrike">
                <a:solidFill>
                  <a:srgbClr val="597E38"/>
                </a:solidFill>
                <a:latin typeface="Arial"/>
                <a:ea typeface="Arial"/>
                <a:cs typeface="Arial"/>
                <a:sym typeface="Arial"/>
              </a:rPr>
              <a:t>臺灣圖書館事業</a:t>
            </a:r>
            <a:r>
              <a:rPr b="0" i="0" lang="en-US" sz="2800" u="none" cap="none" strike="noStrike">
                <a:solidFill>
                  <a:schemeClr val="dk1"/>
                </a:solidFill>
                <a:latin typeface="Arial"/>
                <a:ea typeface="Arial"/>
                <a:cs typeface="Arial"/>
                <a:sym typeface="Arial"/>
              </a:rPr>
              <a:t>過去百年發展歷史為主，時間範圍包括1900年至2006年</a:t>
            </a:r>
          </a:p>
          <a:p>
            <a:pPr indent="-342900" lvl="0" marL="342900" marR="0" rtl="0" algn="l">
              <a:spcBef>
                <a:spcPts val="560"/>
              </a:spcBef>
              <a:spcAft>
                <a:spcPts val="0"/>
              </a:spcAft>
              <a:buClr>
                <a:schemeClr val="hlink"/>
              </a:buClr>
              <a:buSzPct val="100000"/>
              <a:buFont typeface="Noto Sans Symbols"/>
            </a:pPr>
            <a:r>
              <a:rPr b="0" i="0" lang="en-US" sz="2800" u="none" cap="none" strike="noStrike">
                <a:solidFill>
                  <a:schemeClr val="dk1"/>
                </a:solidFill>
                <a:latin typeface="Arial"/>
                <a:ea typeface="Arial"/>
                <a:cs typeface="Arial"/>
                <a:sym typeface="Arial"/>
              </a:rPr>
              <a:t>涵蓋圖書館事業綜述、國家圖書館、公共圖書館、學術圖書館、圖書館相關學會、圖書資訊學教育、圖書館事業歷史、大事紀要、圖書館建築、人物、事件等</a:t>
            </a:r>
          </a:p>
          <a:p>
            <a:pPr indent="-342900" lvl="0" marL="342900" marR="0" rtl="0" algn="l">
              <a:spcBef>
                <a:spcPts val="560"/>
              </a:spcBef>
              <a:spcAft>
                <a:spcPts val="0"/>
              </a:spcAft>
              <a:buClr>
                <a:schemeClr val="hlink"/>
              </a:buClr>
              <a:buSzPct val="100000"/>
              <a:buFont typeface="Noto Sans Symbols"/>
            </a:pPr>
            <a:r>
              <a:rPr b="0" i="0" lang="en-US" sz="2800" u="none" cap="none" strike="noStrike">
                <a:solidFill>
                  <a:schemeClr val="dk1"/>
                </a:solidFill>
                <a:latin typeface="Arial"/>
                <a:ea typeface="Arial"/>
                <a:cs typeface="Arial"/>
                <a:sym typeface="Arial"/>
              </a:rPr>
              <a:t>201</a:t>
            </a:r>
            <a:r>
              <a:rPr lang="en-US"/>
              <a:t>6</a:t>
            </a:r>
            <a:r>
              <a:rPr b="0" i="0" lang="en-US" sz="2800" u="none" cap="none" strike="noStrike">
                <a:solidFill>
                  <a:schemeClr val="dk1"/>
                </a:solidFill>
                <a:latin typeface="Arial"/>
                <a:ea typeface="Arial"/>
                <a:cs typeface="Arial"/>
                <a:sym typeface="Arial"/>
              </a:rPr>
              <a:t>年</a:t>
            </a:r>
            <a:r>
              <a:rPr lang="en-US"/>
              <a:t>7</a:t>
            </a:r>
            <a:r>
              <a:rPr b="0" i="0" lang="en-US" sz="2800" u="none" cap="none" strike="noStrike">
                <a:solidFill>
                  <a:schemeClr val="dk1"/>
                </a:solidFill>
                <a:latin typeface="Arial"/>
                <a:ea typeface="Arial"/>
                <a:cs typeface="Arial"/>
                <a:sym typeface="Arial"/>
              </a:rPr>
              <a:t>月為止已有12</a:t>
            </a:r>
            <a:r>
              <a:rPr lang="en-US"/>
              <a:t>60</a:t>
            </a:r>
            <a:r>
              <a:rPr b="0" i="0" lang="en-US" sz="2800" u="none" cap="none" strike="noStrike">
                <a:solidFill>
                  <a:schemeClr val="dk1"/>
                </a:solidFill>
                <a:latin typeface="Arial"/>
                <a:ea typeface="Arial"/>
                <a:cs typeface="Arial"/>
                <a:sym typeface="Arial"/>
              </a:rPr>
              <a:t>筆建檔</a:t>
            </a:r>
          </a:p>
        </p:txBody>
      </p:sp>
      <p:sp>
        <p:nvSpPr>
          <p:cNvPr id="1627" name="Shape 1627"/>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2" name="Shape 1632"/>
        <p:cNvGrpSpPr/>
        <p:nvPr/>
      </p:nvGrpSpPr>
      <p:grpSpPr>
        <a:xfrm>
          <a:off x="0" y="0"/>
          <a:ext cx="0" cy="0"/>
          <a:chOff x="0" y="0"/>
          <a:chExt cx="0" cy="0"/>
        </a:xfrm>
      </p:grpSpPr>
      <p:sp>
        <p:nvSpPr>
          <p:cNvPr id="1633" name="Shape 1633"/>
          <p:cNvSpPr txBox="1"/>
          <p:nvPr>
            <p:ph type="title"/>
          </p:nvPr>
        </p:nvSpPr>
        <p:spPr>
          <a:xfrm>
            <a:off x="1143000" y="381000"/>
            <a:ext cx="6705600" cy="563700"/>
          </a:xfrm>
          <a:prstGeom prst="rect">
            <a:avLst/>
          </a:prstGeom>
        </p:spPr>
        <p:txBody>
          <a:bodyPr anchorCtr="0" anchor="ctr" bIns="91425" lIns="91425" rIns="91425" tIns="91425">
            <a:noAutofit/>
          </a:bodyPr>
          <a:lstStyle/>
          <a:p>
            <a:pPr lvl="0">
              <a:spcBef>
                <a:spcPts val="0"/>
              </a:spcBef>
              <a:buNone/>
            </a:pPr>
            <a:r>
              <a:rPr lang="en-US"/>
              <a:t>內容資料層級架構</a:t>
            </a:r>
          </a:p>
        </p:txBody>
      </p:sp>
      <p:sp>
        <p:nvSpPr>
          <p:cNvPr id="1634" name="Shape 1634"/>
          <p:cNvSpPr txBox="1"/>
          <p:nvPr>
            <p:ph idx="1" type="body"/>
          </p:nvPr>
        </p:nvSpPr>
        <p:spPr>
          <a:xfrm>
            <a:off x="245150" y="1076325"/>
            <a:ext cx="3975000" cy="5248200"/>
          </a:xfrm>
          <a:prstGeom prst="rect">
            <a:avLst/>
          </a:prstGeom>
        </p:spPr>
        <p:txBody>
          <a:bodyPr anchorCtr="0" anchor="t" bIns="91425" lIns="91425" rIns="91425" tIns="91425">
            <a:noAutofit/>
          </a:bodyPr>
          <a:lstStyle/>
          <a:p>
            <a:pPr lvl="0">
              <a:spcBef>
                <a:spcPts val="0"/>
              </a:spcBef>
              <a:buNone/>
            </a:pPr>
            <a:r>
              <a:rPr b="1" lang="en-US"/>
              <a:t>[社群] 大事記</a:t>
            </a:r>
          </a:p>
          <a:p>
            <a:pPr indent="-355600" lvl="0" marL="457200">
              <a:spcBef>
                <a:spcPts val="0"/>
              </a:spcBef>
              <a:buSzPct val="100000"/>
            </a:pPr>
            <a:r>
              <a:rPr lang="en-US" sz="2000"/>
              <a:t>[社群] 臺灣圖書館紀要</a:t>
            </a:r>
          </a:p>
          <a:p>
            <a:pPr indent="-355600" lvl="0" marL="457200">
              <a:spcBef>
                <a:spcPts val="0"/>
              </a:spcBef>
              <a:spcAft>
                <a:spcPts val="1000"/>
              </a:spcAft>
              <a:buSzPct val="100000"/>
            </a:pPr>
            <a:r>
              <a:rPr lang="en-US" sz="2000"/>
              <a:t>[社群] 臺灣圖書館事業大事記</a:t>
            </a:r>
          </a:p>
          <a:p>
            <a:pPr lvl="0">
              <a:spcBef>
                <a:spcPts val="0"/>
              </a:spcBef>
              <a:buNone/>
            </a:pPr>
            <a:r>
              <a:rPr b="1" lang="en-US"/>
              <a:t>[社群] 各類圖書館</a:t>
            </a:r>
          </a:p>
          <a:p>
            <a:pPr indent="-355600" lvl="0" marL="457200">
              <a:spcBef>
                <a:spcPts val="0"/>
              </a:spcBef>
              <a:buSzPct val="100000"/>
            </a:pPr>
            <a:r>
              <a:rPr lang="en-US" sz="2000"/>
              <a:t>[社群] 臺灣公共圖書館史</a:t>
            </a:r>
          </a:p>
          <a:p>
            <a:pPr indent="-355600" lvl="0" marL="457200">
              <a:spcBef>
                <a:spcPts val="0"/>
              </a:spcBef>
              <a:buSzPct val="100000"/>
            </a:pPr>
            <a:r>
              <a:rPr lang="en-US" sz="2000"/>
              <a:t>[社群] 國家圖書館簡史</a:t>
            </a:r>
          </a:p>
          <a:p>
            <a:pPr indent="-355600" lvl="0" marL="457200">
              <a:spcBef>
                <a:spcPts val="0"/>
              </a:spcBef>
              <a:buSzPct val="100000"/>
            </a:pPr>
            <a:r>
              <a:rPr lang="en-US" sz="2000"/>
              <a:t>[類別] 國家圖書館</a:t>
            </a:r>
          </a:p>
          <a:p>
            <a:pPr indent="-355600" lvl="0" marL="457200">
              <a:spcBef>
                <a:spcPts val="0"/>
              </a:spcBef>
              <a:buSzPct val="100000"/>
            </a:pPr>
            <a:r>
              <a:rPr lang="en-US" sz="2000"/>
              <a:t>[類別] 公共圖書館</a:t>
            </a:r>
          </a:p>
          <a:p>
            <a:pPr indent="-355600" lvl="0" marL="457200">
              <a:spcBef>
                <a:spcPts val="0"/>
              </a:spcBef>
              <a:buSzPct val="100000"/>
            </a:pPr>
            <a:r>
              <a:rPr lang="en-US" sz="2000"/>
              <a:t>[類別] 學術圖書館</a:t>
            </a:r>
          </a:p>
          <a:p>
            <a:pPr indent="-355600" lvl="0" marL="457200">
              <a:spcBef>
                <a:spcPts val="0"/>
              </a:spcBef>
              <a:spcAft>
                <a:spcPts val="1000"/>
              </a:spcAft>
              <a:buSzPct val="100000"/>
            </a:pPr>
            <a:r>
              <a:rPr lang="en-US" sz="2000"/>
              <a:t>[類別] 圖書館組織</a:t>
            </a:r>
          </a:p>
          <a:p>
            <a:pPr lvl="0">
              <a:spcBef>
                <a:spcPts val="0"/>
              </a:spcBef>
              <a:buNone/>
            </a:pPr>
            <a:r>
              <a:rPr b="1" lang="en-US"/>
              <a:t>[社群] 圖書資訊學教育</a:t>
            </a:r>
          </a:p>
          <a:p>
            <a:pPr indent="-355600" lvl="0" marL="457200">
              <a:spcBef>
                <a:spcPts val="0"/>
              </a:spcBef>
              <a:buSzPct val="100000"/>
            </a:pPr>
            <a:r>
              <a:rPr lang="en-US" sz="2000"/>
              <a:t>[社群] 圖書資訊學教育大事記</a:t>
            </a:r>
          </a:p>
          <a:p>
            <a:pPr indent="-355600" lvl="0" marL="457200">
              <a:spcBef>
                <a:spcPts val="0"/>
              </a:spcBef>
              <a:buSzPct val="100000"/>
            </a:pPr>
            <a:r>
              <a:rPr lang="en-US" sz="2000"/>
              <a:t>[社群] 圖書資訊學教育簡史</a:t>
            </a:r>
          </a:p>
          <a:p>
            <a:pPr indent="-355600" lvl="0" marL="457200">
              <a:spcBef>
                <a:spcPts val="0"/>
              </a:spcBef>
              <a:buSzPct val="100000"/>
            </a:pPr>
            <a:r>
              <a:rPr lang="en-US" sz="2000"/>
              <a:t>[類別] 圖書資訊學教育系所</a:t>
            </a:r>
          </a:p>
        </p:txBody>
      </p:sp>
      <p:sp>
        <p:nvSpPr>
          <p:cNvPr id="1635" name="Shape 1635"/>
          <p:cNvSpPr txBox="1"/>
          <p:nvPr>
            <p:ph idx="12" type="sldNum"/>
          </p:nvPr>
        </p:nvSpPr>
        <p:spPr>
          <a:xfrm>
            <a:off x="8139325" y="6386525"/>
            <a:ext cx="752100" cy="228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636" name="Shape 1636"/>
          <p:cNvSpPr txBox="1"/>
          <p:nvPr>
            <p:ph idx="2" type="body"/>
          </p:nvPr>
        </p:nvSpPr>
        <p:spPr>
          <a:xfrm>
            <a:off x="4370075" y="1076325"/>
            <a:ext cx="3975000" cy="5248200"/>
          </a:xfrm>
          <a:prstGeom prst="rect">
            <a:avLst/>
          </a:prstGeom>
        </p:spPr>
        <p:txBody>
          <a:bodyPr anchorCtr="0" anchor="t" bIns="91425" lIns="91425" rIns="91425" tIns="91425">
            <a:noAutofit/>
          </a:bodyPr>
          <a:lstStyle/>
          <a:p>
            <a:pPr lvl="0">
              <a:lnSpc>
                <a:spcPct val="115000"/>
              </a:lnSpc>
              <a:spcBef>
                <a:spcPts val="0"/>
              </a:spcBef>
              <a:buNone/>
            </a:pPr>
            <a:r>
              <a:rPr b="1" lang="en-US"/>
              <a:t>[社群] 圖書館人物</a:t>
            </a:r>
          </a:p>
          <a:p>
            <a:pPr indent="-355600" lvl="0" marL="457200">
              <a:lnSpc>
                <a:spcPct val="115000"/>
              </a:lnSpc>
              <a:spcBef>
                <a:spcPts val="0"/>
              </a:spcBef>
              <a:buSzPct val="100000"/>
            </a:pPr>
            <a:r>
              <a:rPr lang="en-US" sz="2000"/>
              <a:t>[社群] 台灣圖書館史人物故事</a:t>
            </a:r>
          </a:p>
          <a:p>
            <a:pPr indent="-355600" lvl="0" marL="457200">
              <a:lnSpc>
                <a:spcPct val="115000"/>
              </a:lnSpc>
              <a:spcBef>
                <a:spcPts val="0"/>
              </a:spcBef>
              <a:buSzPct val="100000"/>
            </a:pPr>
            <a:r>
              <a:rPr lang="en-US" sz="2000"/>
              <a:t>[類別] 人物資料</a:t>
            </a:r>
          </a:p>
          <a:p>
            <a:pPr lvl="0">
              <a:lnSpc>
                <a:spcPct val="115000"/>
              </a:lnSpc>
              <a:spcBef>
                <a:spcPts val="0"/>
              </a:spcBef>
              <a:buNone/>
            </a:pPr>
            <a:r>
              <a:rPr b="1" lang="en-US"/>
              <a:t>[社群] 圖書館建築</a:t>
            </a:r>
          </a:p>
          <a:p>
            <a:pPr indent="-355600" lvl="0" marL="457200">
              <a:lnSpc>
                <a:spcPct val="115000"/>
              </a:lnSpc>
              <a:spcBef>
                <a:spcPts val="0"/>
              </a:spcBef>
              <a:buSzPct val="100000"/>
            </a:pPr>
            <a:r>
              <a:rPr lang="en-US" sz="2000"/>
              <a:t>[社群] 台灣重要圖書館</a:t>
            </a:r>
            <a:br>
              <a:rPr lang="en-US" sz="2000"/>
            </a:br>
            <a:r>
              <a:rPr lang="en-US" sz="2000"/>
              <a:t>建築紀要 </a:t>
            </a:r>
          </a:p>
          <a:p>
            <a:pPr indent="-355600" lvl="0" marL="457200">
              <a:lnSpc>
                <a:spcPct val="115000"/>
              </a:lnSpc>
              <a:spcBef>
                <a:spcPts val="0"/>
              </a:spcBef>
              <a:buSzPct val="100000"/>
            </a:pPr>
            <a:r>
              <a:rPr lang="en-US" sz="2000"/>
              <a:t>[類別] 建築作品</a:t>
            </a:r>
          </a:p>
          <a:p>
            <a:pPr lvl="0">
              <a:lnSpc>
                <a:spcPct val="115000"/>
              </a:lnSpc>
              <a:spcBef>
                <a:spcPts val="0"/>
              </a:spcBef>
              <a:buNone/>
            </a:pPr>
            <a:r>
              <a:rPr b="1" lang="en-US"/>
              <a:t>[社群] 各類文件</a:t>
            </a:r>
          </a:p>
          <a:p>
            <a:pPr indent="-355600" lvl="0" marL="457200">
              <a:lnSpc>
                <a:spcPct val="115000"/>
              </a:lnSpc>
              <a:spcBef>
                <a:spcPts val="0"/>
              </a:spcBef>
              <a:buSzPct val="100000"/>
            </a:pPr>
            <a:r>
              <a:rPr lang="en-US" sz="2000"/>
              <a:t>[類別] 書目資料</a:t>
            </a:r>
          </a:p>
          <a:p>
            <a:pPr indent="-355600" lvl="0" marL="457200">
              <a:lnSpc>
                <a:spcPct val="115000"/>
              </a:lnSpc>
              <a:spcBef>
                <a:spcPts val="0"/>
              </a:spcBef>
              <a:buSzPct val="100000"/>
            </a:pPr>
            <a:r>
              <a:rPr lang="en-US" sz="2000"/>
              <a:t>[類別] 檔案資料</a:t>
            </a:r>
          </a:p>
          <a:p>
            <a:pPr indent="-355600" lvl="0" marL="457200">
              <a:lnSpc>
                <a:spcPct val="115000"/>
              </a:lnSpc>
              <a:spcBef>
                <a:spcPts val="0"/>
              </a:spcBef>
              <a:buSzPct val="100000"/>
            </a:pPr>
            <a:r>
              <a:rPr lang="en-US" sz="2000"/>
              <a:t>[類別] 照片資料</a:t>
            </a:r>
          </a:p>
          <a:p>
            <a:pPr lvl="0">
              <a:spcBef>
                <a:spcPts val="0"/>
              </a:spcBef>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0" name="Shape 1640"/>
        <p:cNvGrpSpPr/>
        <p:nvPr/>
      </p:nvGrpSpPr>
      <p:grpSpPr>
        <a:xfrm>
          <a:off x="0" y="0"/>
          <a:ext cx="0" cy="0"/>
          <a:chOff x="0" y="0"/>
          <a:chExt cx="0" cy="0"/>
        </a:xfrm>
      </p:grpSpPr>
      <p:sp>
        <p:nvSpPr>
          <p:cNvPr id="1641" name="Shape 1641"/>
          <p:cNvSpPr txBox="1"/>
          <p:nvPr>
            <p:ph type="title"/>
          </p:nvPr>
        </p:nvSpPr>
        <p:spPr>
          <a:xfrm>
            <a:off x="1143000" y="381000"/>
            <a:ext cx="6705599" cy="56356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t>多層次</a:t>
            </a:r>
            <a:r>
              <a:rPr b="0" i="0" lang="en-US" sz="3200" u="none" cap="none" strike="noStrike">
                <a:solidFill>
                  <a:schemeClr val="lt1"/>
                </a:solidFill>
                <a:latin typeface="Arial"/>
                <a:ea typeface="Arial"/>
                <a:cs typeface="Arial"/>
                <a:sym typeface="Arial"/>
              </a:rPr>
              <a:t>後設資料</a:t>
            </a:r>
            <a:r>
              <a:rPr lang="en-US"/>
              <a:t>規範的</a:t>
            </a:r>
            <a:r>
              <a:rPr b="0" i="0" lang="en-US" sz="3200" u="none" cap="none" strike="noStrike">
                <a:solidFill>
                  <a:schemeClr val="lt1"/>
                </a:solidFill>
                <a:latin typeface="Arial"/>
                <a:ea typeface="Arial"/>
                <a:cs typeface="Arial"/>
                <a:sym typeface="Arial"/>
              </a:rPr>
              <a:t>設計</a:t>
            </a:r>
          </a:p>
        </p:txBody>
      </p:sp>
      <p:sp>
        <p:nvSpPr>
          <p:cNvPr id="1642" name="Shape 1642"/>
          <p:cNvSpPr txBox="1"/>
          <p:nvPr>
            <p:ph idx="12" type="sldNum"/>
          </p:nvPr>
        </p:nvSpPr>
        <p:spPr>
          <a:xfrm>
            <a:off x="8139325" y="6386525"/>
            <a:ext cx="752100"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US">
                <a:latin typeface="Verdana"/>
                <a:ea typeface="Verdana"/>
                <a:cs typeface="Verdana"/>
                <a:sym typeface="Verdana"/>
              </a:rPr>
              <a:t>‹#›</a:t>
            </a:fld>
          </a:p>
        </p:txBody>
      </p:sp>
      <p:sp>
        <p:nvSpPr>
          <p:cNvPr id="1643" name="Shape 1643"/>
          <p:cNvSpPr/>
          <p:nvPr/>
        </p:nvSpPr>
        <p:spPr>
          <a:xfrm>
            <a:off x="3203848" y="2077616"/>
            <a:ext cx="2160300" cy="1008000"/>
          </a:xfrm>
          <a:prstGeom prst="ellipse">
            <a:avLst/>
          </a:prstGeom>
          <a:solidFill>
            <a:schemeClr val="dk1"/>
          </a:solidFill>
          <a:ln cap="flat" cmpd="sng" w="38100">
            <a:solidFill>
              <a:schemeClr val="lt1"/>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lang="en-US" sz="2000">
                <a:solidFill>
                  <a:schemeClr val="lt1"/>
                </a:solidFill>
                <a:latin typeface="Arial"/>
                <a:ea typeface="Arial"/>
                <a:cs typeface="Arial"/>
                <a:sym typeface="Arial"/>
              </a:rPr>
              <a:t>圖書館組織教育系所</a:t>
            </a:r>
          </a:p>
        </p:txBody>
      </p:sp>
      <p:sp>
        <p:nvSpPr>
          <p:cNvPr id="1644" name="Shape 1644"/>
          <p:cNvSpPr/>
          <p:nvPr/>
        </p:nvSpPr>
        <p:spPr>
          <a:xfrm>
            <a:off x="3491880" y="1141512"/>
            <a:ext cx="15843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基本資料</a:t>
            </a:r>
          </a:p>
        </p:txBody>
      </p:sp>
      <p:cxnSp>
        <p:nvCxnSpPr>
          <p:cNvPr id="1645" name="Shape 1645"/>
          <p:cNvCxnSpPr>
            <a:stCxn id="1644" idx="4"/>
            <a:endCxn id="1643" idx="0"/>
          </p:cNvCxnSpPr>
          <p:nvPr/>
        </p:nvCxnSpPr>
        <p:spPr>
          <a:xfrm>
            <a:off x="4284030" y="1880712"/>
            <a:ext cx="0" cy="196800"/>
          </a:xfrm>
          <a:prstGeom prst="straightConnector1">
            <a:avLst/>
          </a:prstGeom>
          <a:solidFill>
            <a:schemeClr val="accent1"/>
          </a:solidFill>
          <a:ln cap="flat" cmpd="sng" w="28575">
            <a:solidFill>
              <a:schemeClr val="dk1"/>
            </a:solidFill>
            <a:prstDash val="solid"/>
            <a:round/>
            <a:headEnd len="med" w="med" type="none"/>
            <a:tailEnd len="med" w="med" type="none"/>
          </a:ln>
        </p:spPr>
      </p:cxnSp>
      <p:sp>
        <p:nvSpPr>
          <p:cNvPr id="1646" name="Shape 1646"/>
          <p:cNvSpPr/>
          <p:nvPr/>
        </p:nvSpPr>
        <p:spPr>
          <a:xfrm>
            <a:off x="5292080" y="1285528"/>
            <a:ext cx="1584300" cy="739199"/>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簡史</a:t>
            </a:r>
          </a:p>
        </p:txBody>
      </p:sp>
      <p:sp>
        <p:nvSpPr>
          <p:cNvPr id="1647" name="Shape 1647"/>
          <p:cNvSpPr/>
          <p:nvPr/>
        </p:nvSpPr>
        <p:spPr>
          <a:xfrm>
            <a:off x="6444207" y="2077616"/>
            <a:ext cx="15843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大事記</a:t>
            </a:r>
          </a:p>
        </p:txBody>
      </p:sp>
      <p:sp>
        <p:nvSpPr>
          <p:cNvPr id="1648" name="Shape 1648"/>
          <p:cNvSpPr/>
          <p:nvPr/>
        </p:nvSpPr>
        <p:spPr>
          <a:xfrm>
            <a:off x="6012160" y="2941711"/>
            <a:ext cx="15843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相關人物</a:t>
            </a:r>
          </a:p>
        </p:txBody>
      </p:sp>
      <p:sp>
        <p:nvSpPr>
          <p:cNvPr id="1649" name="Shape 1649"/>
          <p:cNvSpPr/>
          <p:nvPr/>
        </p:nvSpPr>
        <p:spPr>
          <a:xfrm>
            <a:off x="5076055" y="3301751"/>
            <a:ext cx="8640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檔案</a:t>
            </a:r>
          </a:p>
        </p:txBody>
      </p:sp>
      <p:sp>
        <p:nvSpPr>
          <p:cNvPr id="1650" name="Shape 1650"/>
          <p:cNvSpPr/>
          <p:nvPr/>
        </p:nvSpPr>
        <p:spPr>
          <a:xfrm>
            <a:off x="3851919" y="3373759"/>
            <a:ext cx="8640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照片</a:t>
            </a:r>
          </a:p>
        </p:txBody>
      </p:sp>
      <p:sp>
        <p:nvSpPr>
          <p:cNvPr id="1651" name="Shape 1651"/>
          <p:cNvSpPr/>
          <p:nvPr/>
        </p:nvSpPr>
        <p:spPr>
          <a:xfrm>
            <a:off x="2339751" y="3301751"/>
            <a:ext cx="1151999"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出版品</a:t>
            </a:r>
          </a:p>
        </p:txBody>
      </p:sp>
      <p:sp>
        <p:nvSpPr>
          <p:cNvPr id="1652" name="Shape 1652"/>
          <p:cNvSpPr/>
          <p:nvPr/>
        </p:nvSpPr>
        <p:spPr>
          <a:xfrm>
            <a:off x="1403648" y="2365648"/>
            <a:ext cx="11520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建築物</a:t>
            </a:r>
          </a:p>
        </p:txBody>
      </p:sp>
      <p:sp>
        <p:nvSpPr>
          <p:cNvPr id="1653" name="Shape 1653"/>
          <p:cNvSpPr/>
          <p:nvPr/>
        </p:nvSpPr>
        <p:spPr>
          <a:xfrm>
            <a:off x="1619671" y="1429544"/>
            <a:ext cx="1584300" cy="739200"/>
          </a:xfrm>
          <a:prstGeom prst="ellipse">
            <a:avLst/>
          </a:prstGeom>
          <a:solidFill>
            <a:schemeClr val="lt1"/>
          </a:solidFill>
          <a:ln cap="flat" cmpd="sng" w="25400">
            <a:solidFill>
              <a:schemeClr val="dk1"/>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0" rIns="0"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組織編制</a:t>
            </a:r>
          </a:p>
        </p:txBody>
      </p:sp>
      <p:cxnSp>
        <p:nvCxnSpPr>
          <p:cNvPr id="1654" name="Shape 1654"/>
          <p:cNvCxnSpPr>
            <a:stCxn id="1646" idx="3"/>
            <a:endCxn id="1643" idx="7"/>
          </p:cNvCxnSpPr>
          <p:nvPr/>
        </p:nvCxnSpPr>
        <p:spPr>
          <a:xfrm flipH="1">
            <a:off x="5047695" y="1916474"/>
            <a:ext cx="476400" cy="30870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55" name="Shape 1655"/>
          <p:cNvCxnSpPr>
            <a:stCxn id="1647" idx="2"/>
            <a:endCxn id="1643" idx="6"/>
          </p:cNvCxnSpPr>
          <p:nvPr/>
        </p:nvCxnSpPr>
        <p:spPr>
          <a:xfrm flipH="1">
            <a:off x="5364207" y="2447216"/>
            <a:ext cx="1080000" cy="13440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56" name="Shape 1656"/>
          <p:cNvCxnSpPr>
            <a:stCxn id="1643" idx="5"/>
            <a:endCxn id="1648" idx="1"/>
          </p:cNvCxnSpPr>
          <p:nvPr/>
        </p:nvCxnSpPr>
        <p:spPr>
          <a:xfrm>
            <a:off x="5047779" y="2937997"/>
            <a:ext cx="1196400" cy="11190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57" name="Shape 1657"/>
          <p:cNvCxnSpPr>
            <a:endCxn id="1649" idx="1"/>
          </p:cNvCxnSpPr>
          <p:nvPr/>
        </p:nvCxnSpPr>
        <p:spPr>
          <a:xfrm>
            <a:off x="5075985" y="3013705"/>
            <a:ext cx="126600" cy="39630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58" name="Shape 1658"/>
          <p:cNvCxnSpPr>
            <a:stCxn id="1643" idx="4"/>
            <a:endCxn id="1650" idx="0"/>
          </p:cNvCxnSpPr>
          <p:nvPr/>
        </p:nvCxnSpPr>
        <p:spPr>
          <a:xfrm>
            <a:off x="4283998" y="3085616"/>
            <a:ext cx="0" cy="287999"/>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59" name="Shape 1659"/>
          <p:cNvCxnSpPr>
            <a:stCxn id="1643" idx="3"/>
            <a:endCxn id="1651" idx="7"/>
          </p:cNvCxnSpPr>
          <p:nvPr/>
        </p:nvCxnSpPr>
        <p:spPr>
          <a:xfrm flipH="1">
            <a:off x="3323116" y="2937997"/>
            <a:ext cx="197100" cy="47190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60" name="Shape 1660"/>
          <p:cNvCxnSpPr>
            <a:stCxn id="1643" idx="2"/>
            <a:endCxn id="1652" idx="6"/>
          </p:cNvCxnSpPr>
          <p:nvPr/>
        </p:nvCxnSpPr>
        <p:spPr>
          <a:xfrm flipH="1">
            <a:off x="2555548" y="2581616"/>
            <a:ext cx="648300" cy="153600"/>
          </a:xfrm>
          <a:prstGeom prst="straightConnector1">
            <a:avLst/>
          </a:prstGeom>
          <a:solidFill>
            <a:schemeClr val="accent1"/>
          </a:solidFill>
          <a:ln cap="flat" cmpd="sng" w="28575">
            <a:solidFill>
              <a:schemeClr val="dk1"/>
            </a:solidFill>
            <a:prstDash val="solid"/>
            <a:round/>
            <a:headEnd len="med" w="med" type="none"/>
            <a:tailEnd len="med" w="med" type="none"/>
          </a:ln>
        </p:spPr>
      </p:cxnSp>
      <p:cxnSp>
        <p:nvCxnSpPr>
          <p:cNvPr id="1661" name="Shape 1661"/>
          <p:cNvCxnSpPr>
            <a:stCxn id="1653" idx="5"/>
            <a:endCxn id="1643" idx="1"/>
          </p:cNvCxnSpPr>
          <p:nvPr/>
        </p:nvCxnSpPr>
        <p:spPr>
          <a:xfrm>
            <a:off x="2971956" y="2060490"/>
            <a:ext cx="548399" cy="164700"/>
          </a:xfrm>
          <a:prstGeom prst="straightConnector1">
            <a:avLst/>
          </a:prstGeom>
          <a:solidFill>
            <a:schemeClr val="accent1"/>
          </a:solidFill>
          <a:ln cap="flat" cmpd="sng" w="28575">
            <a:solidFill>
              <a:schemeClr val="dk1"/>
            </a:solidFill>
            <a:prstDash val="solid"/>
            <a:round/>
            <a:headEnd len="med" w="med" type="none"/>
            <a:tailEnd len="med" w="med" type="none"/>
          </a:ln>
        </p:spPr>
      </p:cxnSp>
      <p:sp>
        <p:nvSpPr>
          <p:cNvPr id="1662" name="Shape 1662"/>
          <p:cNvSpPr txBox="1"/>
          <p:nvPr/>
        </p:nvSpPr>
        <p:spPr>
          <a:xfrm>
            <a:off x="7364223" y="4309875"/>
            <a:ext cx="1547700" cy="15696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基本資料</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個人簡介</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紀事年表</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作品目錄</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獎項</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檔案照片</a:t>
            </a:r>
          </a:p>
        </p:txBody>
      </p:sp>
      <p:cxnSp>
        <p:nvCxnSpPr>
          <p:cNvPr id="1663" name="Shape 1663"/>
          <p:cNvCxnSpPr>
            <a:stCxn id="1662" idx="0"/>
            <a:endCxn id="1648" idx="5"/>
          </p:cNvCxnSpPr>
          <p:nvPr/>
        </p:nvCxnSpPr>
        <p:spPr>
          <a:xfrm rot="10800000">
            <a:off x="7364373" y="3572775"/>
            <a:ext cx="773700" cy="737100"/>
          </a:xfrm>
          <a:prstGeom prst="straightConnector1">
            <a:avLst/>
          </a:prstGeom>
          <a:solidFill>
            <a:schemeClr val="accent1"/>
          </a:solidFill>
          <a:ln cap="flat" cmpd="sng" w="28575">
            <a:solidFill>
              <a:schemeClr val="dk1"/>
            </a:solidFill>
            <a:prstDash val="solid"/>
            <a:round/>
            <a:headEnd len="med" w="med" type="none"/>
            <a:tailEnd len="lg" w="lg" type="stealth"/>
          </a:ln>
        </p:spPr>
      </p:cxnSp>
      <p:sp>
        <p:nvSpPr>
          <p:cNvPr id="1664" name="Shape 1664"/>
          <p:cNvSpPr txBox="1"/>
          <p:nvPr/>
        </p:nvSpPr>
        <p:spPr>
          <a:xfrm>
            <a:off x="5585949" y="4381875"/>
            <a:ext cx="1691700" cy="20622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檔案名稱</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內容主題</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摘要</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保存狀況</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取得方式</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保存年限</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檔案產生者</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檔案日期</a:t>
            </a:r>
          </a:p>
        </p:txBody>
      </p:sp>
      <p:cxnSp>
        <p:nvCxnSpPr>
          <p:cNvPr id="1665" name="Shape 1665"/>
          <p:cNvCxnSpPr>
            <a:stCxn id="1664" idx="0"/>
            <a:endCxn id="1649" idx="5"/>
          </p:cNvCxnSpPr>
          <p:nvPr/>
        </p:nvCxnSpPr>
        <p:spPr>
          <a:xfrm rot="10800000">
            <a:off x="5813499" y="3932775"/>
            <a:ext cx="618300" cy="449100"/>
          </a:xfrm>
          <a:prstGeom prst="straightConnector1">
            <a:avLst/>
          </a:prstGeom>
          <a:solidFill>
            <a:schemeClr val="accent1"/>
          </a:solidFill>
          <a:ln cap="flat" cmpd="sng" w="28575">
            <a:solidFill>
              <a:schemeClr val="dk1"/>
            </a:solidFill>
            <a:prstDash val="solid"/>
            <a:round/>
            <a:headEnd len="med" w="med" type="none"/>
            <a:tailEnd len="lg" w="lg" type="stealth"/>
          </a:ln>
        </p:spPr>
      </p:cxnSp>
      <p:sp>
        <p:nvSpPr>
          <p:cNvPr id="1666" name="Shape 1666"/>
          <p:cNvSpPr txBox="1"/>
          <p:nvPr/>
        </p:nvSpPr>
        <p:spPr>
          <a:xfrm>
            <a:off x="3563901" y="4453875"/>
            <a:ext cx="1960200" cy="20622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作品名稱</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主題關鍵詞</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作品摘要</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作品保存狀況</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作品取得方式</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創作者</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日期</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地點</a:t>
            </a:r>
          </a:p>
        </p:txBody>
      </p:sp>
      <p:cxnSp>
        <p:nvCxnSpPr>
          <p:cNvPr id="1667" name="Shape 1667"/>
          <p:cNvCxnSpPr>
            <a:stCxn id="1666" idx="0"/>
            <a:endCxn id="1650" idx="4"/>
          </p:cNvCxnSpPr>
          <p:nvPr/>
        </p:nvCxnSpPr>
        <p:spPr>
          <a:xfrm rot="10800000">
            <a:off x="4283901" y="4113075"/>
            <a:ext cx="260100" cy="340800"/>
          </a:xfrm>
          <a:prstGeom prst="straightConnector1">
            <a:avLst/>
          </a:prstGeom>
          <a:solidFill>
            <a:schemeClr val="accent1"/>
          </a:solidFill>
          <a:ln cap="flat" cmpd="sng" w="28575">
            <a:solidFill>
              <a:schemeClr val="dk1"/>
            </a:solidFill>
            <a:prstDash val="solid"/>
            <a:round/>
            <a:headEnd len="med" w="med" type="none"/>
            <a:tailEnd len="lg" w="lg" type="stealth"/>
          </a:ln>
        </p:spPr>
      </p:cxnSp>
      <p:sp>
        <p:nvSpPr>
          <p:cNvPr id="1668" name="Shape 1668"/>
          <p:cNvSpPr txBox="1"/>
          <p:nvPr/>
        </p:nvSpPr>
        <p:spPr>
          <a:xfrm>
            <a:off x="2008624" y="4453875"/>
            <a:ext cx="1483199" cy="18159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題名</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作者</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簡述</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出版資料</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內容主題</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關鍵詞</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語文</a:t>
            </a:r>
          </a:p>
        </p:txBody>
      </p:sp>
      <p:sp>
        <p:nvSpPr>
          <p:cNvPr id="1669" name="Shape 1669"/>
          <p:cNvSpPr txBox="1"/>
          <p:nvPr/>
        </p:nvSpPr>
        <p:spPr>
          <a:xfrm>
            <a:off x="251500" y="4165850"/>
            <a:ext cx="1691700" cy="18159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建築物名稱</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尺寸大小</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主題關鍵詞</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建築物描述</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創作者</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建造日期</a:t>
            </a:r>
          </a:p>
          <a:p>
            <a:pPr indent="177800" lvl="0" marL="0" marR="0" rtl="0" algn="l">
              <a:spcBef>
                <a:spcPts val="0"/>
              </a:spcBef>
              <a:buClr>
                <a:schemeClr val="dk1"/>
              </a:buClr>
              <a:buSzPct val="103000"/>
              <a:buFont typeface="Arial"/>
              <a:buChar char="•"/>
            </a:pPr>
            <a:r>
              <a:rPr lang="en-US" sz="1600">
                <a:solidFill>
                  <a:schemeClr val="dk1"/>
                </a:solidFill>
                <a:latin typeface="Arial"/>
                <a:ea typeface="Arial"/>
                <a:cs typeface="Arial"/>
                <a:sym typeface="Arial"/>
              </a:rPr>
              <a:t>建築物地點</a:t>
            </a:r>
          </a:p>
        </p:txBody>
      </p:sp>
      <p:cxnSp>
        <p:nvCxnSpPr>
          <p:cNvPr id="1670" name="Shape 1670"/>
          <p:cNvCxnSpPr>
            <a:stCxn id="1668" idx="0"/>
            <a:endCxn id="1651" idx="4"/>
          </p:cNvCxnSpPr>
          <p:nvPr/>
        </p:nvCxnSpPr>
        <p:spPr>
          <a:xfrm flipH="1" rot="10800000">
            <a:off x="2750224" y="4041075"/>
            <a:ext cx="165600" cy="412800"/>
          </a:xfrm>
          <a:prstGeom prst="straightConnector1">
            <a:avLst/>
          </a:prstGeom>
          <a:solidFill>
            <a:schemeClr val="accent1"/>
          </a:solidFill>
          <a:ln cap="flat" cmpd="sng" w="28575">
            <a:solidFill>
              <a:schemeClr val="dk1"/>
            </a:solidFill>
            <a:prstDash val="solid"/>
            <a:round/>
            <a:headEnd len="med" w="med" type="none"/>
            <a:tailEnd len="lg" w="lg" type="stealth"/>
          </a:ln>
        </p:spPr>
      </p:cxnSp>
      <p:cxnSp>
        <p:nvCxnSpPr>
          <p:cNvPr id="1671" name="Shape 1671"/>
          <p:cNvCxnSpPr>
            <a:stCxn id="1669" idx="0"/>
            <a:endCxn id="1652" idx="3"/>
          </p:cNvCxnSpPr>
          <p:nvPr/>
        </p:nvCxnSpPr>
        <p:spPr>
          <a:xfrm flipH="1" rot="10800000">
            <a:off x="1097350" y="2996450"/>
            <a:ext cx="474900" cy="1169400"/>
          </a:xfrm>
          <a:prstGeom prst="straightConnector1">
            <a:avLst/>
          </a:prstGeom>
          <a:solidFill>
            <a:schemeClr val="accent1"/>
          </a:solidFill>
          <a:ln cap="flat" cmpd="sng" w="28575">
            <a:solidFill>
              <a:schemeClr val="dk1"/>
            </a:solidFill>
            <a:prstDash val="solid"/>
            <a:round/>
            <a:headEnd len="med" w="med" type="none"/>
            <a:tailEnd len="lg" w="lg" type="stealth"/>
          </a:ln>
        </p:spPr>
      </p:cxnSp>
    </p:spTree>
  </p:cSld>
  <p:clrMapOvr>
    <a:masterClrMapping/>
  </p:clrMapOvr>
</p:sld>
</file>

<file path=ppt/theme/theme1.xml><?xml version="1.0" encoding="utf-8"?>
<a:theme xmlns:a="http://schemas.openxmlformats.org/drawingml/2006/main" xmlns:r="http://schemas.openxmlformats.org/officeDocument/2006/relationships"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